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6" r:id="rId4"/>
    <p:sldId id="267" r:id="rId5"/>
    <p:sldId id="272" r:id="rId6"/>
    <p:sldId id="258" r:id="rId7"/>
    <p:sldId id="268" r:id="rId8"/>
    <p:sldId id="271" r:id="rId9"/>
    <p:sldId id="269" r:id="rId10"/>
    <p:sldId id="259" r:id="rId11"/>
    <p:sldId id="260" r:id="rId12"/>
    <p:sldId id="261" r:id="rId13"/>
    <p:sldId id="262" r:id="rId14"/>
    <p:sldId id="263" r:id="rId15"/>
    <p:sldId id="264"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2652" autoAdjust="0"/>
  </p:normalViewPr>
  <p:slideViewPr>
    <p:cSldViewPr>
      <p:cViewPr>
        <p:scale>
          <a:sx n="58" d="100"/>
          <a:sy n="58" d="100"/>
        </p:scale>
        <p:origin x="-1716"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E28158-6345-40E9-9A1C-A4EAF4E0BE0E}" type="doc">
      <dgm:prSet loTypeId="urn:microsoft.com/office/officeart/2005/8/layout/orgChart1" loCatId="hierarchy" qsTypeId="urn:microsoft.com/office/officeart/2005/8/quickstyle/simple4" qsCatId="simple" csTypeId="urn:microsoft.com/office/officeart/2005/8/colors/accent1_2" csCatId="accent1" phldr="1"/>
      <dgm:spPr/>
      <dgm:t>
        <a:bodyPr/>
        <a:lstStyle/>
        <a:p>
          <a:endParaRPr lang="en-US"/>
        </a:p>
      </dgm:t>
    </dgm:pt>
    <dgm:pt modelId="{65EB22CF-D0B3-42E8-823F-4F4617A7FD12}">
      <dgm:prSet phldrT="[Text]" custT="1"/>
      <dgm:spPr/>
      <dgm:t>
        <a:bodyPr/>
        <a:lstStyle/>
        <a:p>
          <a:r>
            <a:rPr lang="en-US" sz="4000" b="1" cap="none" spc="300" dirty="0" smtClean="0">
              <a:ln w="11430" cmpd="sng">
                <a:prstDash val="solid"/>
                <a:miter lim="800000"/>
              </a:ln>
              <a:effectLst>
                <a:glow rad="45500">
                  <a:schemeClr val="accent1">
                    <a:satMod val="220000"/>
                    <a:alpha val="35000"/>
                  </a:schemeClr>
                </a:glow>
              </a:effectLst>
            </a:rPr>
            <a:t>Types Of Fuels:</a:t>
          </a:r>
          <a:endParaRPr lang="en-US" sz="4000" dirty="0"/>
        </a:p>
      </dgm:t>
    </dgm:pt>
    <dgm:pt modelId="{7B54742D-0D83-4795-B48E-1BACA0EE7E31}" type="parTrans" cxnId="{CAD848BA-0686-4A6D-B6B1-1BAA0939C64E}">
      <dgm:prSet/>
      <dgm:spPr/>
      <dgm:t>
        <a:bodyPr/>
        <a:lstStyle/>
        <a:p>
          <a:endParaRPr lang="en-US"/>
        </a:p>
      </dgm:t>
    </dgm:pt>
    <dgm:pt modelId="{921FEA42-D90C-4258-9FA7-7709C7F7092B}" type="sibTrans" cxnId="{CAD848BA-0686-4A6D-B6B1-1BAA0939C64E}">
      <dgm:prSet/>
      <dgm:spPr/>
      <dgm:t>
        <a:bodyPr/>
        <a:lstStyle/>
        <a:p>
          <a:endParaRPr lang="en-US"/>
        </a:p>
      </dgm:t>
    </dgm:pt>
    <dgm:pt modelId="{198E26C8-1F07-429C-848A-E2A4FBAA8900}">
      <dgm:prSet phldrT="[Text]"/>
      <dgm:spPr/>
      <dgm:t>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Conventional</a:t>
          </a:r>
        </a:p>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Fuels</a:t>
          </a:r>
          <a:endParaRPr lang="en-US"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B379B15E-5CF3-4D51-ADC7-66068652C8F2}" type="parTrans" cxnId="{AD079525-EDB4-40A5-8802-F3CD487C74D6}">
      <dgm:prSet/>
      <dgm:spPr/>
      <dgm:t>
        <a:bodyPr/>
        <a:lstStyle/>
        <a:p>
          <a:endParaRPr lang="en-US"/>
        </a:p>
      </dgm:t>
    </dgm:pt>
    <dgm:pt modelId="{2FBBC9E5-3710-4F17-AEDB-921CEE795BD5}" type="sibTrans" cxnId="{AD079525-EDB4-40A5-8802-F3CD487C74D6}">
      <dgm:prSet/>
      <dgm:spPr/>
      <dgm:t>
        <a:bodyPr/>
        <a:lstStyle/>
        <a:p>
          <a:endParaRPr lang="en-US"/>
        </a:p>
      </dgm:t>
    </dgm:pt>
    <dgm:pt modelId="{50C64567-7BD6-49D7-A9F2-660C7551668B}">
      <dgm:prSet phldrT="[Text]"/>
      <dgm:spPr/>
      <dgm:t>
        <a:bodyPr/>
        <a:lstStyle/>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UnConventional</a:t>
          </a:r>
        </a:p>
        <a:p>
          <a:r>
            <a:rPr lang="en-US"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Fuels</a:t>
          </a:r>
          <a:endParaRPr lang="en-US"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dgm:t>
    </dgm:pt>
    <dgm:pt modelId="{83218727-19F0-4A6C-887F-91771649D312}" type="parTrans" cxnId="{30D93057-249E-45A4-8534-BBA9BAB386DA}">
      <dgm:prSet/>
      <dgm:spPr/>
      <dgm:t>
        <a:bodyPr/>
        <a:lstStyle/>
        <a:p>
          <a:endParaRPr lang="en-US"/>
        </a:p>
      </dgm:t>
    </dgm:pt>
    <dgm:pt modelId="{7F1130FA-00E5-4B9E-AA9E-F81BF084F038}" type="sibTrans" cxnId="{30D93057-249E-45A4-8534-BBA9BAB386DA}">
      <dgm:prSet/>
      <dgm:spPr/>
      <dgm:t>
        <a:bodyPr/>
        <a:lstStyle/>
        <a:p>
          <a:endParaRPr lang="en-US"/>
        </a:p>
      </dgm:t>
    </dgm:pt>
    <dgm:pt modelId="{BA1D6BDF-A51E-4C6E-9E3C-205594198675}" type="pres">
      <dgm:prSet presAssocID="{D5E28158-6345-40E9-9A1C-A4EAF4E0BE0E}" presName="hierChild1" presStyleCnt="0">
        <dgm:presLayoutVars>
          <dgm:orgChart val="1"/>
          <dgm:chPref val="1"/>
          <dgm:dir/>
          <dgm:animOne val="branch"/>
          <dgm:animLvl val="lvl"/>
          <dgm:resizeHandles/>
        </dgm:presLayoutVars>
      </dgm:prSet>
      <dgm:spPr/>
      <dgm:t>
        <a:bodyPr/>
        <a:lstStyle/>
        <a:p>
          <a:endParaRPr lang="en-US"/>
        </a:p>
      </dgm:t>
    </dgm:pt>
    <dgm:pt modelId="{C5602742-0806-4A03-979C-FBBC595D11A9}" type="pres">
      <dgm:prSet presAssocID="{65EB22CF-D0B3-42E8-823F-4F4617A7FD12}" presName="hierRoot1" presStyleCnt="0">
        <dgm:presLayoutVars>
          <dgm:hierBranch val="init"/>
        </dgm:presLayoutVars>
      </dgm:prSet>
      <dgm:spPr/>
    </dgm:pt>
    <dgm:pt modelId="{4712B5B4-5A83-44F2-B736-17441DC9A093}" type="pres">
      <dgm:prSet presAssocID="{65EB22CF-D0B3-42E8-823F-4F4617A7FD12}" presName="rootComposite1" presStyleCnt="0"/>
      <dgm:spPr/>
    </dgm:pt>
    <dgm:pt modelId="{4519F6A0-E7C0-4878-B36D-5F0884C18903}" type="pres">
      <dgm:prSet presAssocID="{65EB22CF-D0B3-42E8-823F-4F4617A7FD12}" presName="rootText1" presStyleLbl="node0" presStyleIdx="0" presStyleCnt="1" custScaleX="71899" custScaleY="27636" custLinFactNeighborX="-390" custLinFactNeighborY="-49099">
        <dgm:presLayoutVars>
          <dgm:chPref val="3"/>
        </dgm:presLayoutVars>
      </dgm:prSet>
      <dgm:spPr/>
      <dgm:t>
        <a:bodyPr/>
        <a:lstStyle/>
        <a:p>
          <a:endParaRPr lang="en-US"/>
        </a:p>
      </dgm:t>
    </dgm:pt>
    <dgm:pt modelId="{E57BD085-2C47-497A-86D3-F2D27B77CCA8}" type="pres">
      <dgm:prSet presAssocID="{65EB22CF-D0B3-42E8-823F-4F4617A7FD12}" presName="rootConnector1" presStyleLbl="node1" presStyleIdx="0" presStyleCnt="0"/>
      <dgm:spPr/>
      <dgm:t>
        <a:bodyPr/>
        <a:lstStyle/>
        <a:p>
          <a:endParaRPr lang="en-US"/>
        </a:p>
      </dgm:t>
    </dgm:pt>
    <dgm:pt modelId="{EBFC8597-BB62-4ABD-A6F0-A25855D640A9}" type="pres">
      <dgm:prSet presAssocID="{65EB22CF-D0B3-42E8-823F-4F4617A7FD12}" presName="hierChild2" presStyleCnt="0"/>
      <dgm:spPr/>
    </dgm:pt>
    <dgm:pt modelId="{746061BC-7D74-47A9-B536-50DBBB244571}" type="pres">
      <dgm:prSet presAssocID="{B379B15E-5CF3-4D51-ADC7-66068652C8F2}" presName="Name37" presStyleLbl="parChTrans1D2" presStyleIdx="0" presStyleCnt="2"/>
      <dgm:spPr/>
      <dgm:t>
        <a:bodyPr/>
        <a:lstStyle/>
        <a:p>
          <a:endParaRPr lang="en-US"/>
        </a:p>
      </dgm:t>
    </dgm:pt>
    <dgm:pt modelId="{F4A26D73-E83C-43FF-8AFC-F7ACC5A4CB8F}" type="pres">
      <dgm:prSet presAssocID="{198E26C8-1F07-429C-848A-E2A4FBAA8900}" presName="hierRoot2" presStyleCnt="0">
        <dgm:presLayoutVars>
          <dgm:hierBranch val="init"/>
        </dgm:presLayoutVars>
      </dgm:prSet>
      <dgm:spPr/>
    </dgm:pt>
    <dgm:pt modelId="{191D0A40-C1CD-4186-90F8-551007637FF0}" type="pres">
      <dgm:prSet presAssocID="{198E26C8-1F07-429C-848A-E2A4FBAA8900}" presName="rootComposite" presStyleCnt="0"/>
      <dgm:spPr/>
    </dgm:pt>
    <dgm:pt modelId="{E480CE0A-410F-4894-ACF2-EBC5B4A8EA17}" type="pres">
      <dgm:prSet presAssocID="{198E26C8-1F07-429C-848A-E2A4FBAA8900}" presName="rootText" presStyleLbl="node2" presStyleIdx="0" presStyleCnt="2" custScaleX="67273" custScaleY="29438" custLinFactNeighborX="3796" custLinFactNeighborY="-51247">
        <dgm:presLayoutVars>
          <dgm:chPref val="3"/>
        </dgm:presLayoutVars>
      </dgm:prSet>
      <dgm:spPr/>
      <dgm:t>
        <a:bodyPr/>
        <a:lstStyle/>
        <a:p>
          <a:endParaRPr lang="en-US"/>
        </a:p>
      </dgm:t>
    </dgm:pt>
    <dgm:pt modelId="{BCD4C83C-C678-4CC6-ADFA-1F8EC0673968}" type="pres">
      <dgm:prSet presAssocID="{198E26C8-1F07-429C-848A-E2A4FBAA8900}" presName="rootConnector" presStyleLbl="node2" presStyleIdx="0" presStyleCnt="2"/>
      <dgm:spPr/>
      <dgm:t>
        <a:bodyPr/>
        <a:lstStyle/>
        <a:p>
          <a:endParaRPr lang="en-US"/>
        </a:p>
      </dgm:t>
    </dgm:pt>
    <dgm:pt modelId="{21366412-7435-4C02-8C61-82521E41167A}" type="pres">
      <dgm:prSet presAssocID="{198E26C8-1F07-429C-848A-E2A4FBAA8900}" presName="hierChild4" presStyleCnt="0"/>
      <dgm:spPr/>
    </dgm:pt>
    <dgm:pt modelId="{45682B74-606E-45A0-BB80-456585C97261}" type="pres">
      <dgm:prSet presAssocID="{198E26C8-1F07-429C-848A-E2A4FBAA8900}" presName="hierChild5" presStyleCnt="0"/>
      <dgm:spPr/>
    </dgm:pt>
    <dgm:pt modelId="{1A826ED3-D2F4-481A-AFBF-1881204B11F1}" type="pres">
      <dgm:prSet presAssocID="{83218727-19F0-4A6C-887F-91771649D312}" presName="Name37" presStyleLbl="parChTrans1D2" presStyleIdx="1" presStyleCnt="2"/>
      <dgm:spPr/>
      <dgm:t>
        <a:bodyPr/>
        <a:lstStyle/>
        <a:p>
          <a:endParaRPr lang="en-US"/>
        </a:p>
      </dgm:t>
    </dgm:pt>
    <dgm:pt modelId="{97A1322D-C18D-4EC3-BCA8-C94B90CD35BD}" type="pres">
      <dgm:prSet presAssocID="{50C64567-7BD6-49D7-A9F2-660C7551668B}" presName="hierRoot2" presStyleCnt="0">
        <dgm:presLayoutVars>
          <dgm:hierBranch val="init"/>
        </dgm:presLayoutVars>
      </dgm:prSet>
      <dgm:spPr/>
    </dgm:pt>
    <dgm:pt modelId="{F52519F0-A064-4A3F-AFBD-50BE3B34C30D}" type="pres">
      <dgm:prSet presAssocID="{50C64567-7BD6-49D7-A9F2-660C7551668B}" presName="rootComposite" presStyleCnt="0"/>
      <dgm:spPr/>
    </dgm:pt>
    <dgm:pt modelId="{C32084EE-7AEB-4155-8EB8-62D1B232D214}" type="pres">
      <dgm:prSet presAssocID="{50C64567-7BD6-49D7-A9F2-660C7551668B}" presName="rootText" presStyleLbl="node2" presStyleIdx="1" presStyleCnt="2" custScaleX="67273" custScaleY="29438" custLinFactNeighborX="-4011" custLinFactNeighborY="-51247">
        <dgm:presLayoutVars>
          <dgm:chPref val="3"/>
        </dgm:presLayoutVars>
      </dgm:prSet>
      <dgm:spPr/>
      <dgm:t>
        <a:bodyPr/>
        <a:lstStyle/>
        <a:p>
          <a:endParaRPr lang="en-US"/>
        </a:p>
      </dgm:t>
    </dgm:pt>
    <dgm:pt modelId="{874BFDE3-0BFE-4348-805F-3E926010E17E}" type="pres">
      <dgm:prSet presAssocID="{50C64567-7BD6-49D7-A9F2-660C7551668B}" presName="rootConnector" presStyleLbl="node2" presStyleIdx="1" presStyleCnt="2"/>
      <dgm:spPr/>
      <dgm:t>
        <a:bodyPr/>
        <a:lstStyle/>
        <a:p>
          <a:endParaRPr lang="en-US"/>
        </a:p>
      </dgm:t>
    </dgm:pt>
    <dgm:pt modelId="{1F116AB2-A62D-4CB2-8D82-142297E43CD2}" type="pres">
      <dgm:prSet presAssocID="{50C64567-7BD6-49D7-A9F2-660C7551668B}" presName="hierChild4" presStyleCnt="0"/>
      <dgm:spPr/>
    </dgm:pt>
    <dgm:pt modelId="{BDAE8257-06F2-490A-9BD1-A0B7A7D0BD40}" type="pres">
      <dgm:prSet presAssocID="{50C64567-7BD6-49D7-A9F2-660C7551668B}" presName="hierChild5" presStyleCnt="0"/>
      <dgm:spPr/>
    </dgm:pt>
    <dgm:pt modelId="{EFA20E2A-BCAD-4001-AF7E-CD12C6AD9C87}" type="pres">
      <dgm:prSet presAssocID="{65EB22CF-D0B3-42E8-823F-4F4617A7FD12}" presName="hierChild3" presStyleCnt="0"/>
      <dgm:spPr/>
    </dgm:pt>
  </dgm:ptLst>
  <dgm:cxnLst>
    <dgm:cxn modelId="{91EDF4F1-E698-49B3-A585-B55043AC94A6}" type="presOf" srcId="{50C64567-7BD6-49D7-A9F2-660C7551668B}" destId="{874BFDE3-0BFE-4348-805F-3E926010E17E}" srcOrd="1" destOrd="0" presId="urn:microsoft.com/office/officeart/2005/8/layout/orgChart1"/>
    <dgm:cxn modelId="{F811BAE6-DA82-46C2-B2CB-41E9702302F5}" type="presOf" srcId="{83218727-19F0-4A6C-887F-91771649D312}" destId="{1A826ED3-D2F4-481A-AFBF-1881204B11F1}" srcOrd="0" destOrd="0" presId="urn:microsoft.com/office/officeart/2005/8/layout/orgChart1"/>
    <dgm:cxn modelId="{C6574528-4BE5-459C-9020-743D38E2EBF8}" type="presOf" srcId="{198E26C8-1F07-429C-848A-E2A4FBAA8900}" destId="{E480CE0A-410F-4894-ACF2-EBC5B4A8EA17}" srcOrd="0" destOrd="0" presId="urn:microsoft.com/office/officeart/2005/8/layout/orgChart1"/>
    <dgm:cxn modelId="{EA28A252-8D04-4478-AAB4-C685903E487A}" type="presOf" srcId="{65EB22CF-D0B3-42E8-823F-4F4617A7FD12}" destId="{4519F6A0-E7C0-4878-B36D-5F0884C18903}" srcOrd="0" destOrd="0" presId="urn:microsoft.com/office/officeart/2005/8/layout/orgChart1"/>
    <dgm:cxn modelId="{18600359-F598-469E-8551-25D38A8645ED}" type="presOf" srcId="{B379B15E-5CF3-4D51-ADC7-66068652C8F2}" destId="{746061BC-7D74-47A9-B536-50DBBB244571}" srcOrd="0" destOrd="0" presId="urn:microsoft.com/office/officeart/2005/8/layout/orgChart1"/>
    <dgm:cxn modelId="{36060A38-F63D-4AEF-B5C7-0E3B0A1BD94F}" type="presOf" srcId="{50C64567-7BD6-49D7-A9F2-660C7551668B}" destId="{C32084EE-7AEB-4155-8EB8-62D1B232D214}" srcOrd="0" destOrd="0" presId="urn:microsoft.com/office/officeart/2005/8/layout/orgChart1"/>
    <dgm:cxn modelId="{E1DC90A4-4A73-48D4-9940-794F50260FBA}" type="presOf" srcId="{D5E28158-6345-40E9-9A1C-A4EAF4E0BE0E}" destId="{BA1D6BDF-A51E-4C6E-9E3C-205594198675}" srcOrd="0" destOrd="0" presId="urn:microsoft.com/office/officeart/2005/8/layout/orgChart1"/>
    <dgm:cxn modelId="{2D08CBF7-23AE-4655-9F51-365A15745350}" type="presOf" srcId="{198E26C8-1F07-429C-848A-E2A4FBAA8900}" destId="{BCD4C83C-C678-4CC6-ADFA-1F8EC0673968}" srcOrd="1" destOrd="0" presId="urn:microsoft.com/office/officeart/2005/8/layout/orgChart1"/>
    <dgm:cxn modelId="{CAD848BA-0686-4A6D-B6B1-1BAA0939C64E}" srcId="{D5E28158-6345-40E9-9A1C-A4EAF4E0BE0E}" destId="{65EB22CF-D0B3-42E8-823F-4F4617A7FD12}" srcOrd="0" destOrd="0" parTransId="{7B54742D-0D83-4795-B48E-1BACA0EE7E31}" sibTransId="{921FEA42-D90C-4258-9FA7-7709C7F7092B}"/>
    <dgm:cxn modelId="{30D93057-249E-45A4-8534-BBA9BAB386DA}" srcId="{65EB22CF-D0B3-42E8-823F-4F4617A7FD12}" destId="{50C64567-7BD6-49D7-A9F2-660C7551668B}" srcOrd="1" destOrd="0" parTransId="{83218727-19F0-4A6C-887F-91771649D312}" sibTransId="{7F1130FA-00E5-4B9E-AA9E-F81BF084F038}"/>
    <dgm:cxn modelId="{AD079525-EDB4-40A5-8802-F3CD487C74D6}" srcId="{65EB22CF-D0B3-42E8-823F-4F4617A7FD12}" destId="{198E26C8-1F07-429C-848A-E2A4FBAA8900}" srcOrd="0" destOrd="0" parTransId="{B379B15E-5CF3-4D51-ADC7-66068652C8F2}" sibTransId="{2FBBC9E5-3710-4F17-AEDB-921CEE795BD5}"/>
    <dgm:cxn modelId="{8A012688-FC6E-4BF2-B48F-3E61E4257631}" type="presOf" srcId="{65EB22CF-D0B3-42E8-823F-4F4617A7FD12}" destId="{E57BD085-2C47-497A-86D3-F2D27B77CCA8}" srcOrd="1" destOrd="0" presId="urn:microsoft.com/office/officeart/2005/8/layout/orgChart1"/>
    <dgm:cxn modelId="{043CE853-9ED7-4074-AF50-E815662F333B}" type="presParOf" srcId="{BA1D6BDF-A51E-4C6E-9E3C-205594198675}" destId="{C5602742-0806-4A03-979C-FBBC595D11A9}" srcOrd="0" destOrd="0" presId="urn:microsoft.com/office/officeart/2005/8/layout/orgChart1"/>
    <dgm:cxn modelId="{F3D9FF94-5610-41DF-9D5D-F0D87DED19F3}" type="presParOf" srcId="{C5602742-0806-4A03-979C-FBBC595D11A9}" destId="{4712B5B4-5A83-44F2-B736-17441DC9A093}" srcOrd="0" destOrd="0" presId="urn:microsoft.com/office/officeart/2005/8/layout/orgChart1"/>
    <dgm:cxn modelId="{EE780CEB-21E2-433F-B69F-820C7A4E6D4B}" type="presParOf" srcId="{4712B5B4-5A83-44F2-B736-17441DC9A093}" destId="{4519F6A0-E7C0-4878-B36D-5F0884C18903}" srcOrd="0" destOrd="0" presId="urn:microsoft.com/office/officeart/2005/8/layout/orgChart1"/>
    <dgm:cxn modelId="{5CBEF247-A0CA-491F-A135-C6E1959E086F}" type="presParOf" srcId="{4712B5B4-5A83-44F2-B736-17441DC9A093}" destId="{E57BD085-2C47-497A-86D3-F2D27B77CCA8}" srcOrd="1" destOrd="0" presId="urn:microsoft.com/office/officeart/2005/8/layout/orgChart1"/>
    <dgm:cxn modelId="{7E9446E2-938E-4A3F-9F8E-BEDEF433D447}" type="presParOf" srcId="{C5602742-0806-4A03-979C-FBBC595D11A9}" destId="{EBFC8597-BB62-4ABD-A6F0-A25855D640A9}" srcOrd="1" destOrd="0" presId="urn:microsoft.com/office/officeart/2005/8/layout/orgChart1"/>
    <dgm:cxn modelId="{4AED7CB1-0289-4960-A577-9FF0CA10CD4C}" type="presParOf" srcId="{EBFC8597-BB62-4ABD-A6F0-A25855D640A9}" destId="{746061BC-7D74-47A9-B536-50DBBB244571}" srcOrd="0" destOrd="0" presId="urn:microsoft.com/office/officeart/2005/8/layout/orgChart1"/>
    <dgm:cxn modelId="{125CD423-4AE0-4705-8C03-C86734C10765}" type="presParOf" srcId="{EBFC8597-BB62-4ABD-A6F0-A25855D640A9}" destId="{F4A26D73-E83C-43FF-8AFC-F7ACC5A4CB8F}" srcOrd="1" destOrd="0" presId="urn:microsoft.com/office/officeart/2005/8/layout/orgChart1"/>
    <dgm:cxn modelId="{95EB29CF-C64D-47B8-8F69-8E4249D3EE86}" type="presParOf" srcId="{F4A26D73-E83C-43FF-8AFC-F7ACC5A4CB8F}" destId="{191D0A40-C1CD-4186-90F8-551007637FF0}" srcOrd="0" destOrd="0" presId="urn:microsoft.com/office/officeart/2005/8/layout/orgChart1"/>
    <dgm:cxn modelId="{CDA39099-39B6-4197-8AC2-432E7EA0C036}" type="presParOf" srcId="{191D0A40-C1CD-4186-90F8-551007637FF0}" destId="{E480CE0A-410F-4894-ACF2-EBC5B4A8EA17}" srcOrd="0" destOrd="0" presId="urn:microsoft.com/office/officeart/2005/8/layout/orgChart1"/>
    <dgm:cxn modelId="{D71A7A30-E07E-4CDB-94AE-CB8364385907}" type="presParOf" srcId="{191D0A40-C1CD-4186-90F8-551007637FF0}" destId="{BCD4C83C-C678-4CC6-ADFA-1F8EC0673968}" srcOrd="1" destOrd="0" presId="urn:microsoft.com/office/officeart/2005/8/layout/orgChart1"/>
    <dgm:cxn modelId="{A7CB95A3-26AD-4CAB-BDB1-9F8D620E231D}" type="presParOf" srcId="{F4A26D73-E83C-43FF-8AFC-F7ACC5A4CB8F}" destId="{21366412-7435-4C02-8C61-82521E41167A}" srcOrd="1" destOrd="0" presId="urn:microsoft.com/office/officeart/2005/8/layout/orgChart1"/>
    <dgm:cxn modelId="{A37CC05D-40FA-417C-B9AE-6C8C09E3C05E}" type="presParOf" srcId="{F4A26D73-E83C-43FF-8AFC-F7ACC5A4CB8F}" destId="{45682B74-606E-45A0-BB80-456585C97261}" srcOrd="2" destOrd="0" presId="urn:microsoft.com/office/officeart/2005/8/layout/orgChart1"/>
    <dgm:cxn modelId="{77C1C038-EC35-4A2A-BD76-D40190A97CDE}" type="presParOf" srcId="{EBFC8597-BB62-4ABD-A6F0-A25855D640A9}" destId="{1A826ED3-D2F4-481A-AFBF-1881204B11F1}" srcOrd="2" destOrd="0" presId="urn:microsoft.com/office/officeart/2005/8/layout/orgChart1"/>
    <dgm:cxn modelId="{828A57C5-3570-4292-93F3-55CC9E0291BB}" type="presParOf" srcId="{EBFC8597-BB62-4ABD-A6F0-A25855D640A9}" destId="{97A1322D-C18D-4EC3-BCA8-C94B90CD35BD}" srcOrd="3" destOrd="0" presId="urn:microsoft.com/office/officeart/2005/8/layout/orgChart1"/>
    <dgm:cxn modelId="{9095A99E-4047-48B6-9092-DA49F895078A}" type="presParOf" srcId="{97A1322D-C18D-4EC3-BCA8-C94B90CD35BD}" destId="{F52519F0-A064-4A3F-AFBD-50BE3B34C30D}" srcOrd="0" destOrd="0" presId="urn:microsoft.com/office/officeart/2005/8/layout/orgChart1"/>
    <dgm:cxn modelId="{BFDCB751-ABEB-4821-A1CE-2519979C4580}" type="presParOf" srcId="{F52519F0-A064-4A3F-AFBD-50BE3B34C30D}" destId="{C32084EE-7AEB-4155-8EB8-62D1B232D214}" srcOrd="0" destOrd="0" presId="urn:microsoft.com/office/officeart/2005/8/layout/orgChart1"/>
    <dgm:cxn modelId="{CD51482A-FBA4-40C9-9E66-E3360D8EBFBA}" type="presParOf" srcId="{F52519F0-A064-4A3F-AFBD-50BE3B34C30D}" destId="{874BFDE3-0BFE-4348-805F-3E926010E17E}" srcOrd="1" destOrd="0" presId="urn:microsoft.com/office/officeart/2005/8/layout/orgChart1"/>
    <dgm:cxn modelId="{8A1F1C31-91C4-4703-8A3E-4F6C50E46049}" type="presParOf" srcId="{97A1322D-C18D-4EC3-BCA8-C94B90CD35BD}" destId="{1F116AB2-A62D-4CB2-8D82-142297E43CD2}" srcOrd="1" destOrd="0" presId="urn:microsoft.com/office/officeart/2005/8/layout/orgChart1"/>
    <dgm:cxn modelId="{6BD27A5D-864D-4DFD-B575-C71CC45835F6}" type="presParOf" srcId="{97A1322D-C18D-4EC3-BCA8-C94B90CD35BD}" destId="{BDAE8257-06F2-490A-9BD1-A0B7A7D0BD40}" srcOrd="2" destOrd="0" presId="urn:microsoft.com/office/officeart/2005/8/layout/orgChart1"/>
    <dgm:cxn modelId="{3565DD8D-62DE-493E-B387-F0A3F4AE5C96}" type="presParOf" srcId="{C5602742-0806-4A03-979C-FBBC595D11A9}" destId="{EFA20E2A-BCAD-4001-AF7E-CD12C6AD9C87}" srcOrd="2" destOrd="0" presId="urn:microsoft.com/office/officeart/2005/8/layout/orgChart1"/>
  </dgm:cxnLst>
  <dgm:bg>
    <a:noFill/>
  </dgm:bg>
  <dgm:whole>
    <a:ln>
      <a:solidFill>
        <a:schemeClr val="accent1"/>
      </a:solidFill>
    </a:ln>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44B2CE-3B57-44DF-92B7-24531A104E54}" type="datetimeFigureOut">
              <a:rPr lang="en-US" smtClean="0"/>
              <a:pPr/>
              <a:t>12/14/2013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B01F6-5719-483C-B80E-7E6F580A18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9B01F6-5719-483C-B80E-7E6F580A18EE}"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9B01F6-5719-483C-B80E-7E6F580A18EE}"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9B01F6-5719-483C-B80E-7E6F580A18EE}"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328BCC-3DAE-417B-BBEB-6F243C4D4ED3}"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701A6-A715-4B77-B9E3-085FD26F1B7A}" type="slidenum">
              <a:rPr lang="en-US" smtClean="0"/>
              <a:pPr/>
              <a:t>‹#›</a:t>
            </a:fld>
            <a:endParaRPr 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28BCC-3DAE-417B-BBEB-6F243C4D4ED3}"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701A6-A715-4B77-B9E3-085FD26F1B7A}" type="slidenum">
              <a:rPr lang="en-US" smtClean="0"/>
              <a:pPr/>
              <a:t>‹#›</a:t>
            </a:fld>
            <a:endParaRPr 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28BCC-3DAE-417B-BBEB-6F243C4D4ED3}"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701A6-A715-4B77-B9E3-085FD26F1B7A}" type="slidenum">
              <a:rPr lang="en-US" smtClean="0"/>
              <a:pPr/>
              <a:t>‹#›</a:t>
            </a:fld>
            <a:endParaRPr 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28BCC-3DAE-417B-BBEB-6F243C4D4ED3}"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701A6-A715-4B77-B9E3-085FD26F1B7A}" type="slidenum">
              <a:rPr lang="en-US" smtClean="0"/>
              <a:pPr/>
              <a:t>‹#›</a:t>
            </a:fld>
            <a:endParaRPr 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28BCC-3DAE-417B-BBEB-6F243C4D4ED3}" type="datetimeFigureOut">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701A6-A715-4B77-B9E3-085FD26F1B7A}" type="slidenum">
              <a:rPr lang="en-US" smtClean="0"/>
              <a:pPr/>
              <a:t>‹#›</a:t>
            </a:fld>
            <a:endParaRPr lang="en-US"/>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328BCC-3DAE-417B-BBEB-6F243C4D4ED3}" type="datetimeFigureOut">
              <a:rPr lang="en-US" smtClean="0"/>
              <a:pPr/>
              <a:t>12/14/2013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701A6-A715-4B77-B9E3-085FD26F1B7A}" type="slidenum">
              <a:rPr lang="en-US" smtClean="0"/>
              <a:pPr/>
              <a:t>‹#›</a:t>
            </a:fld>
            <a:endParaRPr 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328BCC-3DAE-417B-BBEB-6F243C4D4ED3}" type="datetimeFigureOut">
              <a:rPr lang="en-US" smtClean="0"/>
              <a:pPr/>
              <a:t>12/14/2013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701A6-A715-4B77-B9E3-085FD26F1B7A}" type="slidenum">
              <a:rPr lang="en-US" smtClean="0"/>
              <a:pPr/>
              <a:t>‹#›</a:t>
            </a:fld>
            <a:endParaRPr 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328BCC-3DAE-417B-BBEB-6F243C4D4ED3}" type="datetimeFigureOut">
              <a:rPr lang="en-US" smtClean="0"/>
              <a:pPr/>
              <a:t>12/14/2013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701A6-A715-4B77-B9E3-085FD26F1B7A}" type="slidenum">
              <a:rPr lang="en-US" smtClean="0"/>
              <a:pPr/>
              <a:t>‹#›</a:t>
            </a:fld>
            <a:endParaRPr 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28BCC-3DAE-417B-BBEB-6F243C4D4ED3}" type="datetimeFigureOut">
              <a:rPr lang="en-US" smtClean="0"/>
              <a:pPr/>
              <a:t>12/14/2013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701A6-A715-4B77-B9E3-085FD26F1B7A}" type="slidenum">
              <a:rPr lang="en-US" smtClean="0"/>
              <a:pPr/>
              <a:t>‹#›</a:t>
            </a:fld>
            <a:endParaRPr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28BCC-3DAE-417B-BBEB-6F243C4D4ED3}" type="datetimeFigureOut">
              <a:rPr lang="en-US" smtClean="0"/>
              <a:pPr/>
              <a:t>12/14/2013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701A6-A715-4B77-B9E3-085FD26F1B7A}" type="slidenum">
              <a:rPr lang="en-US" smtClean="0"/>
              <a:pPr/>
              <a:t>‹#›</a:t>
            </a:fld>
            <a:endParaRPr 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28BCC-3DAE-417B-BBEB-6F243C4D4ED3}" type="datetimeFigureOut">
              <a:rPr lang="en-US" smtClean="0"/>
              <a:pPr/>
              <a:t>12/14/2013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701A6-A715-4B77-B9E3-085FD26F1B7A}" type="slidenum">
              <a:rPr lang="en-US" smtClean="0"/>
              <a:pPr/>
              <a:t>‹#›</a:t>
            </a:fld>
            <a:endParaRPr lang="en-US"/>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28BCC-3DAE-417B-BBEB-6F243C4D4ED3}" type="datetimeFigureOut">
              <a:rPr lang="en-US" smtClean="0"/>
              <a:pPr/>
              <a:t>12/14/2013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701A6-A715-4B77-B9E3-085FD26F1B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Kilogram" TargetMode="External"/><Relationship Id="rId2" Type="http://schemas.openxmlformats.org/officeDocument/2006/relationships/hyperlink" Target="http://en.wikipedia.org/wiki/Megajoul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888466">
            <a:off x="830324" y="1348376"/>
            <a:ext cx="6160782" cy="1349006"/>
          </a:xfrm>
          <a:prstGeom prst="rect">
            <a:avLst/>
          </a:prstGeom>
          <a:noFill/>
        </p:spPr>
        <p:txBody>
          <a:bodyPr wrap="none" lIns="91440" tIns="45720" rIns="91440" bIns="45720">
            <a:prstTxWarp prst="textArchUp">
              <a:avLst>
                <a:gd name="adj" fmla="val 9974297"/>
              </a:avLst>
            </a:prstTxWarp>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4800" b="1" dirty="0" smtClean="0">
                <a:ln>
                  <a:solidFill>
                    <a:schemeClr val="tx1"/>
                  </a:solidFill>
                </a:ln>
                <a:solidFill>
                  <a:srgbClr val="FF0000"/>
                </a:solidFill>
              </a:rPr>
              <a:t>PRESENTATION ON FUEL</a:t>
            </a:r>
            <a:endParaRPr lang="en-US" sz="4800" b="1" dirty="0">
              <a:ln>
                <a:solidFill>
                  <a:schemeClr val="tx1"/>
                </a:solidFill>
              </a:ln>
              <a:solidFill>
                <a:srgbClr val="FF0000"/>
              </a:solidFill>
            </a:endParaRPr>
          </a:p>
        </p:txBody>
      </p:sp>
      <p:sp>
        <p:nvSpPr>
          <p:cNvPr id="3" name="TextBox 2"/>
          <p:cNvSpPr txBox="1"/>
          <p:nvPr/>
        </p:nvSpPr>
        <p:spPr>
          <a:xfrm>
            <a:off x="762000" y="2590800"/>
            <a:ext cx="6934200" cy="3970318"/>
          </a:xfrm>
          <a:prstGeom prst="rect">
            <a:avLst/>
          </a:prstGeom>
          <a:noFill/>
        </p:spPr>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College: NEOTECH INSTITIUTE OF TECHNLOGY</a:t>
            </a:r>
          </a:p>
          <a:p>
            <a:r>
              <a:rPr lang="en-US" sz="2800" b="1" dirty="0" smtClean="0">
                <a:ln w="900" cmpd="sng">
                  <a:solidFill>
                    <a:schemeClr val="accent1">
                      <a:satMod val="190000"/>
                      <a:alpha val="55000"/>
                    </a:schemeClr>
                  </a:solidFill>
                  <a:prstDash val="solid"/>
                </a:ln>
                <a:solidFill>
                  <a:srgbClr val="92D050"/>
                </a:solidFill>
                <a:effectLst>
                  <a:innerShdw blurRad="101600" dist="76200" dir="5400000">
                    <a:schemeClr val="accent1">
                      <a:satMod val="190000"/>
                      <a:tint val="100000"/>
                      <a:alpha val="74000"/>
                    </a:schemeClr>
                  </a:innerShdw>
                </a:effectLst>
              </a:rPr>
              <a:t>Department OF MECHANICAL ENGINEERING</a:t>
            </a:r>
          </a:p>
          <a:p>
            <a:r>
              <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Students: </a:t>
            </a:r>
            <a:r>
              <a:rPr lang="en-US" sz="2800" b="1" dirty="0" err="1"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Soham</a:t>
            </a:r>
            <a:r>
              <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Patel</a:t>
            </a:r>
          </a:p>
          <a:p>
            <a:r>
              <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800" b="1" dirty="0" err="1"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Veeral</a:t>
            </a:r>
            <a:r>
              <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Patel</a:t>
            </a:r>
          </a:p>
          <a:p>
            <a:r>
              <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800" b="1" dirty="0" err="1"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Aniket</a:t>
            </a:r>
            <a:r>
              <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800" b="1" dirty="0" err="1"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Shimpi</a:t>
            </a:r>
            <a:endPar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r>
              <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800" b="1" dirty="0" err="1"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Krunal</a:t>
            </a:r>
            <a:r>
              <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Shah</a:t>
            </a:r>
          </a:p>
          <a:p>
            <a:r>
              <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Guided By;-</a:t>
            </a:r>
          </a:p>
          <a:p>
            <a:r>
              <a:rPr lang="en-US" sz="2800" b="1" dirty="0" err="1"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Mukesh</a:t>
            </a:r>
            <a:r>
              <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2800" b="1" dirty="0" err="1"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Keshwani</a:t>
            </a:r>
            <a:endParaRPr lang="en-US" sz="2800" b="1" dirty="0" smtClean="0">
              <a:ln w="10541" cmpd="sng">
                <a:solidFill>
                  <a:schemeClr val="tx1"/>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endParaRPr lang="en-US" sz="2800" dirty="0">
              <a:ln w="10541" cmpd="sng">
                <a:solidFill>
                  <a:schemeClr val="tx1"/>
                </a:solidFill>
                <a:prstDash val="solid"/>
              </a:ln>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0400" y="457200"/>
            <a:ext cx="1905971" cy="923330"/>
          </a:xfrm>
          <a:prstGeom prst="rect">
            <a:avLst/>
          </a:prstGeom>
          <a:no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Petrol</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838200" y="1676400"/>
            <a:ext cx="7103996" cy="707886"/>
          </a:xfrm>
          <a:prstGeom prst="rect">
            <a:avLst/>
          </a:prstGeom>
          <a:noFill/>
        </p:spPr>
        <p:txBody>
          <a:bodyPr wrap="none" lIns="91440" tIns="45720" rIns="91440" bIns="45720">
            <a:spAutoFit/>
          </a:bodyPr>
          <a:lstStyle/>
          <a:p>
            <a:pPr algn="ctr"/>
            <a:r>
              <a:rPr lang="en-US" sz="2000" b="1" cap="none" spc="0" dirty="0" smtClean="0">
                <a:ln w="10541" cmpd="sng">
                  <a:solidFill>
                    <a:schemeClr val="tx1"/>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Gasoline  or petrol  is a transparent, petroleum-derived </a:t>
            </a:r>
          </a:p>
          <a:p>
            <a:pPr algn="ctr"/>
            <a:r>
              <a:rPr lang="en-US" sz="2000" b="1" cap="none" spc="0" dirty="0" smtClean="0">
                <a:ln w="10541" cmpd="sng">
                  <a:solidFill>
                    <a:schemeClr val="tx1"/>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oil that is used primarily as a fuel in internal combustion engines.</a:t>
            </a:r>
            <a:endParaRPr lang="en-US" sz="2000" b="1" cap="none" spc="0" dirty="0">
              <a:ln w="10541" cmpd="sng">
                <a:solidFill>
                  <a:schemeClr val="tx1"/>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9" name="Rectangle 8"/>
          <p:cNvSpPr/>
          <p:nvPr/>
        </p:nvSpPr>
        <p:spPr>
          <a:xfrm>
            <a:off x="914400" y="5181600"/>
            <a:ext cx="7252370" cy="1015663"/>
          </a:xfrm>
          <a:prstGeom prst="rect">
            <a:avLst/>
          </a:prstGeom>
          <a:noFill/>
        </p:spPr>
        <p:txBody>
          <a:bodyPr wrap="none" lIns="91440" tIns="45720" rIns="91440" bIns="45720">
            <a:spAutoFit/>
          </a:bodyPr>
          <a:lstStyle/>
          <a:p>
            <a:pPr algn="ctr"/>
            <a:r>
              <a:rPr lang="en-US" sz="2000" b="1" cap="none" spc="0" dirty="0" smtClean="0">
                <a:ln w="10541" cmpd="sng">
                  <a:solidFill>
                    <a:schemeClr val="tx1">
                      <a:lumMod val="95000"/>
                      <a:lumOff val="5000"/>
                    </a:schemeClr>
                  </a:solidFill>
                  <a:prstDash val="solid"/>
                </a:ln>
                <a:solidFill>
                  <a:schemeClr val="accent1"/>
                </a:solidFill>
                <a:effectLst/>
              </a:rPr>
              <a:t>There is no chemical formula for gasoline. This is because gasoline </a:t>
            </a:r>
          </a:p>
          <a:p>
            <a:pPr algn="ctr"/>
            <a:r>
              <a:rPr lang="en-US" sz="2000" b="1" cap="none" spc="0" dirty="0" smtClean="0">
                <a:ln w="10541" cmpd="sng">
                  <a:solidFill>
                    <a:schemeClr val="tx1">
                      <a:lumMod val="95000"/>
                      <a:lumOff val="5000"/>
                    </a:schemeClr>
                  </a:solidFill>
                  <a:prstDash val="solid"/>
                </a:ln>
                <a:solidFill>
                  <a:schemeClr val="accent1"/>
                </a:solidFill>
                <a:effectLst/>
              </a:rPr>
              <a:t>is a mixture of variable hydrocarbons obtained from crude oil.</a:t>
            </a:r>
          </a:p>
          <a:p>
            <a:pPr algn="ctr"/>
            <a:r>
              <a:rPr lang="en-US" sz="2000" b="1" cap="none" spc="0" dirty="0" smtClean="0">
                <a:ln w="10541" cmpd="sng">
                  <a:solidFill>
                    <a:schemeClr val="tx1">
                      <a:lumMod val="95000"/>
                      <a:lumOff val="5000"/>
                    </a:schemeClr>
                  </a:solidFill>
                  <a:prstDash val="solid"/>
                </a:ln>
                <a:solidFill>
                  <a:schemeClr val="accent1"/>
                </a:solidFill>
                <a:effectLst/>
              </a:rPr>
              <a:t> It will always have a variable composition.</a:t>
            </a:r>
            <a:endParaRPr lang="en-US" sz="2000" b="1" cap="none" spc="0" dirty="0">
              <a:ln w="10541" cmpd="sng">
                <a:solidFill>
                  <a:schemeClr val="tx1">
                    <a:lumMod val="95000"/>
                    <a:lumOff val="5000"/>
                  </a:schemeClr>
                </a:solidFill>
                <a:prstDash val="solid"/>
              </a:ln>
              <a:solidFill>
                <a:schemeClr val="accent1"/>
              </a:solidFill>
              <a:effectLst/>
            </a:endParaRPr>
          </a:p>
        </p:txBody>
      </p:sp>
      <p:pic>
        <p:nvPicPr>
          <p:cNvPr id="1026" name="Picture 2" descr="C:\Users\Kirit\Downloads\Petrol-pump.jpg"/>
          <p:cNvPicPr>
            <a:picLocks noChangeAspect="1" noChangeArrowheads="1"/>
          </p:cNvPicPr>
          <p:nvPr/>
        </p:nvPicPr>
        <p:blipFill>
          <a:blip r:embed="rId2"/>
          <a:srcRect/>
          <a:stretch>
            <a:fillRect/>
          </a:stretch>
        </p:blipFill>
        <p:spPr bwMode="auto">
          <a:xfrm>
            <a:off x="990600" y="2438400"/>
            <a:ext cx="6934200" cy="2628900"/>
          </a:xfrm>
          <a:prstGeom prst="rect">
            <a:avLst/>
          </a:prstGeom>
          <a:noFill/>
        </p:spPr>
      </p:pic>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7400" y="1143000"/>
            <a:ext cx="5390706" cy="4247317"/>
          </a:xfrm>
          <a:prstGeom prst="rect">
            <a:avLst/>
          </a:prstGeom>
          <a:noFill/>
        </p:spPr>
        <p:txBody>
          <a:bodyPr wrap="none" lIns="91440" tIns="45720" rIns="91440" bIns="45720">
            <a:spAutoFit/>
          </a:bodyPr>
          <a:lstStyle/>
          <a:p>
            <a:pPr algn="ctr"/>
            <a:r>
              <a:rPr lang="en-US" sz="3000" b="1" cap="none" spc="0" dirty="0" smtClean="0">
                <a:ln w="10541" cmpd="sng">
                  <a:solidFill>
                    <a:schemeClr val="tx2">
                      <a:lumMod val="60000"/>
                      <a:lumOff val="40000"/>
                    </a:schemeClr>
                  </a:solidFill>
                  <a:prstDash val="solid"/>
                </a:ln>
                <a:effectLst>
                  <a:outerShdw blurRad="50800" dist="38100" dir="8100000" algn="tr" rotWithShape="0">
                    <a:prstClr val="black">
                      <a:alpha val="40000"/>
                    </a:prstClr>
                  </a:outerShdw>
                </a:effectLst>
              </a:rPr>
              <a:t>Fractional Distillation-150 C</a:t>
            </a:r>
          </a:p>
          <a:p>
            <a:pPr algn="ctr"/>
            <a:endParaRPr lang="en-US" sz="3000" b="1" cap="none" spc="0" dirty="0" smtClean="0">
              <a:ln w="10541" cmpd="sng">
                <a:solidFill>
                  <a:schemeClr val="tx2">
                    <a:lumMod val="60000"/>
                    <a:lumOff val="40000"/>
                  </a:schemeClr>
                </a:solidFill>
                <a:prstDash val="solid"/>
              </a:ln>
              <a:effectLst>
                <a:outerShdw blurRad="50800" dist="38100" dir="8100000" algn="tr" rotWithShape="0">
                  <a:prstClr val="black">
                    <a:alpha val="40000"/>
                  </a:prstClr>
                </a:outerShdw>
              </a:effectLst>
            </a:endParaRPr>
          </a:p>
          <a:p>
            <a:pPr algn="ctr"/>
            <a:r>
              <a:rPr lang="en-US" sz="3000" b="1" cap="none" spc="0" dirty="0" smtClean="0">
                <a:ln w="10541" cmpd="sng">
                  <a:solidFill>
                    <a:schemeClr val="tx2">
                      <a:lumMod val="60000"/>
                      <a:lumOff val="40000"/>
                    </a:schemeClr>
                  </a:solidFill>
                  <a:prstDash val="solid"/>
                </a:ln>
                <a:effectLst>
                  <a:outerShdw blurRad="50800" dist="38100" dir="8100000" algn="tr" rotWithShape="0">
                    <a:prstClr val="black">
                      <a:alpha val="40000"/>
                    </a:prstClr>
                  </a:outerShdw>
                </a:effectLst>
              </a:rPr>
              <a:t>Density- 0.71-0.77 Kg/L</a:t>
            </a:r>
          </a:p>
          <a:p>
            <a:pPr algn="ctr"/>
            <a:endParaRPr lang="en-US" sz="3000" b="1" cap="none" spc="0" dirty="0" smtClean="0">
              <a:ln w="10541" cmpd="sng">
                <a:solidFill>
                  <a:schemeClr val="tx2">
                    <a:lumMod val="60000"/>
                    <a:lumOff val="40000"/>
                  </a:schemeClr>
                </a:solidFill>
                <a:prstDash val="solid"/>
              </a:ln>
              <a:effectLst>
                <a:outerShdw blurRad="50800" dist="38100" dir="8100000" algn="tr" rotWithShape="0">
                  <a:prstClr val="black">
                    <a:alpha val="40000"/>
                  </a:prstClr>
                </a:outerShdw>
              </a:effectLst>
            </a:endParaRPr>
          </a:p>
          <a:p>
            <a:pPr algn="ctr"/>
            <a:r>
              <a:rPr lang="en-US" sz="3000" b="1" cap="none" spc="0" dirty="0" smtClean="0">
                <a:ln w="10541" cmpd="sng">
                  <a:solidFill>
                    <a:schemeClr val="tx2">
                      <a:lumMod val="60000"/>
                      <a:lumOff val="40000"/>
                    </a:schemeClr>
                  </a:solidFill>
                  <a:prstDash val="solid"/>
                </a:ln>
                <a:effectLst>
                  <a:outerShdw blurRad="50800" dist="38100" dir="8100000" algn="tr" rotWithShape="0">
                    <a:prstClr val="black">
                      <a:alpha val="40000"/>
                    </a:prstClr>
                  </a:outerShdw>
                </a:effectLst>
              </a:rPr>
              <a:t>Flash Point- -43 C</a:t>
            </a:r>
          </a:p>
          <a:p>
            <a:pPr algn="ctr"/>
            <a:endParaRPr lang="en-US" sz="3000" b="1" cap="none" spc="0" dirty="0" smtClean="0">
              <a:ln w="10541" cmpd="sng">
                <a:solidFill>
                  <a:schemeClr val="tx2">
                    <a:lumMod val="60000"/>
                    <a:lumOff val="40000"/>
                  </a:schemeClr>
                </a:solidFill>
                <a:prstDash val="solid"/>
              </a:ln>
              <a:effectLst>
                <a:outerShdw blurRad="50800" dist="38100" dir="8100000" algn="tr" rotWithShape="0">
                  <a:prstClr val="black">
                    <a:alpha val="40000"/>
                  </a:prstClr>
                </a:outerShdw>
              </a:effectLst>
            </a:endParaRPr>
          </a:p>
          <a:p>
            <a:pPr algn="ctr"/>
            <a:r>
              <a:rPr lang="en-US" sz="3000" b="1" cap="none" spc="0" dirty="0" smtClean="0">
                <a:ln w="10541" cmpd="sng">
                  <a:solidFill>
                    <a:schemeClr val="tx2">
                      <a:lumMod val="60000"/>
                      <a:lumOff val="40000"/>
                    </a:schemeClr>
                  </a:solidFill>
                  <a:prstDash val="solid"/>
                </a:ln>
                <a:effectLst>
                  <a:outerShdw blurRad="50800" dist="38100" dir="8100000" algn="tr" rotWithShape="0">
                    <a:prstClr val="black">
                      <a:alpha val="40000"/>
                    </a:prstClr>
                  </a:outerShdw>
                </a:effectLst>
              </a:rPr>
              <a:t>Autoignition Temperature- 280 C</a:t>
            </a:r>
          </a:p>
          <a:p>
            <a:pPr algn="ctr"/>
            <a:endParaRPr lang="en-US" sz="3000" b="1" cap="none" spc="0" dirty="0" smtClean="0">
              <a:ln w="10541" cmpd="sng">
                <a:solidFill>
                  <a:schemeClr val="tx2">
                    <a:lumMod val="60000"/>
                    <a:lumOff val="40000"/>
                  </a:schemeClr>
                </a:solidFill>
                <a:prstDash val="solid"/>
              </a:ln>
              <a:effectLst>
                <a:outerShdw blurRad="50800" dist="38100" dir="8100000" algn="tr" rotWithShape="0">
                  <a:prstClr val="black">
                    <a:alpha val="40000"/>
                  </a:prstClr>
                </a:outerShdw>
              </a:effectLst>
            </a:endParaRPr>
          </a:p>
          <a:p>
            <a:pPr algn="ctr"/>
            <a:r>
              <a:rPr lang="en-US" sz="3000" b="1" cap="none" spc="0" dirty="0" smtClean="0">
                <a:ln w="10541" cmpd="sng">
                  <a:solidFill>
                    <a:schemeClr val="tx2">
                      <a:lumMod val="60000"/>
                      <a:lumOff val="40000"/>
                    </a:schemeClr>
                  </a:solidFill>
                  <a:prstDash val="solid"/>
                </a:ln>
                <a:effectLst>
                  <a:outerShdw blurRad="50800" dist="38100" dir="8100000" algn="tr" rotWithShape="0">
                    <a:prstClr val="black">
                      <a:alpha val="40000"/>
                    </a:prstClr>
                  </a:outerShdw>
                </a:effectLst>
              </a:rPr>
              <a:t>Energy Content- 35 MJ/L</a:t>
            </a:r>
            <a:endParaRPr lang="en-US" sz="3000" b="1" cap="none" spc="0" dirty="0">
              <a:ln w="10541" cmpd="sng">
                <a:solidFill>
                  <a:schemeClr val="tx2">
                    <a:lumMod val="60000"/>
                    <a:lumOff val="40000"/>
                  </a:schemeClr>
                </a:solidFill>
                <a:prstDash val="solid"/>
              </a:ln>
              <a:effectLst>
                <a:outerShdw blurRad="50800" dist="38100" dir="8100000" algn="tr" rotWithShape="0">
                  <a:prstClr val="black">
                    <a:alpha val="40000"/>
                  </a:prstClr>
                </a:outerShdw>
              </a:effectLst>
            </a:endParaRPr>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06030" y="381000"/>
            <a:ext cx="1931940" cy="923330"/>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5400" b="1" cap="none" spc="0" dirty="0" smtClean="0">
                <a:ln>
                  <a:solidFill>
                    <a:srgbClr val="FF0000"/>
                  </a:solidFill>
                </a:ln>
                <a:solidFill>
                  <a:schemeClr val="tx2">
                    <a:lumMod val="50000"/>
                  </a:schemeClr>
                </a:solidFill>
                <a:effectLst/>
              </a:rPr>
              <a:t>Diesel</a:t>
            </a:r>
            <a:endParaRPr lang="en-US" sz="5400" b="1" cap="none" spc="0" dirty="0">
              <a:ln>
                <a:solidFill>
                  <a:srgbClr val="FF0000"/>
                </a:solidFill>
              </a:ln>
              <a:solidFill>
                <a:schemeClr val="tx2">
                  <a:lumMod val="50000"/>
                </a:schemeClr>
              </a:solidFill>
              <a:effectLst/>
            </a:endParaRPr>
          </a:p>
        </p:txBody>
      </p:sp>
      <p:sp>
        <p:nvSpPr>
          <p:cNvPr id="9" name="Rectangle 8"/>
          <p:cNvSpPr/>
          <p:nvPr/>
        </p:nvSpPr>
        <p:spPr>
          <a:xfrm>
            <a:off x="457200" y="1676400"/>
            <a:ext cx="8458406" cy="707886"/>
          </a:xfrm>
          <a:prstGeom prst="rect">
            <a:avLst/>
          </a:prstGeom>
          <a:noFill/>
        </p:spPr>
        <p:txBody>
          <a:bodyPr wrap="none" lIns="91440" tIns="45720" rIns="91440" bIns="45720">
            <a:spAutoFit/>
            <a:scene3d>
              <a:camera prst="orthographicFront"/>
              <a:lightRig rig="threePt" dir="t"/>
            </a:scene3d>
            <a:sp3d extrusionH="57150">
              <a:bevelT w="50800" h="38100" prst="riblet"/>
            </a:sp3d>
          </a:bodyPr>
          <a:lstStyle/>
          <a:p>
            <a:pPr algn="ctr"/>
            <a:r>
              <a:rPr lang="en-US" sz="2000" b="1" cap="none" spc="0" dirty="0" smtClean="0">
                <a:ln w="10541" cmpd="sng">
                  <a:solidFill>
                    <a:schemeClr val="accent1">
                      <a:shade val="88000"/>
                      <a:satMod val="110000"/>
                    </a:schemeClr>
                  </a:solidFill>
                  <a:prstDash val="solid"/>
                </a:ln>
                <a:solidFill>
                  <a:schemeClr val="bg1"/>
                </a:solidFill>
                <a:effectLst>
                  <a:outerShdw blurRad="50800" dist="38100" dir="8100000" algn="tr" rotWithShape="0">
                    <a:prstClr val="black">
                      <a:alpha val="40000"/>
                    </a:prstClr>
                  </a:outerShdw>
                  <a:reflection blurRad="6350" stA="55000" endA="300" endPos="45500" dir="5400000" sy="-100000" algn="bl" rotWithShape="0"/>
                </a:effectLst>
              </a:rPr>
              <a:t>The word "diesel" is derived from the family name of German </a:t>
            </a:r>
          </a:p>
          <a:p>
            <a:pPr algn="ctr"/>
            <a:r>
              <a:rPr lang="en-US" sz="2000" b="1" cap="none" spc="0" dirty="0" smtClean="0">
                <a:ln w="10541" cmpd="sng">
                  <a:solidFill>
                    <a:schemeClr val="accent1">
                      <a:shade val="88000"/>
                      <a:satMod val="110000"/>
                    </a:schemeClr>
                  </a:solidFill>
                  <a:prstDash val="solid"/>
                </a:ln>
                <a:solidFill>
                  <a:schemeClr val="bg1"/>
                </a:solidFill>
                <a:effectLst>
                  <a:outerShdw blurRad="50800" dist="38100" dir="8100000" algn="tr" rotWithShape="0">
                    <a:prstClr val="black">
                      <a:alpha val="40000"/>
                    </a:prstClr>
                  </a:outerShdw>
                  <a:reflection blurRad="6350" stA="55000" endA="300" endPos="45500" dir="5400000" sy="-100000" algn="bl" rotWithShape="0"/>
                </a:effectLst>
              </a:rPr>
              <a:t>inventor Rudolf Diesel who in 1892 invented the compression-ignition engine.</a:t>
            </a:r>
            <a:endParaRPr lang="en-US" sz="2000" b="1" cap="none" spc="0" dirty="0">
              <a:ln w="10541" cmpd="sng">
                <a:solidFill>
                  <a:schemeClr val="accent1">
                    <a:shade val="88000"/>
                    <a:satMod val="110000"/>
                  </a:schemeClr>
                </a:solidFill>
                <a:prstDash val="solid"/>
              </a:ln>
              <a:solidFill>
                <a:schemeClr val="bg1"/>
              </a:solidFill>
              <a:effectLst>
                <a:outerShdw blurRad="50800" dist="38100" dir="8100000" algn="tr" rotWithShape="0">
                  <a:prstClr val="black">
                    <a:alpha val="40000"/>
                  </a:prstClr>
                </a:outerShdw>
                <a:reflection blurRad="6350" stA="55000" endA="300" endPos="45500" dir="5400000" sy="-100000" algn="bl" rotWithShape="0"/>
              </a:effectLst>
            </a:endParaRPr>
          </a:p>
        </p:txBody>
      </p:sp>
      <p:pic>
        <p:nvPicPr>
          <p:cNvPr id="4" name="Picture 3" descr="diesel_bio.Rudolf_Diesel head shot.10.jpg"/>
          <p:cNvPicPr>
            <a:picLocks noChangeAspect="1"/>
          </p:cNvPicPr>
          <p:nvPr/>
        </p:nvPicPr>
        <p:blipFill>
          <a:blip r:embed="rId2"/>
          <a:stretch>
            <a:fillRect/>
          </a:stretch>
        </p:blipFill>
        <p:spPr>
          <a:xfrm>
            <a:off x="5867400" y="2667000"/>
            <a:ext cx="2819400" cy="39020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981200" y="1143000"/>
            <a:ext cx="5390706" cy="4247317"/>
          </a:xfrm>
          <a:prstGeom prst="rect">
            <a:avLst/>
          </a:prstGeom>
          <a:noFill/>
        </p:spPr>
        <p:txBody>
          <a:bodyPr wrap="none" lIns="91440" tIns="45720" rIns="91440" bIns="45720">
            <a:spAutoFit/>
            <a:scene3d>
              <a:camera prst="perspectiveBelow"/>
              <a:lightRig rig="threePt" dir="t"/>
            </a:scene3d>
          </a:bodyPr>
          <a:lstStyle/>
          <a:p>
            <a:pPr algn="ctr"/>
            <a:r>
              <a:rPr lang="en-US" sz="3000" b="1" cap="none" spc="0" dirty="0" smtClean="0">
                <a:ln w="10541" cmpd="sng">
                  <a:solidFill>
                    <a:schemeClr val="tx1"/>
                  </a:solidFill>
                  <a:prstDash val="solid"/>
                </a:ln>
                <a:solidFill>
                  <a:schemeClr val="bg1">
                    <a:lumMod val="50000"/>
                  </a:schemeClr>
                </a:solidFill>
                <a:effectLst>
                  <a:outerShdw blurRad="50800" dist="38100" dir="8100000" algn="tr" rotWithShape="0">
                    <a:prstClr val="black">
                      <a:alpha val="40000"/>
                    </a:prstClr>
                  </a:outerShdw>
                  <a:reflection blurRad="6350" stA="55000" endA="300" endPos="45500" dir="5400000" sy="-100000" algn="bl" rotWithShape="0"/>
                </a:effectLst>
              </a:rPr>
              <a:t>Fractional Distillation- 300 C</a:t>
            </a:r>
          </a:p>
          <a:p>
            <a:pPr algn="ctr"/>
            <a:endParaRPr lang="en-US" sz="3000" b="1" cap="none" spc="0" dirty="0" smtClean="0">
              <a:ln w="10541" cmpd="sng">
                <a:solidFill>
                  <a:schemeClr val="tx1"/>
                </a:solidFill>
                <a:prstDash val="solid"/>
              </a:ln>
              <a:solidFill>
                <a:schemeClr val="bg1">
                  <a:lumMod val="50000"/>
                </a:schemeClr>
              </a:solidFill>
              <a:effectLst>
                <a:outerShdw blurRad="50800" dist="38100" dir="8100000" algn="tr" rotWithShape="0">
                  <a:prstClr val="black">
                    <a:alpha val="40000"/>
                  </a:prstClr>
                </a:outerShdw>
                <a:reflection blurRad="6350" stA="55000" endA="300" endPos="45500" dir="5400000" sy="-100000" algn="bl" rotWithShape="0"/>
              </a:effectLst>
            </a:endParaRPr>
          </a:p>
          <a:p>
            <a:pPr algn="ctr"/>
            <a:r>
              <a:rPr lang="en-US" sz="3000" b="1" cap="none" spc="0" dirty="0" smtClean="0">
                <a:ln w="10541" cmpd="sng">
                  <a:solidFill>
                    <a:schemeClr val="tx1"/>
                  </a:solidFill>
                  <a:prstDash val="solid"/>
                </a:ln>
                <a:solidFill>
                  <a:schemeClr val="bg1">
                    <a:lumMod val="50000"/>
                  </a:schemeClr>
                </a:solidFill>
                <a:effectLst>
                  <a:outerShdw blurRad="50800" dist="38100" dir="8100000" algn="tr" rotWithShape="0">
                    <a:prstClr val="black">
                      <a:alpha val="40000"/>
                    </a:prstClr>
                  </a:outerShdw>
                  <a:reflection blurRad="6350" stA="55000" endA="300" endPos="45500" dir="5400000" sy="-100000" algn="bl" rotWithShape="0"/>
                </a:effectLst>
              </a:rPr>
              <a:t>Density- 0.832 kg/l</a:t>
            </a:r>
          </a:p>
          <a:p>
            <a:pPr algn="ctr"/>
            <a:endParaRPr lang="en-US" sz="3000" b="1" cap="none" spc="0" dirty="0" smtClean="0">
              <a:ln w="10541" cmpd="sng">
                <a:solidFill>
                  <a:schemeClr val="tx1"/>
                </a:solidFill>
                <a:prstDash val="solid"/>
              </a:ln>
              <a:solidFill>
                <a:schemeClr val="bg1">
                  <a:lumMod val="50000"/>
                </a:schemeClr>
              </a:solidFill>
              <a:effectLst>
                <a:outerShdw blurRad="50800" dist="38100" dir="8100000" algn="tr" rotWithShape="0">
                  <a:prstClr val="black">
                    <a:alpha val="40000"/>
                  </a:prstClr>
                </a:outerShdw>
                <a:reflection blurRad="6350" stA="55000" endA="300" endPos="45500" dir="5400000" sy="-100000" algn="bl" rotWithShape="0"/>
              </a:effectLst>
            </a:endParaRPr>
          </a:p>
          <a:p>
            <a:pPr algn="ctr"/>
            <a:r>
              <a:rPr lang="en-US" sz="3000" b="1" cap="none" spc="0" dirty="0" smtClean="0">
                <a:ln w="10541" cmpd="sng">
                  <a:solidFill>
                    <a:schemeClr val="tx1"/>
                  </a:solidFill>
                  <a:prstDash val="solid"/>
                </a:ln>
                <a:solidFill>
                  <a:schemeClr val="bg1">
                    <a:lumMod val="50000"/>
                  </a:schemeClr>
                </a:solidFill>
                <a:effectLst>
                  <a:outerShdw blurRad="50800" dist="38100" dir="8100000" algn="tr" rotWithShape="0">
                    <a:prstClr val="black">
                      <a:alpha val="40000"/>
                    </a:prstClr>
                  </a:outerShdw>
                  <a:reflection blurRad="6350" stA="55000" endA="300" endPos="45500" dir="5400000" sy="-100000" algn="bl" rotWithShape="0"/>
                </a:effectLst>
              </a:rPr>
              <a:t>Flash Point- &gt;62 C</a:t>
            </a:r>
          </a:p>
          <a:p>
            <a:pPr algn="ctr"/>
            <a:endParaRPr lang="en-US" sz="3000" b="1" cap="none" spc="0" dirty="0" smtClean="0">
              <a:ln w="10541" cmpd="sng">
                <a:solidFill>
                  <a:schemeClr val="tx1"/>
                </a:solidFill>
                <a:prstDash val="solid"/>
              </a:ln>
              <a:solidFill>
                <a:schemeClr val="bg1">
                  <a:lumMod val="50000"/>
                </a:schemeClr>
              </a:solidFill>
              <a:effectLst>
                <a:outerShdw blurRad="50800" dist="38100" dir="8100000" algn="tr" rotWithShape="0">
                  <a:prstClr val="black">
                    <a:alpha val="40000"/>
                  </a:prstClr>
                </a:outerShdw>
                <a:reflection blurRad="6350" stA="55000" endA="300" endPos="45500" dir="5400000" sy="-100000" algn="bl" rotWithShape="0"/>
              </a:effectLst>
            </a:endParaRPr>
          </a:p>
          <a:p>
            <a:pPr algn="ctr"/>
            <a:r>
              <a:rPr lang="en-US" sz="3000" b="1" cap="none" spc="0" dirty="0" smtClean="0">
                <a:ln w="10541" cmpd="sng">
                  <a:solidFill>
                    <a:schemeClr val="tx1"/>
                  </a:solidFill>
                  <a:prstDash val="solid"/>
                </a:ln>
                <a:solidFill>
                  <a:schemeClr val="bg1">
                    <a:lumMod val="50000"/>
                  </a:schemeClr>
                </a:solidFill>
                <a:effectLst>
                  <a:outerShdw blurRad="50800" dist="38100" dir="8100000" algn="tr" rotWithShape="0">
                    <a:prstClr val="black">
                      <a:alpha val="40000"/>
                    </a:prstClr>
                  </a:outerShdw>
                  <a:reflection blurRad="6350" stA="55000" endA="300" endPos="45500" dir="5400000" sy="-100000" algn="bl" rotWithShape="0"/>
                </a:effectLst>
              </a:rPr>
              <a:t>Autoignition Temperature- 210 C</a:t>
            </a:r>
          </a:p>
          <a:p>
            <a:pPr algn="ctr"/>
            <a:endParaRPr lang="en-US" sz="3000" b="1" cap="none" spc="0" dirty="0" smtClean="0">
              <a:ln w="10541" cmpd="sng">
                <a:solidFill>
                  <a:schemeClr val="tx1"/>
                </a:solidFill>
                <a:prstDash val="solid"/>
              </a:ln>
              <a:solidFill>
                <a:schemeClr val="bg1">
                  <a:lumMod val="50000"/>
                </a:schemeClr>
              </a:solidFill>
              <a:effectLst>
                <a:outerShdw blurRad="50800" dist="38100" dir="8100000" algn="tr" rotWithShape="0">
                  <a:prstClr val="black">
                    <a:alpha val="40000"/>
                  </a:prstClr>
                </a:outerShdw>
                <a:reflection blurRad="6350" stA="55000" endA="300" endPos="45500" dir="5400000" sy="-100000" algn="bl" rotWithShape="0"/>
              </a:effectLst>
            </a:endParaRPr>
          </a:p>
          <a:p>
            <a:pPr algn="ctr"/>
            <a:r>
              <a:rPr lang="en-US" sz="3000" b="1" cap="none" spc="0" dirty="0" smtClean="0">
                <a:ln w="10541" cmpd="sng">
                  <a:solidFill>
                    <a:schemeClr val="tx1"/>
                  </a:solidFill>
                  <a:prstDash val="solid"/>
                </a:ln>
                <a:solidFill>
                  <a:schemeClr val="bg1">
                    <a:lumMod val="50000"/>
                  </a:schemeClr>
                </a:solidFill>
                <a:effectLst>
                  <a:outerShdw blurRad="50800" dist="38100" dir="8100000" algn="tr" rotWithShape="0">
                    <a:prstClr val="black">
                      <a:alpha val="40000"/>
                    </a:prstClr>
                  </a:outerShdw>
                  <a:reflection blurRad="6350" stA="55000" endA="300" endPos="45500" dir="5400000" sy="-100000" algn="bl" rotWithShape="0"/>
                </a:effectLst>
              </a:rPr>
              <a:t>Energy Content- 35.86 MJ/L</a:t>
            </a:r>
            <a:endParaRPr lang="en-US" sz="3000" b="1" cap="none" spc="0" dirty="0">
              <a:ln w="10541" cmpd="sng">
                <a:solidFill>
                  <a:schemeClr val="tx1"/>
                </a:solidFill>
                <a:prstDash val="solid"/>
              </a:ln>
              <a:solidFill>
                <a:schemeClr val="bg1">
                  <a:lumMod val="50000"/>
                </a:schemeClr>
              </a:solidFill>
              <a:effectLst>
                <a:outerShdw blurRad="50800" dist="38100" dir="8100000" algn="tr" rotWithShape="0">
                  <a:prstClr val="black">
                    <a:alpha val="40000"/>
                  </a:prstClr>
                </a:outerShdw>
                <a:reflection blurRad="6350" stA="55000" endA="300" endPos="45500" dir="5400000" sy="-100000" algn="bl" rotWithShape="0"/>
              </a:effectLst>
            </a:endParaRPr>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8400" y="685800"/>
            <a:ext cx="3962400" cy="923330"/>
          </a:xfrm>
          <a:prstGeom prst="rect">
            <a:avLst/>
          </a:prstGeom>
          <a:noFill/>
        </p:spPr>
        <p:txBody>
          <a:bodyPr wrap="square" lIns="91440" tIns="45720" rIns="91440" bIns="45720">
            <a:spAutoFit/>
            <a:scene3d>
              <a:camera prst="orthographicFront"/>
              <a:lightRig rig="flat" dir="tl"/>
            </a:scene3d>
            <a:sp3d extrusionH="57150" contourW="19050" prstMaterial="clear">
              <a:bevelT w="50800" h="50800" prst="relaxedInset"/>
              <a:contourClr>
                <a:schemeClr val="accent5">
                  <a:tint val="70000"/>
                  <a:satMod val="180000"/>
                  <a:alpha val="70000"/>
                </a:schemeClr>
              </a:contourClr>
            </a:sp3d>
          </a:bodyPr>
          <a:lstStyle/>
          <a:p>
            <a:pPr algn="ctr"/>
            <a:r>
              <a:rPr lang="en-US" sz="5400" b="1" cap="none" spc="0" dirty="0" smtClean="0">
                <a:ln>
                  <a:solidFill>
                    <a:srgbClr val="002060"/>
                  </a:solidFill>
                </a:ln>
                <a:solidFill>
                  <a:srgbClr val="0070C0"/>
                </a:solidFill>
                <a:effectLst>
                  <a:outerShdw blurRad="50800" dist="38100" dir="13500000" algn="br" rotWithShape="0">
                    <a:prstClr val="black">
                      <a:alpha val="40000"/>
                    </a:prstClr>
                  </a:outerShdw>
                </a:effectLst>
              </a:rPr>
              <a:t>Kerosene</a:t>
            </a:r>
            <a:endParaRPr lang="en-US" sz="5400" b="1" cap="none" spc="0" dirty="0">
              <a:ln>
                <a:solidFill>
                  <a:srgbClr val="002060"/>
                </a:solidFill>
              </a:ln>
              <a:solidFill>
                <a:srgbClr val="0070C0"/>
              </a:solidFill>
              <a:effectLst>
                <a:outerShdw blurRad="50800" dist="38100" dir="13500000" algn="br" rotWithShape="0">
                  <a:prstClr val="black">
                    <a:alpha val="40000"/>
                  </a:prstClr>
                </a:outerShdw>
              </a:effectLst>
            </a:endParaRPr>
          </a:p>
        </p:txBody>
      </p:sp>
      <p:sp>
        <p:nvSpPr>
          <p:cNvPr id="7" name="Rectangle 6"/>
          <p:cNvSpPr/>
          <p:nvPr/>
        </p:nvSpPr>
        <p:spPr>
          <a:xfrm>
            <a:off x="990600" y="2057400"/>
            <a:ext cx="3810000" cy="3939540"/>
          </a:xfrm>
          <a:prstGeom prst="rect">
            <a:avLst/>
          </a:prstGeom>
          <a:noFill/>
        </p:spPr>
        <p:txBody>
          <a:bodyPr wrap="square" lIns="91440" tIns="45720" rIns="91440" bIns="45720">
            <a:spAutoFit/>
          </a:bodyPr>
          <a:lstStyle/>
          <a:p>
            <a:r>
              <a:rPr lang="en-US" sz="25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Kerosene is a combustible hydrocarbon liquid.</a:t>
            </a:r>
          </a:p>
          <a:p>
            <a:r>
              <a:rPr lang="en-US" sz="25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The name is derived from</a:t>
            </a:r>
          </a:p>
          <a:p>
            <a:r>
              <a:rPr lang="en-US" sz="25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Greek: (</a:t>
            </a:r>
            <a:r>
              <a:rPr lang="en-US" sz="2500" b="1" i="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keros</a:t>
            </a:r>
            <a:r>
              <a:rPr lang="en-US" sz="25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meaning wax. </a:t>
            </a:r>
          </a:p>
          <a:p>
            <a:r>
              <a:rPr lang="en-US" sz="25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word "Kerosene" was registered as a trademark </a:t>
            </a:r>
          </a:p>
          <a:p>
            <a:r>
              <a:rPr lang="en-US" sz="25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by Abraham Gesner in 1854</a:t>
            </a:r>
            <a:endParaRPr lang="en-US" sz="25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2050" name="Picture 2" descr="C:\Users\Kirit\Downloads\231px-Kerosene_bottle.jpg"/>
          <p:cNvPicPr>
            <a:picLocks noChangeAspect="1" noChangeArrowheads="1"/>
          </p:cNvPicPr>
          <p:nvPr/>
        </p:nvPicPr>
        <p:blipFill>
          <a:blip r:embed="rId2"/>
          <a:srcRect/>
          <a:stretch>
            <a:fillRect/>
          </a:stretch>
        </p:blipFill>
        <p:spPr bwMode="auto">
          <a:xfrm>
            <a:off x="6019800" y="1752600"/>
            <a:ext cx="2200275" cy="4400550"/>
          </a:xfrm>
          <a:prstGeom prst="rect">
            <a:avLst/>
          </a:prstGeom>
          <a:noFill/>
        </p:spPr>
      </p:pic>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72094" y="1219200"/>
            <a:ext cx="5390706" cy="4247317"/>
          </a:xfrm>
          <a:prstGeom prst="rect">
            <a:avLst/>
          </a:prstGeom>
          <a:noFill/>
        </p:spPr>
        <p:txBody>
          <a:bodyPr wrap="none" lIns="91440" tIns="45720" rIns="91440" bIns="45720">
            <a:spAutoFit/>
          </a:bodyPr>
          <a:lstStyle/>
          <a:p>
            <a:pPr algn="ctr"/>
            <a:r>
              <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Fractional Distillation- 200 C</a:t>
            </a:r>
          </a:p>
          <a:p>
            <a:pPr algn="ctr"/>
            <a:endPar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Density- 0.78–0.81 g/cm</a:t>
            </a:r>
            <a:r>
              <a:rPr lang="en-US" sz="3000" b="1" cap="none" spc="0" baseline="30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3</a:t>
            </a:r>
            <a:endPar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endPar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Flash Point- &gt;38 - 72 C</a:t>
            </a:r>
          </a:p>
          <a:p>
            <a:pPr algn="ctr"/>
            <a:endPar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Autoignition Temperature- 220 C</a:t>
            </a:r>
          </a:p>
          <a:p>
            <a:pPr algn="ctr"/>
            <a:endPar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p>
            <a:pPr algn="ctr"/>
            <a:r>
              <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Energy Content- 43.1 </a:t>
            </a:r>
            <a:r>
              <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hlinkClick r:id="rId2" tooltip="Megajoule"/>
              </a:rPr>
              <a:t>MJ</a:t>
            </a:r>
            <a:r>
              <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r>
              <a:rPr lang="en-U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hlinkClick r:id="rId3" tooltip="Kilogram"/>
              </a:rPr>
              <a:t>kg</a:t>
            </a:r>
            <a:endParaRPr lang="en-US" sz="3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04800"/>
            <a:ext cx="7668574" cy="1754326"/>
          </a:xfrm>
          <a:prstGeom prst="rect">
            <a:avLst/>
          </a:prstGeom>
          <a:noFill/>
        </p:spPr>
        <p:txBody>
          <a:bodyPr wrap="none" lIns="91440" tIns="45720" rIns="91440" bIns="4572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5400" b="1" cap="none" spc="0" dirty="0" smtClean="0">
                <a:ln/>
                <a:solidFill>
                  <a:schemeClr val="accent5">
                    <a:tint val="50000"/>
                    <a:satMod val="180000"/>
                  </a:schemeClr>
                </a:solidFill>
                <a:effectLst/>
              </a:rPr>
              <a:t>CNG</a:t>
            </a:r>
            <a:br>
              <a:rPr lang="en-US" sz="5400" b="1" cap="none" spc="0" dirty="0" smtClean="0">
                <a:ln/>
                <a:solidFill>
                  <a:schemeClr val="accent5">
                    <a:tint val="50000"/>
                    <a:satMod val="180000"/>
                  </a:schemeClr>
                </a:solidFill>
                <a:effectLst/>
              </a:rPr>
            </a:br>
            <a:r>
              <a:rPr lang="en-US" sz="5400" b="1" cap="none" spc="0" dirty="0" smtClean="0">
                <a:ln/>
                <a:solidFill>
                  <a:schemeClr val="accent5">
                    <a:tint val="50000"/>
                    <a:satMod val="180000"/>
                  </a:schemeClr>
                </a:solidFill>
                <a:effectLst/>
              </a:rPr>
              <a:t>(Compressed Natural Gas)</a:t>
            </a:r>
            <a:endParaRPr lang="en-US" sz="5400" b="1" cap="none" spc="0" dirty="0">
              <a:ln/>
              <a:solidFill>
                <a:schemeClr val="accent5">
                  <a:tint val="50000"/>
                  <a:satMod val="180000"/>
                </a:schemeClr>
              </a:solidFill>
              <a:effectLst/>
            </a:endParaRPr>
          </a:p>
        </p:txBody>
      </p:sp>
      <p:sp>
        <p:nvSpPr>
          <p:cNvPr id="7" name="Rectangle 6"/>
          <p:cNvSpPr/>
          <p:nvPr/>
        </p:nvSpPr>
        <p:spPr>
          <a:xfrm>
            <a:off x="5410200" y="2743200"/>
            <a:ext cx="3193730" cy="3170099"/>
          </a:xfrm>
          <a:prstGeom prst="rect">
            <a:avLst/>
          </a:prstGeom>
          <a:noFill/>
        </p:spPr>
        <p:txBody>
          <a:bodyPr wrap="square" lIns="91440" tIns="45720" rIns="91440" bIns="45720">
            <a:spAutoFit/>
          </a:bodyPr>
          <a:lstStyle/>
          <a:p>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CNG emits significantly less pollutants </a:t>
            </a:r>
          </a:p>
          <a:p>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(e.g., carbon dioxide (CO</a:t>
            </a:r>
            <a:r>
              <a:rPr lang="en-US" sz="2000" b="1" cap="none" spc="0" baseline="-250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2</a:t>
            </a: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unburned</a:t>
            </a:r>
          </a:p>
          <a:p>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hydrocarbons (UHC), carbon monoxide(CO), nitrogen oxides (</a:t>
            </a:r>
            <a:r>
              <a:rPr lang="en-US" sz="2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NO</a:t>
            </a:r>
            <a:r>
              <a:rPr lang="en-US" sz="2000" b="1" cap="none" spc="0" baseline="-250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x</a:t>
            </a: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p>
          <a:p>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sulfur oxides (</a:t>
            </a:r>
            <a:r>
              <a:rPr lang="en-US" sz="20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SO</a:t>
            </a:r>
            <a:r>
              <a:rPr lang="en-US" sz="2000" b="1" cap="none" spc="0" baseline="-250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x</a:t>
            </a: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and particulate matter (PM)) than petrol.</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3074" name="Picture 2" descr="C:\Users\Kirit\Downloads\800px-Carroagas.jpg"/>
          <p:cNvPicPr>
            <a:picLocks noChangeAspect="1" noChangeArrowheads="1"/>
          </p:cNvPicPr>
          <p:nvPr/>
        </p:nvPicPr>
        <p:blipFill>
          <a:blip r:embed="rId3"/>
          <a:srcRect/>
          <a:stretch>
            <a:fillRect/>
          </a:stretch>
        </p:blipFill>
        <p:spPr bwMode="auto">
          <a:xfrm>
            <a:off x="457200" y="2514600"/>
            <a:ext cx="4343400" cy="3505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62200" y="685800"/>
            <a:ext cx="4370364" cy="923330"/>
          </a:xfrm>
          <a:prstGeom prst="rect">
            <a:avLst/>
          </a:prstGeom>
          <a:noFill/>
        </p:spPr>
        <p:txBody>
          <a:bodyPr wrap="none" lIns="91440" tIns="45720" rIns="91440" bIns="45720">
            <a:prstTxWarp prst="textWave1">
              <a:avLst/>
            </a:prstTxWarp>
            <a:spAutoFit/>
          </a:bodyPr>
          <a:lstStyle/>
          <a:p>
            <a:pPr algn="ctr"/>
            <a:r>
              <a:rPr lang="en-US" sz="5400" b="1" cap="none" spc="300" dirty="0" smtClean="0">
                <a:ln w="11430" cmpd="sng">
                  <a:solidFill>
                    <a:srgbClr val="FF3300"/>
                  </a:solidFill>
                  <a:prstDash val="solid"/>
                  <a:miter lim="800000"/>
                </a:ln>
                <a:solidFill>
                  <a:srgbClr val="002060"/>
                </a:solidFill>
                <a:effectLst>
                  <a:glow rad="45500">
                    <a:schemeClr val="accent1">
                      <a:satMod val="220000"/>
                      <a:alpha val="35000"/>
                    </a:schemeClr>
                  </a:glow>
                </a:effectLst>
              </a:rPr>
              <a:t>List Of Fuels:</a:t>
            </a:r>
            <a:endParaRPr lang="en-US" sz="5400" b="1" cap="none" spc="300" dirty="0">
              <a:ln w="11430" cmpd="sng">
                <a:solidFill>
                  <a:srgbClr val="FF3300"/>
                </a:solidFill>
                <a:prstDash val="solid"/>
                <a:miter lim="800000"/>
              </a:ln>
              <a:solidFill>
                <a:srgbClr val="002060"/>
              </a:solidFill>
              <a:effectLst>
                <a:glow rad="45500">
                  <a:schemeClr val="accent1">
                    <a:satMod val="220000"/>
                    <a:alpha val="35000"/>
                  </a:schemeClr>
                </a:glow>
              </a:effectLst>
            </a:endParaRPr>
          </a:p>
        </p:txBody>
      </p:sp>
      <p:sp>
        <p:nvSpPr>
          <p:cNvPr id="9" name="Rectangle 8"/>
          <p:cNvSpPr/>
          <p:nvPr/>
        </p:nvSpPr>
        <p:spPr>
          <a:xfrm>
            <a:off x="3048000" y="1905000"/>
            <a:ext cx="2929456" cy="3939540"/>
          </a:xfrm>
          <a:prstGeom prst="rect">
            <a:avLst/>
          </a:prstGeom>
          <a:noFill/>
        </p:spPr>
        <p:txBody>
          <a:bodyPr wrap="none" lIns="91440" tIns="45720" rIns="91440" bIns="45720">
            <a:spAutoFit/>
          </a:bodyPr>
          <a:lstStyle/>
          <a:p>
            <a:pPr marL="342900" indent="-342900">
              <a:buAutoNum type="arabicPeriod"/>
            </a:pPr>
            <a:r>
              <a:rPr lang="en-US" sz="25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Petrol (Gasoline)</a:t>
            </a:r>
          </a:p>
          <a:p>
            <a:pPr marL="342900" indent="-342900">
              <a:buAutoNum type="arabicPeriod"/>
            </a:pPr>
            <a:r>
              <a:rPr lang="en-US" sz="25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Diesel</a:t>
            </a:r>
          </a:p>
          <a:p>
            <a:pPr marL="342900" indent="-342900">
              <a:buAutoNum type="arabicPeriod"/>
            </a:pPr>
            <a:r>
              <a:rPr lang="en-US" sz="25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Kerosene</a:t>
            </a:r>
          </a:p>
          <a:p>
            <a:pPr marL="342900" indent="-342900">
              <a:buAutoNum type="arabicPeriod"/>
            </a:pPr>
            <a:r>
              <a:rPr lang="en-US" sz="2500" b="1" cap="none" spc="0" dirty="0" err="1"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Butanol</a:t>
            </a:r>
            <a:endParaRPr lang="en-US" sz="25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endParaRPr>
          </a:p>
          <a:p>
            <a:pPr marL="342900" indent="-342900">
              <a:buAutoNum type="arabicPeriod"/>
            </a:pPr>
            <a:r>
              <a:rPr lang="en-US" sz="2500" b="1" cap="none" spc="0" dirty="0" err="1"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Jatropha</a:t>
            </a:r>
            <a:r>
              <a:rPr lang="en-US" sz="25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 Oil</a:t>
            </a:r>
          </a:p>
          <a:p>
            <a:pPr marL="342900" indent="-342900">
              <a:buAutoNum type="arabicPeriod"/>
            </a:pPr>
            <a:r>
              <a:rPr lang="en-US" sz="25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Jet Fuel</a:t>
            </a:r>
          </a:p>
          <a:p>
            <a:pPr marL="342900" indent="-342900">
              <a:buAutoNum type="arabicPeriod"/>
            </a:pPr>
            <a:r>
              <a:rPr lang="en-US" sz="25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Hydrogen Fuel</a:t>
            </a:r>
          </a:p>
          <a:p>
            <a:pPr marL="342900" indent="-342900">
              <a:buAutoNum type="arabicPeriod"/>
            </a:pPr>
            <a:r>
              <a:rPr lang="en-US" sz="25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Algae Fuel</a:t>
            </a:r>
          </a:p>
          <a:p>
            <a:pPr marL="342900" indent="-342900">
              <a:buAutoNum type="arabicPeriod"/>
            </a:pPr>
            <a:r>
              <a:rPr lang="en-US" sz="25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Vegetable Oil Fuel</a:t>
            </a:r>
          </a:p>
          <a:p>
            <a:pPr marL="342900" indent="-342900">
              <a:buAutoNum type="arabicPeriod"/>
            </a:pPr>
            <a:r>
              <a:rPr lang="en-US" sz="25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 CNG</a:t>
            </a:r>
            <a:endParaRPr lang="en-US" sz="2500" b="1" cap="none" spc="0" dirty="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81000" y="3962400"/>
            <a:ext cx="8153400" cy="923330"/>
          </a:xfrm>
          <a:prstGeom prst="rect">
            <a:avLst/>
          </a:prstGeom>
          <a:noFill/>
        </p:spPr>
        <p:txBody>
          <a:bodyPr wrap="square" rtlCol="0">
            <a:spAutoFit/>
          </a:bodyPr>
          <a:lstStyle/>
          <a:p>
            <a:r>
              <a:rPr lang="en-US" dirty="0" smtClean="0">
                <a:ln w="18415" cmpd="sng">
                  <a:solidFill>
                    <a:srgbClr val="FF0000"/>
                  </a:solidFill>
                  <a:prstDash val="solid"/>
                </a:ln>
                <a:solidFill>
                  <a:schemeClr val="bg2">
                    <a:lumMod val="10000"/>
                  </a:schemeClr>
                </a:solidFill>
                <a:effectLst>
                  <a:outerShdw blurRad="63500" dir="3600000" algn="tl" rotWithShape="0">
                    <a:srgbClr val="000000">
                      <a:alpha val="70000"/>
                    </a:srgbClr>
                  </a:outerShdw>
                </a:effectLst>
              </a:rPr>
              <a:t>Conventional Fuel</a:t>
            </a:r>
            <a:r>
              <a:rPr lang="en-US" dirty="0" smtClean="0">
                <a:ln w="18415" cmpd="sng">
                  <a:solidFill>
                    <a:schemeClr val="tx1"/>
                  </a:solidFill>
                  <a:prstDash val="solid"/>
                </a:ln>
                <a:solidFill>
                  <a:schemeClr val="bg2">
                    <a:lumMod val="10000"/>
                  </a:schemeClr>
                </a:solidFill>
                <a:effectLst>
                  <a:outerShdw blurRad="63500" dir="3600000" algn="tl" rotWithShape="0">
                    <a:srgbClr val="000000">
                      <a:alpha val="70000"/>
                    </a:srgbClr>
                  </a:outerShdw>
                </a:effectLst>
              </a:rPr>
              <a:t>: traditional energy sources or fossil fuels (petroleum, oil, coal, propane, and natural gas); in some cases nuclear materials such as uranium are also included.</a:t>
            </a:r>
            <a:endParaRPr lang="en-US" dirty="0">
              <a:ln w="18415" cmpd="sng">
                <a:solidFill>
                  <a:schemeClr val="tx1"/>
                </a:solidFill>
                <a:prstDash val="solid"/>
              </a:ln>
              <a:solidFill>
                <a:schemeClr val="bg2">
                  <a:lumMod val="10000"/>
                </a:schemeClr>
              </a:solidFill>
              <a:effectLst>
                <a:outerShdw blurRad="63500" dir="3600000" algn="tl" rotWithShape="0">
                  <a:srgbClr val="000000">
                    <a:alpha val="70000"/>
                  </a:srgbClr>
                </a:outerShdw>
              </a:effectLst>
            </a:endParaRPr>
          </a:p>
        </p:txBody>
      </p:sp>
      <p:sp>
        <p:nvSpPr>
          <p:cNvPr id="6" name="TextBox 5"/>
          <p:cNvSpPr txBox="1"/>
          <p:nvPr/>
        </p:nvSpPr>
        <p:spPr>
          <a:xfrm>
            <a:off x="381000" y="5257800"/>
            <a:ext cx="8229600" cy="646331"/>
          </a:xfrm>
          <a:prstGeom prst="rect">
            <a:avLst/>
          </a:prstGeom>
          <a:noFill/>
        </p:spPr>
        <p:txBody>
          <a:bodyPr wrap="square" rtlCol="0">
            <a:spAutoFit/>
          </a:bodyPr>
          <a:lstStyle/>
          <a:p>
            <a:r>
              <a:rPr lang="en-US"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UnConventional</a:t>
            </a:r>
            <a:r>
              <a:rPr lang="en-US" dirty="0" smtClean="0">
                <a:ln w="18415" cmpd="sng">
                  <a:solidFill>
                    <a:schemeClr val="tx1"/>
                  </a:solidFill>
                  <a:prstDash val="solid"/>
                </a:ln>
                <a:solidFill>
                  <a:srgbClr val="FFFFFF"/>
                </a:solidFill>
                <a:effectLst>
                  <a:outerShdw blurRad="63500" dir="3600000" algn="tl" rotWithShape="0">
                    <a:srgbClr val="000000">
                      <a:alpha val="70000"/>
                    </a:srgbClr>
                  </a:outerShdw>
                </a:effectLst>
              </a:rPr>
              <a:t>:  Is petroleum produced or extracted using techniques other than the conventional (oil well) method.</a:t>
            </a:r>
            <a:endParaRPr lang="en-US" b="1" dirty="0">
              <a:ln w="18415" cmpd="sng">
                <a:solidFill>
                  <a:schemeClr val="tx1"/>
                </a:solidFill>
                <a:prstDash val="solid"/>
              </a:ln>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76400" y="381000"/>
            <a:ext cx="5638800" cy="923330"/>
          </a:xfrm>
          <a:prstGeom prst="rect">
            <a:avLst/>
          </a:prstGeom>
          <a:noFill/>
        </p:spPr>
        <p:txBody>
          <a:bodyPr wrap="square" rtlCol="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Conventional Fuels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TextBox 5"/>
          <p:cNvSpPr txBox="1"/>
          <p:nvPr/>
        </p:nvSpPr>
        <p:spPr>
          <a:xfrm>
            <a:off x="2743200" y="1447800"/>
            <a:ext cx="3962400" cy="5078313"/>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Coal</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Petrol</a:t>
            </a: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Diesel</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Anthracite</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Kerosene</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Bituminous</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Lignite</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Sulfite liquor</a:t>
            </a:r>
          </a:p>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Oil shale</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Unconventional Fuels</a:t>
            </a:r>
            <a:endPar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2667000" y="1905000"/>
            <a:ext cx="4377256" cy="3970318"/>
          </a:xfrm>
          <a:prstGeom prst="rect">
            <a:avLst/>
          </a:prstGeom>
          <a:noFill/>
        </p:spPr>
        <p:txBody>
          <a:bodyPr wrap="square" lIns="91440" tIns="45720" rIns="91440" bIns="45720">
            <a:spAutoFit/>
          </a:bodyPr>
          <a:lstStyle/>
          <a:p>
            <a:pPr marL="342900" indent="-342900">
              <a:buAutoNum type="arabicPeriod"/>
            </a:pPr>
            <a:r>
              <a:rPr lang="en-US" sz="3600" b="1" cap="none" spc="0" dirty="0" err="1"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Butanol</a:t>
            </a:r>
            <a:endParaRPr lang="en-US" sz="36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endParaRPr>
          </a:p>
          <a:p>
            <a:pPr marL="342900" indent="-342900">
              <a:buAutoNum type="arabicPeriod"/>
            </a:pPr>
            <a:r>
              <a:rPr lang="en-US" sz="3600" b="1" cap="none" spc="0" dirty="0" err="1"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Jatropha</a:t>
            </a:r>
            <a:r>
              <a:rPr lang="en-US" sz="36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 Oil</a:t>
            </a:r>
          </a:p>
          <a:p>
            <a:pPr marL="342900" indent="-342900">
              <a:buAutoNum type="arabicPeriod"/>
            </a:pPr>
            <a:r>
              <a:rPr lang="en-US" sz="36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Jet Fuel</a:t>
            </a:r>
          </a:p>
          <a:p>
            <a:pPr marL="342900" indent="-342900">
              <a:buAutoNum type="arabicPeriod"/>
            </a:pPr>
            <a:r>
              <a:rPr lang="en-US" sz="36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Hydrogen Fuel</a:t>
            </a:r>
          </a:p>
          <a:p>
            <a:pPr marL="342900" indent="-342900">
              <a:buAutoNum type="arabicPeriod"/>
            </a:pPr>
            <a:r>
              <a:rPr lang="en-US" sz="36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Algae Fuel</a:t>
            </a:r>
          </a:p>
          <a:p>
            <a:pPr marL="342900" indent="-342900">
              <a:buAutoNum type="arabicPeriod"/>
            </a:pPr>
            <a:r>
              <a:rPr lang="en-US" sz="36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Vegetable Oil Fuel</a:t>
            </a:r>
          </a:p>
          <a:p>
            <a:pPr marL="342900" indent="-342900">
              <a:buAutoNum type="arabicPeriod"/>
            </a:pPr>
            <a:r>
              <a:rPr lang="en-US" sz="3600" b="1" cap="none" spc="0" dirty="0" smtClean="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rPr>
              <a:t> CNG</a:t>
            </a:r>
            <a:endParaRPr lang="en-US" sz="3600" b="1" cap="none" spc="0" dirty="0">
              <a:ln w="10541" cmpd="sng">
                <a:solidFill>
                  <a:schemeClr val="accent3">
                    <a:lumMod val="40000"/>
                    <a:lumOff val="60000"/>
                  </a:schemeClr>
                </a:solidFill>
                <a:prstDash val="solid"/>
              </a:ln>
              <a:solidFill>
                <a:schemeClr val="tx2"/>
              </a:solidFill>
              <a:effectLst>
                <a:outerShdw blurRad="50800" dist="38100" dir="10800000" algn="r" rotWithShape="0">
                  <a:prstClr val="black">
                    <a:alpha val="40000"/>
                  </a:prstClr>
                </a:outerShdw>
              </a:effectLst>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381000"/>
            <a:ext cx="8610600" cy="784830"/>
          </a:xfrm>
          <a:prstGeom prst="rect">
            <a:avLst/>
          </a:prstGeom>
          <a:noFill/>
        </p:spPr>
        <p:txBody>
          <a:bodyPr wrap="square" lIns="91440" tIns="45720" rIns="91440" bIns="45720">
            <a:prstTxWarp prst="textWave1">
              <a:avLst/>
            </a:prstTxWarp>
            <a:spAutoFit/>
          </a:bodyPr>
          <a:lstStyle/>
          <a:p>
            <a:pPr algn="ctr"/>
            <a:r>
              <a:rPr lang="en-US" sz="1000" b="1" cap="none" spc="0" dirty="0" smtClean="0">
                <a:ln w="17780" cmpd="sng">
                  <a:solidFill>
                    <a:schemeClr val="tx2">
                      <a:lumMod val="75000"/>
                    </a:schemeClr>
                  </a:solidFill>
                  <a:prstDash val="solid"/>
                  <a:miter lim="800000"/>
                </a:ln>
                <a:solidFill>
                  <a:srgbClr val="FFFF00"/>
                </a:solidFill>
                <a:effectLst>
                  <a:outerShdw blurRad="55000" dist="50800" dir="5400000" algn="tl">
                    <a:srgbClr val="000000">
                      <a:alpha val="33000"/>
                    </a:srgbClr>
                  </a:outerShdw>
                </a:effectLst>
              </a:rPr>
              <a:t>Terms Will Be Used In Presentation:</a:t>
            </a:r>
            <a:endParaRPr lang="en-US" sz="1000" b="1" cap="none" spc="0" dirty="0">
              <a:ln w="17780" cmpd="sng">
                <a:solidFill>
                  <a:schemeClr val="tx2">
                    <a:lumMod val="75000"/>
                  </a:schemeClr>
                </a:solidFill>
                <a:prstDash val="solid"/>
                <a:miter lim="800000"/>
              </a:ln>
              <a:solidFill>
                <a:srgbClr val="FFFF00"/>
              </a:solidFill>
              <a:effectLst>
                <a:outerShdw blurRad="55000" dist="50800" dir="5400000" algn="tl">
                  <a:srgbClr val="000000">
                    <a:alpha val="33000"/>
                  </a:srgbClr>
                </a:outerShdw>
              </a:effectLst>
            </a:endParaRPr>
          </a:p>
        </p:txBody>
      </p:sp>
      <p:sp>
        <p:nvSpPr>
          <p:cNvPr id="8" name="Rectangle 7"/>
          <p:cNvSpPr/>
          <p:nvPr/>
        </p:nvSpPr>
        <p:spPr>
          <a:xfrm>
            <a:off x="1600200" y="2362200"/>
            <a:ext cx="5693610" cy="2246769"/>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marL="342900" indent="-342900">
              <a:buAutoNum type="arabicPeriod"/>
            </a:pPr>
            <a:r>
              <a:rPr lang="en-US" sz="3500" b="1" cap="none" spc="0" dirty="0" smtClean="0">
                <a:ln w="10541" cmpd="sng">
                  <a:solidFill>
                    <a:srgbClr val="0070C0"/>
                  </a:solidFill>
                  <a:prstDash val="solid"/>
                </a:ln>
                <a:solidFill>
                  <a:schemeClr val="tx2">
                    <a:lumMod val="60000"/>
                    <a:lumOff val="40000"/>
                  </a:schemeClr>
                </a:solidFill>
                <a:effectLst>
                  <a:outerShdw blurRad="50800" dist="38100" dir="2700000" algn="tl" rotWithShape="0">
                    <a:prstClr val="black">
                      <a:alpha val="40000"/>
                    </a:prstClr>
                  </a:outerShdw>
                </a:effectLst>
              </a:rPr>
              <a:t>Fractional distillation</a:t>
            </a:r>
          </a:p>
          <a:p>
            <a:pPr marL="342900" indent="-342900">
              <a:buAutoNum type="arabicPeriod"/>
            </a:pPr>
            <a:r>
              <a:rPr lang="en-US" sz="3500" b="1" cap="none" spc="0" dirty="0" smtClean="0">
                <a:ln w="10541" cmpd="sng">
                  <a:solidFill>
                    <a:srgbClr val="0070C0"/>
                  </a:solidFill>
                  <a:prstDash val="solid"/>
                </a:ln>
                <a:solidFill>
                  <a:schemeClr val="tx2">
                    <a:lumMod val="60000"/>
                    <a:lumOff val="40000"/>
                  </a:schemeClr>
                </a:solidFill>
                <a:effectLst>
                  <a:outerShdw blurRad="50800" dist="38100" dir="2700000" algn="tl" rotWithShape="0">
                    <a:prstClr val="black">
                      <a:alpha val="40000"/>
                    </a:prstClr>
                  </a:outerShdw>
                </a:effectLst>
              </a:rPr>
              <a:t>Flash Point</a:t>
            </a:r>
          </a:p>
          <a:p>
            <a:pPr marL="342900" indent="-342900">
              <a:buAutoNum type="arabicPeriod"/>
            </a:pPr>
            <a:r>
              <a:rPr lang="en-US" sz="3500" b="1" cap="none" spc="0" dirty="0" smtClean="0">
                <a:ln w="10541" cmpd="sng">
                  <a:solidFill>
                    <a:srgbClr val="0070C0"/>
                  </a:solidFill>
                  <a:prstDash val="solid"/>
                </a:ln>
                <a:solidFill>
                  <a:schemeClr val="tx2">
                    <a:lumMod val="60000"/>
                    <a:lumOff val="40000"/>
                  </a:schemeClr>
                </a:solidFill>
                <a:effectLst>
                  <a:outerShdw blurRad="50800" dist="38100" dir="2700000" algn="tl" rotWithShape="0">
                    <a:prstClr val="black">
                      <a:alpha val="40000"/>
                    </a:prstClr>
                  </a:outerShdw>
                </a:effectLst>
              </a:rPr>
              <a:t>Autoignition Temperature</a:t>
            </a:r>
          </a:p>
          <a:p>
            <a:pPr marL="342900" indent="-342900">
              <a:buAutoNum type="arabicPeriod"/>
            </a:pPr>
            <a:r>
              <a:rPr lang="en-US" sz="3500" b="1" cap="none" spc="0" dirty="0" smtClean="0">
                <a:ln w="10541" cmpd="sng">
                  <a:solidFill>
                    <a:srgbClr val="0070C0"/>
                  </a:solidFill>
                  <a:prstDash val="solid"/>
                </a:ln>
                <a:solidFill>
                  <a:schemeClr val="tx2">
                    <a:lumMod val="60000"/>
                    <a:lumOff val="40000"/>
                  </a:schemeClr>
                </a:solidFill>
                <a:effectLst>
                  <a:outerShdw blurRad="50800" dist="38100" dir="2700000" algn="tl" rotWithShape="0">
                    <a:prstClr val="black">
                      <a:alpha val="40000"/>
                    </a:prstClr>
                  </a:outerShdw>
                </a:effectLst>
              </a:rPr>
              <a:t>Octane and </a:t>
            </a:r>
            <a:r>
              <a:rPr lang="en-US" sz="3500" b="1" cap="none" spc="0" dirty="0" err="1" smtClean="0">
                <a:ln w="10541" cmpd="sng">
                  <a:solidFill>
                    <a:srgbClr val="0070C0"/>
                  </a:solidFill>
                  <a:prstDash val="solid"/>
                </a:ln>
                <a:solidFill>
                  <a:schemeClr val="tx2">
                    <a:lumMod val="60000"/>
                    <a:lumOff val="40000"/>
                  </a:schemeClr>
                </a:solidFill>
                <a:effectLst>
                  <a:outerShdw blurRad="50800" dist="38100" dir="2700000" algn="tl" rotWithShape="0">
                    <a:prstClr val="black">
                      <a:alpha val="40000"/>
                    </a:prstClr>
                  </a:outerShdw>
                </a:effectLst>
              </a:rPr>
              <a:t>Cetane</a:t>
            </a:r>
            <a:r>
              <a:rPr lang="en-US" sz="3500" b="1" cap="none" spc="0" dirty="0" smtClean="0">
                <a:ln w="10541" cmpd="sng">
                  <a:solidFill>
                    <a:srgbClr val="0070C0"/>
                  </a:solidFill>
                  <a:prstDash val="solid"/>
                </a:ln>
                <a:solidFill>
                  <a:schemeClr val="tx2">
                    <a:lumMod val="60000"/>
                    <a:lumOff val="40000"/>
                  </a:schemeClr>
                </a:solidFill>
                <a:effectLst>
                  <a:outerShdw blurRad="50800" dist="38100" dir="2700000" algn="tl" rotWithShape="0">
                    <a:prstClr val="black">
                      <a:alpha val="40000"/>
                    </a:prstClr>
                  </a:outerShdw>
                </a:effectLst>
              </a:rPr>
              <a:t> Number</a:t>
            </a:r>
            <a:endParaRPr lang="en-US" sz="3500" b="1" cap="none" spc="0" dirty="0">
              <a:ln w="10541" cmpd="sng">
                <a:solidFill>
                  <a:srgbClr val="0070C0"/>
                </a:solidFill>
                <a:prstDash val="solid"/>
              </a:ln>
              <a:solidFill>
                <a:schemeClr val="tx2">
                  <a:lumMod val="60000"/>
                  <a:lumOff val="40000"/>
                </a:schemeClr>
              </a:solidFill>
              <a:effectLst>
                <a:outerShdw blurRad="50800" dist="38100" dir="2700000" algn="tl" rotWithShape="0">
                  <a:prstClr val="black">
                    <a:alpha val="40000"/>
                  </a:prstClr>
                </a:outerShdw>
              </a:effectLst>
            </a:endParaRP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Fractional Distillation</a:t>
            </a:r>
            <a:endParaRPr lang="en-US"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4" name="Rectangle 3"/>
          <p:cNvSpPr/>
          <p:nvPr/>
        </p:nvSpPr>
        <p:spPr>
          <a:xfrm>
            <a:off x="5029200" y="2057400"/>
            <a:ext cx="3810000" cy="378565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solidFill>
                  <a:schemeClr val="tx2">
                    <a:lumMod val="50000"/>
                  </a:schemeClr>
                </a:solidFill>
                <a:effectLst>
                  <a:outerShdw blurRad="50800" dist="39000" dir="5460000" algn="tl">
                    <a:srgbClr val="000000">
                      <a:alpha val="38000"/>
                    </a:srgbClr>
                  </a:outerShdw>
                </a:effectLst>
              </a:rPr>
              <a:t>Fractional Distillation</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Is the separation of a mixture into its component parts, or fractions, such as in separating chemical compounds by their boiling point by heating them to a temperature at which one or more fractions of the compound will vaporize.</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descr="Crude_Oil_Distillation,jpg"/>
          <p:cNvPicPr>
            <a:picLocks noChangeAspect="1"/>
          </p:cNvPicPr>
          <p:nvPr/>
        </p:nvPicPr>
        <p:blipFill>
          <a:blip r:embed="rId2"/>
          <a:stretch>
            <a:fillRect/>
          </a:stretch>
        </p:blipFill>
        <p:spPr>
          <a:xfrm>
            <a:off x="457200" y="1676400"/>
            <a:ext cx="4304857" cy="4339574"/>
          </a:xfrm>
          <a:prstGeom prst="rect">
            <a:avLst/>
          </a:prstGeom>
          <a:ln>
            <a:noFill/>
          </a:ln>
          <a:effectLst>
            <a:outerShdw blurRad="190500" algn="tl" rotWithShape="0">
              <a:srgbClr val="000000">
                <a:alpha val="70000"/>
              </a:srgbClr>
            </a:outerShdw>
          </a:effectLst>
        </p:spPr>
      </p:pic>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3124200"/>
            <a:ext cx="7696200" cy="2554545"/>
          </a:xfrm>
          <a:prstGeom prst="rect">
            <a:avLst/>
          </a:prstGeom>
        </p:spPr>
        <p:txBody>
          <a:bodyPr wrap="square">
            <a:spAutoFit/>
          </a:bodyPr>
          <a:lstStyle/>
          <a:p>
            <a:r>
              <a:rPr lang="en-US" sz="3200" dirty="0" smtClean="0">
                <a:ln w="10160">
                  <a:solidFill>
                    <a:schemeClr val="accent1"/>
                  </a:solidFill>
                  <a:prstDash val="solid"/>
                </a:ln>
                <a:effectLst>
                  <a:outerShdw blurRad="38100" dist="32000" dir="5400000" algn="tl">
                    <a:srgbClr val="000000">
                      <a:alpha val="30000"/>
                    </a:srgbClr>
                  </a:outerShdw>
                </a:effectLst>
              </a:rPr>
              <a:t>Is the lowest temperature of volatile material at which it can vaporize to form an ignitable mixture in air. At the flash point, the vapor may cease to burn when the source of ignition is removed.</a:t>
            </a:r>
            <a:endParaRPr lang="en-US" sz="3200" dirty="0">
              <a:ln w="10160">
                <a:solidFill>
                  <a:schemeClr val="accent1"/>
                </a:solidFill>
                <a:prstDash val="solid"/>
              </a:ln>
              <a:effectLst>
                <a:outerShdw blurRad="38100" dist="32000" dir="5400000" algn="tl">
                  <a:srgbClr val="000000">
                    <a:alpha val="30000"/>
                  </a:srgbClr>
                </a:outerShdw>
              </a:effectLst>
            </a:endParaRPr>
          </a:p>
        </p:txBody>
      </p:sp>
      <p:sp>
        <p:nvSpPr>
          <p:cNvPr id="5" name="Rectangle 4"/>
          <p:cNvSpPr/>
          <p:nvPr/>
        </p:nvSpPr>
        <p:spPr>
          <a:xfrm>
            <a:off x="2819400" y="762000"/>
            <a:ext cx="3323410" cy="923330"/>
          </a:xfrm>
          <a:prstGeom prst="rect">
            <a:avLst/>
          </a:prstGeom>
          <a:noFill/>
        </p:spPr>
        <p:txBody>
          <a:bodyPr wrap="none" lIns="91440" tIns="45720" rIns="91440" bIns="45720">
            <a:spAutoFit/>
          </a:bodyPr>
          <a:lstStyle/>
          <a:p>
            <a:pPr algn="ct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63500" sx="102000" sy="102000" algn="ctr" rotWithShape="0">
                    <a:prstClr val="black">
                      <a:alpha val="40000"/>
                    </a:prstClr>
                  </a:outerShdw>
                </a:effectLst>
              </a:rPr>
              <a:t>Flash Point</a:t>
            </a:r>
            <a:endPar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63500" sx="102000" sy="102000" algn="ctr" rotWithShape="0">
                  <a:prstClr val="black">
                    <a:alpha val="40000"/>
                  </a:prstClr>
                </a:outerShdw>
              </a:effectLst>
            </a:endParaRP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762000"/>
            <a:ext cx="6400800" cy="707886"/>
          </a:xfrm>
          <a:prstGeom prst="rect">
            <a:avLst/>
          </a:prstGeom>
          <a:noFill/>
        </p:spPr>
        <p:txBody>
          <a:bodyPr wrap="square" rtlCol="0">
            <a:spAutoFit/>
          </a:bodyPr>
          <a:lstStyle/>
          <a:p>
            <a:pPr algn="ctr"/>
            <a:r>
              <a:rPr lang="en-US" sz="4000" b="1" dirty="0" smtClean="0">
                <a:ln w="18000">
                  <a:solidFill>
                    <a:schemeClr val="accent2">
                      <a:satMod val="140000"/>
                    </a:schemeClr>
                  </a:solidFill>
                  <a:prstDash val="solid"/>
                  <a:miter lim="800000"/>
                </a:ln>
                <a:solidFill>
                  <a:srgbClr val="FF0000"/>
                </a:solidFill>
                <a:effectLst>
                  <a:outerShdw blurRad="50800" dist="38100" dir="10800000" algn="r" rotWithShape="0">
                    <a:prstClr val="black">
                      <a:alpha val="40000"/>
                    </a:prstClr>
                  </a:outerShdw>
                </a:effectLst>
              </a:rPr>
              <a:t>Autoignition Temperature</a:t>
            </a:r>
          </a:p>
        </p:txBody>
      </p:sp>
      <p:sp>
        <p:nvSpPr>
          <p:cNvPr id="5" name="Rectangle 4"/>
          <p:cNvSpPr/>
          <p:nvPr/>
        </p:nvSpPr>
        <p:spPr>
          <a:xfrm>
            <a:off x="1295400" y="2667000"/>
            <a:ext cx="6858000" cy="2677656"/>
          </a:xfrm>
          <a:prstGeom prst="rect">
            <a:avLst/>
          </a:prstGeom>
        </p:spPr>
        <p:txBody>
          <a:bodyPr wrap="square">
            <a:spAutoFit/>
          </a:bodyPr>
          <a:lstStyle/>
          <a:p>
            <a:r>
              <a:rPr lang="en-US" sz="2800" b="1" dirty="0" smtClean="0">
                <a:ln w="900" cmpd="sng">
                  <a:solidFill>
                    <a:schemeClr val="accent1">
                      <a:satMod val="190000"/>
                      <a:alpha val="55000"/>
                    </a:schemeClr>
                  </a:solidFill>
                  <a:prstDash val="solid"/>
                </a:ln>
                <a:solidFill>
                  <a:schemeClr val="tx2">
                    <a:lumMod val="60000"/>
                    <a:lumOff val="40000"/>
                  </a:schemeClr>
                </a:solidFill>
                <a:effectLst>
                  <a:innerShdw blurRad="101600" dist="76200" dir="5400000">
                    <a:schemeClr val="accent1">
                      <a:satMod val="190000"/>
                      <a:tint val="100000"/>
                      <a:alpha val="74000"/>
                    </a:schemeClr>
                  </a:innerShdw>
                </a:effectLst>
              </a:rPr>
              <a:t>The autoignition temperature or kindling point of a substance is the lowest temperature at which it will spontaneously ignite in a normal atmosphere without an external source of ignition, such as a flame or spark.</a:t>
            </a:r>
            <a:endParaRPr lang="en-US" sz="2800" b="1" dirty="0">
              <a:ln w="900" cmpd="sng">
                <a:solidFill>
                  <a:schemeClr val="accent1">
                    <a:satMod val="190000"/>
                    <a:alpha val="55000"/>
                  </a:schemeClr>
                </a:solidFill>
                <a:prstDash val="solid"/>
              </a:ln>
              <a:solidFill>
                <a:schemeClr val="tx2">
                  <a:lumMod val="60000"/>
                  <a:lumOff val="40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993</TotalTime>
  <Words>260</Words>
  <Application>Microsoft Office PowerPoint</Application>
  <PresentationFormat>On-screen Show (4:3)</PresentationFormat>
  <Paragraphs>106</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Unconventional Fuels</vt:lpstr>
      <vt:lpstr>Slide 6</vt:lpstr>
      <vt:lpstr>Fractional Distillation</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Kirit</dc:creator>
  <cp:lastModifiedBy>mukesh sir</cp:lastModifiedBy>
  <cp:revision>107</cp:revision>
  <dcterms:created xsi:type="dcterms:W3CDTF">2013-08-04T06:10:04Z</dcterms:created>
  <dcterms:modified xsi:type="dcterms:W3CDTF">2013-12-14T08:08:10Z</dcterms:modified>
</cp:coreProperties>
</file>