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 id="256" r:id="rId4"/>
    <p:sldId id="257" r:id="rId5"/>
    <p:sldId id="258" r:id="rId6"/>
    <p:sldId id="259" r:id="rId7"/>
    <p:sldId id="264"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7A25751-BB92-4683-80F4-B858F582A6FD}" type="datetimeFigureOut">
              <a:rPr lang="en-US" smtClean="0"/>
              <a:pPr/>
              <a:t>18-Dec-13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01C3A29-6FCA-4CEC-AAF9-8BA6FFD457D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A25751-BB92-4683-80F4-B858F582A6FD}" type="datetimeFigureOut">
              <a:rPr lang="en-US" smtClean="0"/>
              <a:pPr/>
              <a:t>18-Dec-13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C3A29-6FCA-4CEC-AAF9-8BA6FFD457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A25751-BB92-4683-80F4-B858F582A6FD}" type="datetimeFigureOut">
              <a:rPr lang="en-US" smtClean="0"/>
              <a:pPr/>
              <a:t>18-Dec-13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C3A29-6FCA-4CEC-AAF9-8BA6FFD457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A25751-BB92-4683-80F4-B858F582A6FD}" type="datetimeFigureOut">
              <a:rPr lang="en-US" smtClean="0"/>
              <a:pPr/>
              <a:t>18-Dec-13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C3A29-6FCA-4CEC-AAF9-8BA6FFD457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7A25751-BB92-4683-80F4-B858F582A6FD}" type="datetimeFigureOut">
              <a:rPr lang="en-US" smtClean="0"/>
              <a:pPr/>
              <a:t>18-Dec-13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C3A29-6FCA-4CEC-AAF9-8BA6FFD457D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7A25751-BB92-4683-80F4-B858F582A6FD}" type="datetimeFigureOut">
              <a:rPr lang="en-US" smtClean="0"/>
              <a:pPr/>
              <a:t>18-Dec-13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C3A29-6FCA-4CEC-AAF9-8BA6FFD457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7A25751-BB92-4683-80F4-B858F582A6FD}" type="datetimeFigureOut">
              <a:rPr lang="en-US" smtClean="0"/>
              <a:pPr/>
              <a:t>18-Dec-13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1C3A29-6FCA-4CEC-AAF9-8BA6FFD457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7A25751-BB92-4683-80F4-B858F582A6FD}" type="datetimeFigureOut">
              <a:rPr lang="en-US" smtClean="0"/>
              <a:pPr/>
              <a:t>18-Dec-13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1C3A29-6FCA-4CEC-AAF9-8BA6FFD457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25751-BB92-4683-80F4-B858F582A6FD}" type="datetimeFigureOut">
              <a:rPr lang="en-US" smtClean="0"/>
              <a:pPr/>
              <a:t>18-Dec-13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1C3A29-6FCA-4CEC-AAF9-8BA6FFD457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7A25751-BB92-4683-80F4-B858F582A6FD}" type="datetimeFigureOut">
              <a:rPr lang="en-US" smtClean="0"/>
              <a:pPr/>
              <a:t>18-Dec-13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C3A29-6FCA-4CEC-AAF9-8BA6FFD457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7A25751-BB92-4683-80F4-B858F582A6FD}" type="datetimeFigureOut">
              <a:rPr lang="en-US" smtClean="0"/>
              <a:pPr/>
              <a:t>18-Dec-13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01C3A29-6FCA-4CEC-AAF9-8BA6FFD457D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7A25751-BB92-4683-80F4-B858F582A6FD}" type="datetimeFigureOut">
              <a:rPr lang="en-US" smtClean="0"/>
              <a:pPr/>
              <a:t>18-Dec-13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01C3A29-6FCA-4CEC-AAF9-8BA6FFD457D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3\Desktop\hgvcyv.jpg"/>
          <p:cNvPicPr>
            <a:picLocks noGrp="1" noChangeAspect="1" noChangeArrowheads="1"/>
          </p:cNvPicPr>
          <p:nvPr>
            <p:ph idx="1"/>
          </p:nvPr>
        </p:nvPicPr>
        <p:blipFill>
          <a:blip r:embed="rId2"/>
          <a:srcRect/>
          <a:stretch>
            <a:fillRect/>
          </a:stretch>
        </p:blipFill>
        <p:spPr bwMode="auto">
          <a:xfrm>
            <a:off x="533400" y="304800"/>
            <a:ext cx="7467600" cy="2057400"/>
          </a:xfrm>
          <a:prstGeom prst="rect">
            <a:avLst/>
          </a:prstGeom>
          <a:noFill/>
        </p:spPr>
      </p:pic>
      <p:pic>
        <p:nvPicPr>
          <p:cNvPr id="1027" name="Picture 3" descr="C:\Users\123\Documents\Welcome-to-Dr1.jpg"/>
          <p:cNvPicPr>
            <a:picLocks noChangeAspect="1" noChangeArrowheads="1"/>
          </p:cNvPicPr>
          <p:nvPr/>
        </p:nvPicPr>
        <p:blipFill>
          <a:blip r:embed="rId3"/>
          <a:srcRect/>
          <a:stretch>
            <a:fillRect/>
          </a:stretch>
        </p:blipFill>
        <p:spPr bwMode="auto">
          <a:xfrm>
            <a:off x="2819400" y="2209800"/>
            <a:ext cx="4191000" cy="4648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sz="7200" dirty="0" smtClean="0">
                <a:solidFill>
                  <a:srgbClr val="002060"/>
                </a:solidFill>
              </a:rPr>
              <a:t>Group </a:t>
            </a:r>
            <a:r>
              <a:rPr lang="en-IN" sz="7200" dirty="0" smtClean="0">
                <a:solidFill>
                  <a:srgbClr val="002060"/>
                </a:solidFill>
              </a:rPr>
              <a:t>members</a:t>
            </a:r>
            <a:endParaRPr lang="en-IN" sz="7200" dirty="0">
              <a:solidFill>
                <a:srgbClr val="002060"/>
              </a:solidFill>
            </a:endParaRPr>
          </a:p>
        </p:txBody>
      </p:sp>
      <p:sp>
        <p:nvSpPr>
          <p:cNvPr id="3" name="Content Placeholder 2"/>
          <p:cNvSpPr>
            <a:spLocks noGrp="1"/>
          </p:cNvSpPr>
          <p:nvPr>
            <p:ph idx="1"/>
          </p:nvPr>
        </p:nvSpPr>
        <p:spPr/>
        <p:txBody>
          <a:bodyPr/>
          <a:lstStyle/>
          <a:p>
            <a:r>
              <a:rPr lang="en-IN" dirty="0" smtClean="0"/>
              <a:t>Herbha  Jagruti</a:t>
            </a:r>
          </a:p>
          <a:p>
            <a:r>
              <a:rPr lang="en-IN" dirty="0" smtClean="0"/>
              <a:t>Kakadiya  Samir</a:t>
            </a:r>
          </a:p>
          <a:p>
            <a:r>
              <a:rPr lang="en-IN" dirty="0" smtClean="0"/>
              <a:t>Kapadiya  Nijunj</a:t>
            </a:r>
          </a:p>
          <a:p>
            <a:r>
              <a:rPr lang="en-IN" dirty="0" smtClean="0"/>
              <a:t>Katharotiya  Kajal</a:t>
            </a:r>
          </a:p>
          <a:p>
            <a:r>
              <a:rPr lang="en-IN" dirty="0" smtClean="0"/>
              <a:t>Limbasiya  Tushar</a:t>
            </a:r>
          </a:p>
          <a:p>
            <a:r>
              <a:rPr lang="en-IN" dirty="0" smtClean="0"/>
              <a:t>Maheta  Janaki</a:t>
            </a:r>
          </a:p>
          <a:p>
            <a:r>
              <a:rPr lang="en-IN" dirty="0" smtClean="0"/>
              <a:t>Mahida  Sunil</a:t>
            </a:r>
          </a:p>
          <a:p>
            <a:r>
              <a:rPr lang="en-IN" dirty="0" smtClean="0"/>
              <a:t>Padsala  Jatin</a:t>
            </a:r>
          </a:p>
          <a:p>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76600" y="762000"/>
            <a:ext cx="3048000" cy="914400"/>
          </a:xfrm>
        </p:spPr>
        <p:txBody>
          <a:bodyPr/>
          <a:lstStyle/>
          <a:p>
            <a:pPr algn="ctr"/>
            <a:r>
              <a:rPr lang="en-US" u="sng" dirty="0" smtClean="0"/>
              <a:t>CIUTCHES</a:t>
            </a:r>
            <a:endParaRPr lang="en-US" u="sng" dirty="0"/>
          </a:p>
        </p:txBody>
      </p:sp>
      <p:sp>
        <p:nvSpPr>
          <p:cNvPr id="5" name="Subtitle 4"/>
          <p:cNvSpPr>
            <a:spLocks noGrp="1"/>
          </p:cNvSpPr>
          <p:nvPr>
            <p:ph type="subTitle" idx="1"/>
          </p:nvPr>
        </p:nvSpPr>
        <p:spPr>
          <a:xfrm>
            <a:off x="762000" y="1752600"/>
            <a:ext cx="7854696" cy="1524000"/>
          </a:xfrm>
        </p:spPr>
        <p:txBody>
          <a:bodyPr>
            <a:normAutofit/>
          </a:bodyPr>
          <a:lstStyle/>
          <a:p>
            <a:pPr algn="l"/>
            <a:r>
              <a:rPr lang="en-US" sz="1800" dirty="0" smtClean="0"/>
              <a:t>Clutch is used to transmit  the power  from driving shaft to driven shaft.</a:t>
            </a:r>
          </a:p>
          <a:p>
            <a:pPr algn="l"/>
            <a:r>
              <a:rPr lang="en-US" sz="1800" dirty="0" smtClean="0"/>
              <a:t>The classification of clutches is as follows.</a:t>
            </a:r>
          </a:p>
          <a:p>
            <a:pPr algn="l"/>
            <a:endParaRPr lang="en-US" sz="1800" dirty="0"/>
          </a:p>
        </p:txBody>
      </p:sp>
      <p:sp>
        <p:nvSpPr>
          <p:cNvPr id="7" name="Rectangle 6"/>
          <p:cNvSpPr/>
          <p:nvPr/>
        </p:nvSpPr>
        <p:spPr>
          <a:xfrm>
            <a:off x="3048000" y="2590800"/>
            <a:ext cx="2209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Clutches</a:t>
            </a:r>
            <a:endParaRPr lang="en-US" sz="1400" dirty="0"/>
          </a:p>
        </p:txBody>
      </p:sp>
      <p:sp>
        <p:nvSpPr>
          <p:cNvPr id="8" name="Rectangle 7"/>
          <p:cNvSpPr/>
          <p:nvPr/>
        </p:nvSpPr>
        <p:spPr>
          <a:xfrm>
            <a:off x="533400" y="3200400"/>
            <a:ext cx="1447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mechanical</a:t>
            </a:r>
            <a:endParaRPr lang="en-US" sz="1400" dirty="0"/>
          </a:p>
        </p:txBody>
      </p:sp>
      <p:sp>
        <p:nvSpPr>
          <p:cNvPr id="10" name="Rectangle 9"/>
          <p:cNvSpPr/>
          <p:nvPr/>
        </p:nvSpPr>
        <p:spPr>
          <a:xfrm>
            <a:off x="2286000" y="3200400"/>
            <a:ext cx="152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pneumatic</a:t>
            </a:r>
            <a:endParaRPr lang="en-US" sz="1400" dirty="0"/>
          </a:p>
        </p:txBody>
      </p:sp>
      <p:sp>
        <p:nvSpPr>
          <p:cNvPr id="11" name="Rectangle 10"/>
          <p:cNvSpPr/>
          <p:nvPr/>
        </p:nvSpPr>
        <p:spPr>
          <a:xfrm>
            <a:off x="4267200" y="3200400"/>
            <a:ext cx="1524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hydraulic</a:t>
            </a:r>
            <a:endParaRPr lang="en-US" sz="1400" dirty="0"/>
          </a:p>
        </p:txBody>
      </p:sp>
      <p:sp>
        <p:nvSpPr>
          <p:cNvPr id="12" name="Rectangle 11"/>
          <p:cNvSpPr/>
          <p:nvPr/>
        </p:nvSpPr>
        <p:spPr>
          <a:xfrm>
            <a:off x="6248400" y="3200400"/>
            <a:ext cx="2133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electromagnetic</a:t>
            </a:r>
            <a:endParaRPr lang="en-US" sz="1400" dirty="0"/>
          </a:p>
        </p:txBody>
      </p:sp>
      <p:sp>
        <p:nvSpPr>
          <p:cNvPr id="13" name="Rectangle 12"/>
          <p:cNvSpPr/>
          <p:nvPr/>
        </p:nvSpPr>
        <p:spPr>
          <a:xfrm>
            <a:off x="533400" y="4038600"/>
            <a:ext cx="2590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Positive contact clutches</a:t>
            </a:r>
            <a:endParaRPr lang="en-US" sz="1400" dirty="0"/>
          </a:p>
        </p:txBody>
      </p:sp>
      <p:sp>
        <p:nvSpPr>
          <p:cNvPr id="14" name="Rectangle 13"/>
          <p:cNvSpPr/>
          <p:nvPr/>
        </p:nvSpPr>
        <p:spPr>
          <a:xfrm>
            <a:off x="5029200" y="3962400"/>
            <a:ext cx="2286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Friction clutches</a:t>
            </a:r>
            <a:endParaRPr lang="en-US" sz="1400" dirty="0"/>
          </a:p>
        </p:txBody>
      </p:sp>
      <p:sp>
        <p:nvSpPr>
          <p:cNvPr id="15" name="Rectangle 14"/>
          <p:cNvSpPr/>
          <p:nvPr/>
        </p:nvSpPr>
        <p:spPr>
          <a:xfrm>
            <a:off x="304800" y="4953000"/>
            <a:ext cx="1447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Jaw clutch</a:t>
            </a:r>
            <a:endParaRPr lang="en-US" sz="1400" dirty="0"/>
          </a:p>
        </p:txBody>
      </p:sp>
      <p:sp>
        <p:nvSpPr>
          <p:cNvPr id="16" name="Rectangle 15"/>
          <p:cNvSpPr/>
          <p:nvPr/>
        </p:nvSpPr>
        <p:spPr>
          <a:xfrm>
            <a:off x="1905000" y="4953000"/>
            <a:ext cx="1905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Toothed clutch</a:t>
            </a:r>
            <a:endParaRPr lang="en-US" sz="1400" dirty="0"/>
          </a:p>
        </p:txBody>
      </p:sp>
      <p:sp>
        <p:nvSpPr>
          <p:cNvPr id="17" name="Rectangle 16"/>
          <p:cNvSpPr/>
          <p:nvPr/>
        </p:nvSpPr>
        <p:spPr>
          <a:xfrm>
            <a:off x="4267200" y="5029200"/>
            <a:ext cx="1219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Disc clutch</a:t>
            </a:r>
            <a:endParaRPr lang="en-US" sz="1400" dirty="0"/>
          </a:p>
        </p:txBody>
      </p:sp>
      <p:sp>
        <p:nvSpPr>
          <p:cNvPr id="18" name="Rectangle 17"/>
          <p:cNvSpPr/>
          <p:nvPr/>
        </p:nvSpPr>
        <p:spPr>
          <a:xfrm>
            <a:off x="5791200" y="5029200"/>
            <a:ext cx="1295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Cone clutch</a:t>
            </a:r>
            <a:endParaRPr lang="en-US" sz="1400" dirty="0"/>
          </a:p>
        </p:txBody>
      </p:sp>
      <p:sp>
        <p:nvSpPr>
          <p:cNvPr id="19" name="Rectangle 18"/>
          <p:cNvSpPr/>
          <p:nvPr/>
        </p:nvSpPr>
        <p:spPr>
          <a:xfrm>
            <a:off x="7239000" y="5029200"/>
            <a:ext cx="1676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Centrifugal clutch</a:t>
            </a:r>
            <a:endParaRPr lang="en-US" sz="1400" dirty="0"/>
          </a:p>
        </p:txBody>
      </p:sp>
      <p:cxnSp>
        <p:nvCxnSpPr>
          <p:cNvPr id="21" name="Elbow Connector 20"/>
          <p:cNvCxnSpPr/>
          <p:nvPr/>
        </p:nvCxnSpPr>
        <p:spPr>
          <a:xfrm rot="10800000">
            <a:off x="1219200" y="2971800"/>
            <a:ext cx="2819400" cy="158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114800" y="2895600"/>
            <a:ext cx="3352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2" idx="0"/>
          </p:cNvCxnSpPr>
          <p:nvPr/>
        </p:nvCxnSpPr>
        <p:spPr>
          <a:xfrm rot="5400000">
            <a:off x="7200900" y="3009900"/>
            <a:ext cx="304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4724400" y="30480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2895600" y="30480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8" idx="0"/>
          </p:cNvCxnSpPr>
          <p:nvPr/>
        </p:nvCxnSpPr>
        <p:spPr>
          <a:xfrm rot="16200000" flipH="1">
            <a:off x="1123950" y="3067050"/>
            <a:ext cx="2286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447800" y="3733800"/>
            <a:ext cx="4800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14" idx="0"/>
          </p:cNvCxnSpPr>
          <p:nvPr/>
        </p:nvCxnSpPr>
        <p:spPr>
          <a:xfrm rot="5400000">
            <a:off x="6057900" y="38481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1866900" y="39243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1258094" y="3695700"/>
            <a:ext cx="380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38200" y="4648200"/>
            <a:ext cx="2057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16" idx="0"/>
          </p:cNvCxnSpPr>
          <p:nvPr/>
        </p:nvCxnSpPr>
        <p:spPr>
          <a:xfrm rot="5400000">
            <a:off x="2724150" y="4781550"/>
            <a:ext cx="3048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723900" y="47625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4" idx="2"/>
          </p:cNvCxnSpPr>
          <p:nvPr/>
        </p:nvCxnSpPr>
        <p:spPr>
          <a:xfrm rot="5400000">
            <a:off x="6019800" y="44958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800600" y="4724400"/>
            <a:ext cx="3276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19" idx="0"/>
          </p:cNvCxnSpPr>
          <p:nvPr/>
        </p:nvCxnSpPr>
        <p:spPr>
          <a:xfrm rot="5400000">
            <a:off x="7924800" y="48768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endCxn id="18" idx="0"/>
          </p:cNvCxnSpPr>
          <p:nvPr/>
        </p:nvCxnSpPr>
        <p:spPr>
          <a:xfrm rot="16200000" flipH="1">
            <a:off x="6267450" y="4857750"/>
            <a:ext cx="3048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a:off x="4686300" y="48387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rot="5400000">
            <a:off x="1562100" y="4533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0" y="533400"/>
            <a:ext cx="3048000" cy="762000"/>
          </a:xfrm>
        </p:spPr>
        <p:txBody>
          <a:bodyPr>
            <a:normAutofit fontScale="90000"/>
          </a:bodyPr>
          <a:lstStyle/>
          <a:p>
            <a:pPr algn="l"/>
            <a:r>
              <a:rPr lang="en-US" dirty="0" smtClean="0"/>
              <a:t>Disc clutch</a:t>
            </a:r>
            <a:endParaRPr lang="en-US" dirty="0"/>
          </a:p>
        </p:txBody>
      </p:sp>
      <p:sp>
        <p:nvSpPr>
          <p:cNvPr id="5" name="Subtitle 4"/>
          <p:cNvSpPr>
            <a:spLocks noGrp="1"/>
          </p:cNvSpPr>
          <p:nvPr>
            <p:ph type="subTitle" idx="1"/>
          </p:nvPr>
        </p:nvSpPr>
        <p:spPr>
          <a:xfrm>
            <a:off x="533400" y="3200400"/>
            <a:ext cx="7854696" cy="3200400"/>
          </a:xfrm>
        </p:spPr>
        <p:txBody>
          <a:bodyPr>
            <a:noAutofit/>
          </a:bodyPr>
          <a:lstStyle/>
          <a:p>
            <a:pPr algn="l">
              <a:buFont typeface="Wingdings" pitchFamily="2" charset="2"/>
              <a:buChar char="v"/>
            </a:pPr>
            <a:r>
              <a:rPr lang="en-US" sz="1700" dirty="0" smtClean="0"/>
              <a:t>One flange keyed rigidly to the driving shaft, other flange fitted to the driven shaft  by splines so that it can slide on the driven shaft </a:t>
            </a:r>
          </a:p>
          <a:p>
            <a:pPr algn="l">
              <a:buFont typeface="Wingdings" pitchFamily="2" charset="2"/>
              <a:buChar char="v"/>
            </a:pPr>
            <a:r>
              <a:rPr lang="en-US" sz="1700" dirty="0" smtClean="0"/>
              <a:t>The spring is pressed the driven flange to the driving flange .</a:t>
            </a:r>
          </a:p>
          <a:p>
            <a:pPr algn="l">
              <a:buFont typeface="Wingdings" pitchFamily="2" charset="2"/>
              <a:buChar char="v"/>
            </a:pPr>
            <a:r>
              <a:rPr lang="en-US" sz="1700" dirty="0" smtClean="0"/>
              <a:t>In normal operation both shaft remain engaged  by clutch due to spring force. </a:t>
            </a:r>
          </a:p>
          <a:p>
            <a:pPr algn="l">
              <a:buFont typeface="Wingdings" pitchFamily="2" charset="2"/>
              <a:buChar char="v"/>
            </a:pPr>
            <a:r>
              <a:rPr lang="en-US" sz="1700" dirty="0" smtClean="0"/>
              <a:t>When power is not required at driven shaft, driven flange is disengaged from driving flange by operating lever. </a:t>
            </a:r>
          </a:p>
          <a:p>
            <a:pPr algn="l">
              <a:buFont typeface="Wingdings" pitchFamily="2" charset="2"/>
              <a:buChar char="v"/>
            </a:pPr>
            <a:r>
              <a:rPr lang="en-US" sz="1700" dirty="0" smtClean="0"/>
              <a:t>The  torque is transmitted by friction between the flanges and  friction disc .</a:t>
            </a:r>
          </a:p>
          <a:p>
            <a:pPr algn="l">
              <a:buFont typeface="Wingdings" pitchFamily="2" charset="2"/>
              <a:buChar char="v"/>
            </a:pPr>
            <a:r>
              <a:rPr lang="en-US" sz="1700" dirty="0" smtClean="0"/>
              <a:t>The amount of torque transmitted is depend on axial pressure on the flange by spring, contact surface area and co-efficient of friction of contact surfaces.   </a:t>
            </a:r>
          </a:p>
          <a:p>
            <a:pPr algn="l">
              <a:buFont typeface="Wingdings" pitchFamily="2" charset="2"/>
              <a:buChar char="v"/>
            </a:pPr>
            <a:r>
              <a:rPr lang="en-US" sz="1700" dirty="0" smtClean="0"/>
              <a:t>Single disc clutch are used in automobiles. </a:t>
            </a:r>
          </a:p>
          <a:p>
            <a:pPr algn="l">
              <a:buFont typeface="Wingdings" pitchFamily="2" charset="2"/>
              <a:buChar char="v"/>
            </a:pPr>
            <a:r>
              <a:rPr lang="en-US" sz="1700" dirty="0" smtClean="0"/>
              <a:t>When large torque transmission is required the multi disc clutch are used.</a:t>
            </a:r>
          </a:p>
          <a:p>
            <a:pPr algn="l"/>
            <a:r>
              <a:rPr lang="en-US" sz="1700" dirty="0" smtClean="0"/>
              <a:t>  </a:t>
            </a:r>
          </a:p>
          <a:p>
            <a:pPr algn="l"/>
            <a:endParaRPr lang="en-US" sz="1700" dirty="0"/>
          </a:p>
        </p:txBody>
      </p:sp>
      <p:pic>
        <p:nvPicPr>
          <p:cNvPr id="1026" name="Picture 2"/>
          <p:cNvPicPr>
            <a:picLocks noChangeAspect="1" noChangeArrowheads="1"/>
          </p:cNvPicPr>
          <p:nvPr/>
        </p:nvPicPr>
        <p:blipFill>
          <a:blip r:embed="rId2"/>
          <a:srcRect/>
          <a:stretch>
            <a:fillRect/>
          </a:stretch>
        </p:blipFill>
        <p:spPr bwMode="auto">
          <a:xfrm>
            <a:off x="762000" y="1295400"/>
            <a:ext cx="3581400" cy="178190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953000" y="1295400"/>
            <a:ext cx="3276600" cy="1796415"/>
          </a:xfrm>
          <a:prstGeom prst="rect">
            <a:avLst/>
          </a:prstGeom>
          <a:noFill/>
          <a:ln w="9525">
            <a:noFill/>
            <a:miter lim="800000"/>
            <a:headEnd/>
            <a:tailEnd/>
          </a:ln>
          <a:effectLst/>
        </p:spPr>
      </p:pic>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67000" y="762000"/>
            <a:ext cx="3276600" cy="685800"/>
          </a:xfrm>
        </p:spPr>
        <p:txBody>
          <a:bodyPr>
            <a:normAutofit fontScale="90000"/>
          </a:bodyPr>
          <a:lstStyle/>
          <a:p>
            <a:pPr algn="l"/>
            <a:r>
              <a:rPr lang="en-US" dirty="0" smtClean="0"/>
              <a:t>Cone clutch</a:t>
            </a:r>
            <a:endParaRPr lang="en-US" dirty="0"/>
          </a:p>
        </p:txBody>
      </p:sp>
      <p:sp>
        <p:nvSpPr>
          <p:cNvPr id="5" name="Subtitle 4"/>
          <p:cNvSpPr>
            <a:spLocks noGrp="1"/>
          </p:cNvSpPr>
          <p:nvPr>
            <p:ph type="subTitle" idx="1"/>
          </p:nvPr>
        </p:nvSpPr>
        <p:spPr>
          <a:xfrm>
            <a:off x="533400" y="1447800"/>
            <a:ext cx="7854696" cy="5029200"/>
          </a:xfrm>
        </p:spPr>
        <p:txBody>
          <a:bodyPr>
            <a:normAutofit fontScale="85000" lnSpcReduction="10000"/>
          </a:bodyPr>
          <a:lstStyle/>
          <a:p>
            <a:pPr algn="l"/>
            <a:r>
              <a:rPr lang="en-US" dirty="0" smtClean="0"/>
              <a:t>One internal cone fixed to the driving shaft, another cone fitted on the driven shaft which is free to slide axially on the driven shaft.</a:t>
            </a:r>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r>
              <a:rPr lang="en-US" dirty="0" smtClean="0"/>
              <a:t>The clutch is engaged by bringing the two conical surface in contact . The torque is transmitted by friction between contact surfaces of cones. The spring holds cone surfaces in contact and maintains the pressure between them. The operating lever used only for disengagement of the clutch. The main advantage of cone clutch over the disc clutch is very simple and required less axial pressure to disengaged the clutch.</a:t>
            </a:r>
          </a:p>
          <a:p>
            <a:pPr algn="l"/>
            <a:endParaRPr lang="en-US" dirty="0"/>
          </a:p>
        </p:txBody>
      </p:sp>
      <p:pic>
        <p:nvPicPr>
          <p:cNvPr id="2050" name="Picture 2"/>
          <p:cNvPicPr>
            <a:picLocks noChangeAspect="1" noChangeArrowheads="1"/>
          </p:cNvPicPr>
          <p:nvPr/>
        </p:nvPicPr>
        <p:blipFill>
          <a:blip r:embed="rId2"/>
          <a:srcRect/>
          <a:stretch>
            <a:fillRect/>
          </a:stretch>
        </p:blipFill>
        <p:spPr bwMode="auto">
          <a:xfrm>
            <a:off x="914400" y="2362200"/>
            <a:ext cx="2819400" cy="1905000"/>
          </a:xfrm>
          <a:prstGeom prst="rect">
            <a:avLst/>
          </a:prstGeom>
          <a:noFill/>
          <a:ln w="9525">
            <a:noFill/>
            <a:miter lim="800000"/>
            <a:headEnd/>
            <a:tailEnd/>
          </a:ln>
          <a:effectLst/>
        </p:spPr>
      </p:pic>
      <p:pic>
        <p:nvPicPr>
          <p:cNvPr id="2" name="Picture 3"/>
          <p:cNvPicPr>
            <a:picLocks noChangeAspect="1" noChangeArrowheads="1"/>
          </p:cNvPicPr>
          <p:nvPr/>
        </p:nvPicPr>
        <p:blipFill>
          <a:blip r:embed="rId3"/>
          <a:srcRect/>
          <a:stretch>
            <a:fillRect/>
          </a:stretch>
        </p:blipFill>
        <p:spPr bwMode="auto">
          <a:xfrm>
            <a:off x="4648200" y="2362200"/>
            <a:ext cx="3352800" cy="1905000"/>
          </a:xfrm>
          <a:prstGeom prst="rect">
            <a:avLst/>
          </a:prstGeom>
          <a:noFill/>
          <a:ln w="9525">
            <a:noFill/>
            <a:miter lim="800000"/>
            <a:headEnd/>
            <a:tailEnd/>
          </a:ln>
          <a:effectLst/>
        </p:spPr>
      </p:pic>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38400" y="304800"/>
            <a:ext cx="3962400" cy="762000"/>
          </a:xfrm>
        </p:spPr>
        <p:txBody>
          <a:bodyPr>
            <a:normAutofit/>
          </a:bodyPr>
          <a:lstStyle/>
          <a:p>
            <a:pPr algn="l"/>
            <a:r>
              <a:rPr lang="en-US" sz="4000" dirty="0" smtClean="0"/>
              <a:t>Centrifugal clutch</a:t>
            </a:r>
            <a:endParaRPr lang="en-US" sz="4000" dirty="0"/>
          </a:p>
        </p:txBody>
      </p:sp>
      <p:sp>
        <p:nvSpPr>
          <p:cNvPr id="5" name="Subtitle 4"/>
          <p:cNvSpPr>
            <a:spLocks noGrp="1"/>
          </p:cNvSpPr>
          <p:nvPr>
            <p:ph type="subTitle" idx="1"/>
          </p:nvPr>
        </p:nvSpPr>
        <p:spPr>
          <a:xfrm>
            <a:off x="685800" y="2971800"/>
            <a:ext cx="7778496" cy="3048000"/>
          </a:xfrm>
        </p:spPr>
        <p:txBody>
          <a:bodyPr>
            <a:noAutofit/>
          </a:bodyPr>
          <a:lstStyle/>
          <a:p>
            <a:pPr algn="l">
              <a:buFont typeface="Wingdings" pitchFamily="2" charset="2"/>
              <a:buChar char="v"/>
            </a:pPr>
            <a:r>
              <a:rPr lang="en-US" sz="1400" dirty="0" smtClean="0"/>
              <a:t>  </a:t>
            </a:r>
            <a:r>
              <a:rPr lang="en-US" sz="1600" dirty="0" smtClean="0"/>
              <a:t>It consists of a number of  shoes on the inside of the drum of the pulley as shown in fig. the upper surface of the shoes are covered with a friction material.</a:t>
            </a:r>
          </a:p>
          <a:p>
            <a:pPr algn="l">
              <a:buFont typeface="Wingdings" pitchFamily="2" charset="2"/>
              <a:buChar char="v"/>
            </a:pPr>
            <a:r>
              <a:rPr lang="en-US" sz="1600" dirty="0" smtClean="0"/>
              <a:t>  The shoes can move radially  in spider. The shoes  are held in slots of the spider by help of springs. </a:t>
            </a:r>
          </a:p>
          <a:p>
            <a:pPr algn="l">
              <a:buFont typeface="Wingdings" pitchFamily="2" charset="2"/>
              <a:buChar char="v"/>
            </a:pPr>
            <a:r>
              <a:rPr lang="en-US" sz="1600" dirty="0" smtClean="0"/>
              <a:t>The spider is fitted on the driving shaft . The springs exert radiallly inward force which is constant. </a:t>
            </a:r>
          </a:p>
          <a:p>
            <a:pPr algn="l">
              <a:buFont typeface="Wingdings" pitchFamily="2" charset="2"/>
              <a:buChar char="v"/>
            </a:pPr>
            <a:r>
              <a:rPr lang="en-US" sz="1600" dirty="0" smtClean="0"/>
              <a:t>Due to mass, when driving shaft revolving, the mass of shoes causes a radially  Out word force. </a:t>
            </a:r>
          </a:p>
          <a:p>
            <a:pPr algn="l">
              <a:buFont typeface="Wingdings" pitchFamily="2" charset="2"/>
              <a:buChar char="v"/>
            </a:pPr>
            <a:r>
              <a:rPr lang="en-US" sz="1600" dirty="0" smtClean="0"/>
              <a:t>This outward force increases with speed of shoes revolving  with driving shaft.</a:t>
            </a:r>
          </a:p>
          <a:p>
            <a:pPr algn="l">
              <a:buFont typeface="Wingdings" pitchFamily="2" charset="2"/>
              <a:buChar char="v"/>
            </a:pPr>
            <a:r>
              <a:rPr lang="en-US" sz="1600" dirty="0" smtClean="0"/>
              <a:t>When centrifugal force is equal to spring force, the shoes is just floating. But when centrifugal force  higher than the spring force the shoes moves outward and comes  in to contact with the driven member and presses against it.</a:t>
            </a:r>
          </a:p>
          <a:p>
            <a:pPr algn="l">
              <a:buFont typeface="Wingdings" pitchFamily="2" charset="2"/>
              <a:buChar char="v"/>
            </a:pPr>
            <a:r>
              <a:rPr lang="en-US" sz="1600" dirty="0" smtClean="0"/>
              <a:t>The increase of speed causes the shoes to press harder and clutch transmit more power.</a:t>
            </a:r>
            <a:endParaRPr lang="en-US" sz="1600" dirty="0"/>
          </a:p>
        </p:txBody>
      </p:sp>
      <p:pic>
        <p:nvPicPr>
          <p:cNvPr id="2" name="Picture 2"/>
          <p:cNvPicPr>
            <a:picLocks noChangeAspect="1" noChangeArrowheads="1"/>
          </p:cNvPicPr>
          <p:nvPr/>
        </p:nvPicPr>
        <p:blipFill>
          <a:blip r:embed="rId2"/>
          <a:srcRect/>
          <a:stretch>
            <a:fillRect/>
          </a:stretch>
        </p:blipFill>
        <p:spPr bwMode="auto">
          <a:xfrm>
            <a:off x="838200" y="990600"/>
            <a:ext cx="2819400" cy="20574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876800" y="990600"/>
            <a:ext cx="2819400" cy="2066925"/>
          </a:xfrm>
          <a:prstGeom prst="rect">
            <a:avLst/>
          </a:prstGeom>
          <a:noFill/>
          <a:ln w="9525">
            <a:noFill/>
            <a:miter lim="800000"/>
            <a:headEnd/>
            <a:tailEnd/>
          </a:ln>
          <a:effectLst/>
        </p:spPr>
      </p:pic>
    </p:spTree>
  </p:cSld>
  <p:clrMapOvr>
    <a:masterClrMapping/>
  </p:clrMapOvr>
  <p:transition spd="slow">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1362456"/>
          </a:xfrm>
        </p:spPr>
        <p:txBody>
          <a:bodyPr/>
          <a:lstStyle/>
          <a:p>
            <a:pPr algn="ctr"/>
            <a:r>
              <a:rPr smtClean="0">
                <a:solidFill>
                  <a:schemeClr val="bg2">
                    <a:lumMod val="60000"/>
                    <a:lumOff val="40000"/>
                  </a:schemeClr>
                </a:solidFill>
              </a:rPr>
              <a:t>JAW CLUTCH</a:t>
            </a:r>
            <a:endParaRPr lang="en-US" dirty="0">
              <a:solidFill>
                <a:schemeClr val="bg2">
                  <a:lumMod val="60000"/>
                  <a:lumOff val="40000"/>
                </a:schemeClr>
              </a:solidFill>
            </a:endParaRPr>
          </a:p>
        </p:txBody>
      </p:sp>
      <p:sp>
        <p:nvSpPr>
          <p:cNvPr id="3" name="Text Placeholder 2"/>
          <p:cNvSpPr>
            <a:spLocks noGrp="1"/>
          </p:cNvSpPr>
          <p:nvPr>
            <p:ph type="body" idx="1"/>
          </p:nvPr>
        </p:nvSpPr>
        <p:spPr/>
        <p:txBody>
          <a:bodyPr>
            <a:noAutofit/>
          </a:bodyPr>
          <a:lstStyle/>
          <a:p>
            <a:pPr algn="just"/>
            <a:endParaRPr lang="en-US" sz="2000" dirty="0" smtClean="0"/>
          </a:p>
          <a:p>
            <a:pPr algn="just"/>
            <a:endParaRPr lang="en-US" sz="2000" dirty="0" smtClean="0"/>
          </a:p>
          <a:p>
            <a:pPr algn="just"/>
            <a:endParaRPr lang="en-US" sz="2000" dirty="0" smtClean="0"/>
          </a:p>
          <a:p>
            <a:pPr algn="just"/>
            <a:endParaRPr lang="en-US" sz="2000" dirty="0" smtClean="0"/>
          </a:p>
          <a:p>
            <a:pPr algn="just"/>
            <a:r>
              <a:rPr lang="en-US" sz="2000" dirty="0" smtClean="0"/>
              <a:t>The jaw clutch consist of segmental projections or dogs on one of the flange and corresponding recesses on the flange on the driven shaft .Driving flange rigidly keyed to the driving shaft while the other flange is keyed to driven shaft by splines so that it can  slide on that shaft. Sliding flanges which moves to fixed flanges by help of  operating laver. The sliding flange engage with the fixed flange to transmit the motion and power from driving shaft to the driven shaft.</a:t>
            </a:r>
            <a:endParaRPr lang="en-US" sz="2000" dirty="0"/>
          </a:p>
        </p:txBody>
      </p:sp>
      <p:pic>
        <p:nvPicPr>
          <p:cNvPr id="4098" name="Picture 2"/>
          <p:cNvPicPr>
            <a:picLocks noChangeAspect="1" noChangeArrowheads="1"/>
          </p:cNvPicPr>
          <p:nvPr/>
        </p:nvPicPr>
        <p:blipFill>
          <a:blip r:embed="rId2"/>
          <a:srcRect/>
          <a:stretch>
            <a:fillRect/>
          </a:stretch>
        </p:blipFill>
        <p:spPr bwMode="auto">
          <a:xfrm>
            <a:off x="2057400" y="1600200"/>
            <a:ext cx="4191000" cy="240084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IN" sz="9600" dirty="0" smtClean="0">
                <a:solidFill>
                  <a:srgbClr val="FFC000"/>
                </a:solidFill>
              </a:rPr>
              <a:t>THANK YOU</a:t>
            </a:r>
            <a:endParaRPr lang="en-IN" sz="9600" dirty="0">
              <a:solidFill>
                <a:srgbClr val="FFC000"/>
              </a:solidFill>
            </a:endParaRPr>
          </a:p>
        </p:txBody>
      </p:sp>
      <p:sp>
        <p:nvSpPr>
          <p:cNvPr id="3" name="Subtitle 2"/>
          <p:cNvSpPr>
            <a:spLocks noGrp="1"/>
          </p:cNvSpPr>
          <p:nvPr>
            <p:ph type="subTitle" idx="1"/>
          </p:nvPr>
        </p:nvSpPr>
        <p:spPr/>
        <p:txBody>
          <a:bodyPr/>
          <a:lstStyle/>
          <a:p>
            <a:r>
              <a:rPr lang="en-IN" dirty="0" smtClean="0"/>
              <a:t> </a:t>
            </a:r>
            <a:endParaRPr lang="en-IN" dirty="0"/>
          </a:p>
        </p:txBody>
      </p:sp>
    </p:spTree>
  </p:cSld>
  <p:clrMapOvr>
    <a:masterClrMapping/>
  </p:clrMapOvr>
  <p:transition spd="slow">
    <p:wheel spokes="8"/>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TotalTime>
  <Words>563</Words>
  <Application>Microsoft Office PowerPoint</Application>
  <PresentationFormat>On-screen Show (4:3)</PresentationFormat>
  <Paragraphs>58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Flow</vt:lpstr>
      <vt:lpstr>Slide 1</vt:lpstr>
      <vt:lpstr>Group members</vt:lpstr>
      <vt:lpstr>CIUTCHES</vt:lpstr>
      <vt:lpstr>Disc clutch</vt:lpstr>
      <vt:lpstr>Cone clutch</vt:lpstr>
      <vt:lpstr>Centrifugal clutch</vt:lpstr>
      <vt:lpstr>JAW CLUTCH</vt:lpstr>
      <vt:lpstr>THANK YOU</vt:lpstr>
    </vt:vector>
  </TitlesOfParts>
  <Company>DEF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CIUTCHES</dc:title>
  <dc:creator>ABC</dc:creator>
  <cp:lastModifiedBy>DELL</cp:lastModifiedBy>
  <cp:revision>28</cp:revision>
  <dcterms:created xsi:type="dcterms:W3CDTF">2013-11-29T15:25:47Z</dcterms:created>
  <dcterms:modified xsi:type="dcterms:W3CDTF">2013-12-18T06:13:29Z</dcterms:modified>
</cp:coreProperties>
</file>