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74" r:id="rId10"/>
    <p:sldId id="267" r:id="rId11"/>
    <p:sldId id="278" r:id="rId12"/>
    <p:sldId id="266" r:id="rId13"/>
    <p:sldId id="275" r:id="rId14"/>
    <p:sldId id="276" r:id="rId15"/>
    <p:sldId id="277" r:id="rId16"/>
    <p:sldId id="270" r:id="rId17"/>
    <p:sldId id="279" r:id="rId18"/>
    <p:sldId id="280" r:id="rId19"/>
    <p:sldId id="281" r:id="rId20"/>
    <p:sldId id="282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4F7F8-A2DC-419B-B9D5-A06B14E9A8AB}" type="datetimeFigureOut">
              <a:rPr lang="en-US" smtClean="0"/>
              <a:pPr/>
              <a:t>24/10/2013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6DD92-695C-4502-8E10-BBCD1069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4A268FF-B288-49FC-87FC-ADDB0C36A37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B8BA98D-AF56-496D-804B-711744CAEBB2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3A1D42-0791-4237-8A1D-3B5CF1236938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CD46F1-3CD8-4A6E-AF5D-706F2F7F8264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BA4C57-1245-4F62-9D25-71F37E5AA2C8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B0A90D-34D1-4C38-9054-C41F5BEAF4A2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63B36F2-CEE1-441F-B82B-F82AE16B26C0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BAC3B5-0D54-42CB-8128-37251C8833EB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68C69-1B69-4995-947B-7C28F493AC48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there is no objection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B0F7373-3248-4F6E-97A7-253679044549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AFC6F3F-F60E-457C-98EC-E87F608D5872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4A5041-176C-4543-A722-93CF33F03C34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DD92-695C-4502-8E10-BBCD106906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45DA-08FA-468E-A999-230717EB0FBF}" type="datetimeFigureOut">
              <a:rPr lang="en-US" smtClean="0"/>
              <a:pPr/>
              <a:t>24/10/2013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6CC525-3B6D-47AC-B4EC-43F2C2630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45DA-08FA-468E-A999-230717EB0FBF}" type="datetimeFigureOut">
              <a:rPr lang="en-US" smtClean="0"/>
              <a:pPr/>
              <a:t>24/10/2013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525-3B6D-47AC-B4EC-43F2C2630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45DA-08FA-468E-A999-230717EB0FBF}" type="datetimeFigureOut">
              <a:rPr lang="en-US" smtClean="0"/>
              <a:pPr/>
              <a:t>24/10/2013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525-3B6D-47AC-B4EC-43F2C2630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F28762-CF00-4936-996E-186405DBFC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9545587-D87D-4CDF-8161-1DBF6CB85F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45DA-08FA-468E-A999-230717EB0FBF}" type="datetimeFigureOut">
              <a:rPr lang="en-US" smtClean="0"/>
              <a:pPr/>
              <a:t>24/10/2013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6CC525-3B6D-47AC-B4EC-43F2C2630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45DA-08FA-468E-A999-230717EB0FBF}" type="datetimeFigureOut">
              <a:rPr lang="en-US" smtClean="0"/>
              <a:pPr/>
              <a:t>24/10/2013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525-3B6D-47AC-B4EC-43F2C2630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45DA-08FA-468E-A999-230717EB0FBF}" type="datetimeFigureOut">
              <a:rPr lang="en-US" smtClean="0"/>
              <a:pPr/>
              <a:t>24/10/2013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525-3B6D-47AC-B4EC-43F2C2630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45DA-08FA-468E-A999-230717EB0FBF}" type="datetimeFigureOut">
              <a:rPr lang="en-US" smtClean="0"/>
              <a:pPr/>
              <a:t>24/10/2013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6CC525-3B6D-47AC-B4EC-43F2C2630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45DA-08FA-468E-A999-230717EB0FBF}" type="datetimeFigureOut">
              <a:rPr lang="en-US" smtClean="0"/>
              <a:pPr/>
              <a:t>24/10/2013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525-3B6D-47AC-B4EC-43F2C2630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45DA-08FA-468E-A999-230717EB0FBF}" type="datetimeFigureOut">
              <a:rPr lang="en-US" smtClean="0"/>
              <a:pPr/>
              <a:t>24/10/2013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525-3B6D-47AC-B4EC-43F2C2630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45DA-08FA-468E-A999-230717EB0FBF}" type="datetimeFigureOut">
              <a:rPr lang="en-US" smtClean="0"/>
              <a:pPr/>
              <a:t>24/10/2013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525-3B6D-47AC-B4EC-43F2C2630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45DA-08FA-468E-A999-230717EB0FBF}" type="datetimeFigureOut">
              <a:rPr lang="en-US" smtClean="0"/>
              <a:pPr/>
              <a:t>24/10/2013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525-3B6D-47AC-B4EC-43F2C2630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EC45DA-08FA-468E-A999-230717EB0FBF}" type="datetimeFigureOut">
              <a:rPr lang="en-US" smtClean="0"/>
              <a:pPr/>
              <a:t>24/10/2013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6CC525-3B6D-47AC-B4EC-43F2C2630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://www.suppliesnet.com/Erasers/rub-lite-white.htm" TargetMode="External"/><Relationship Id="rId3" Type="http://schemas.openxmlformats.org/officeDocument/2006/relationships/hyperlink" Target="http://www.suppliesnet.com/Erasers/10-inch-dusting.htm" TargetMode="External"/><Relationship Id="rId7" Type="http://schemas.openxmlformats.org/officeDocument/2006/relationships/hyperlink" Target="http://www.suppliesnet.com/Erasers/white_vinyl_pencil_eraser.htm" TargetMode="Externa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hyperlink" Target="http://www.suppliesnet.com/Erasers/rub-lite-pink.htm" TargetMode="External"/><Relationship Id="rId5" Type="http://schemas.openxmlformats.org/officeDocument/2006/relationships/hyperlink" Target="http://www.suppliesnet.com/Erasers/eraser_sheild.htm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hyperlink" Target="http://www.suppliesnet.com/Erasers/art_gum_eraser.htm" TargetMode="External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liesnet.com/DrawingBoards/studio_task_portable_drawing_boa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bartleby.com/images/A4images/A4tsquar.jpg&amp;imgrefurl=http://www.bartleby.com/61/imagepages/A4tsquar.html&amp;usg=__2dErgM5Rd-saOk2N6xybM7Q-Yz4=&amp;h=449&amp;w=379&amp;sz=23&amp;hl=en&amp;start=8&amp;tbnid=a33gnT5dw9R3aM:&amp;tbnh=127&amp;tbnw=107&amp;prev=/images?q=T-+Square&amp;gbv=2&amp;hl=en&amp;safe=active&amp;sa=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liesnet.com/images/404TD.gif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hyperlink" Target="http://www.suppliesnet.com/Compasses/professional_jet_bow_speed_compa.htm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lgerian" pitchFamily="82" charset="0"/>
              </a:rPr>
              <a:t>G.K.BHARAD INSTITUTE OF ENGINEERING</a:t>
            </a:r>
            <a:endParaRPr lang="en-US" sz="44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8520"/>
            <a:ext cx="7086600" cy="201168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SUBJECT:- ENGINEERING GRAPHICS</a:t>
            </a:r>
          </a:p>
          <a:p>
            <a:pPr algn="l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BRANCH:- MECHANICAL</a:t>
            </a:r>
          </a:p>
          <a:p>
            <a:pPr algn="l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DIVISION:- A</a:t>
            </a:r>
          </a:p>
          <a:p>
            <a:pPr algn="l"/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gerian" pitchFamily="82" charset="0"/>
            </a:endParaRPr>
          </a:p>
          <a:p>
            <a:pPr algn="r"/>
            <a:r>
              <a:rPr lang="en-US" sz="2800" b="1" dirty="0" smtClean="0">
                <a:solidFill>
                  <a:srgbClr val="002060"/>
                </a:solidFill>
                <a:latin typeface="Bradley Hand ITC" pitchFamily="66" charset="0"/>
              </a:rPr>
              <a:t>MADE BY:- NADAR SAPNA S</a:t>
            </a:r>
            <a:r>
              <a:rPr lang="en-US" sz="2800" b="1" dirty="0" smtClean="0">
                <a:solidFill>
                  <a:srgbClr val="002060"/>
                </a:solidFill>
                <a:latin typeface="Bradley Hand ITC" pitchFamily="66" charset="0"/>
              </a:rPr>
              <a:t>..SR NO .1</a:t>
            </a:r>
            <a:endParaRPr lang="en-US" sz="2800" b="1" dirty="0" smtClean="0">
              <a:solidFill>
                <a:srgbClr val="002060"/>
              </a:solidFill>
              <a:latin typeface="Bradley Hand ITC" pitchFamily="66" charset="0"/>
            </a:endParaRPr>
          </a:p>
          <a:p>
            <a:pPr algn="r"/>
            <a:endParaRPr lang="en-US" sz="2800" b="1" dirty="0">
              <a:solidFill>
                <a:srgbClr val="00206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Triangles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Tool for drawing vertical &amp; inclined lines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45</a:t>
            </a:r>
            <a:r>
              <a:rPr lang="en-US" dirty="0" smtClean="0">
                <a:cs typeface="Times New Roman" pitchFamily="18" charset="0"/>
              </a:rPr>
              <a:t>° Triangle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30°-60° Triangle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77828" name="Picture 4" descr="C:\WINDOWS\Desktop\Drafting Pics\45triang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43200"/>
            <a:ext cx="21256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 descr="C:\WINDOWS\Desktop\Drafting Pics\30triang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733800"/>
            <a:ext cx="1643063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/>
              <a:t>Scales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038600" cy="4419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Engineer (Civil)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Mechanical drafter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Metric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Architecture</a:t>
            </a:r>
          </a:p>
        </p:txBody>
      </p:sp>
      <p:pic>
        <p:nvPicPr>
          <p:cNvPr id="26629" name="Picture 5" descr="110P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b="50000"/>
          <a:stretch>
            <a:fillRect/>
          </a:stretch>
        </p:blipFill>
        <p:spPr>
          <a:xfrm>
            <a:off x="5272088" y="3124200"/>
            <a:ext cx="2514600" cy="1106488"/>
          </a:xfrm>
          <a:noFill/>
          <a:ln/>
        </p:spPr>
      </p:pic>
      <p:pic>
        <p:nvPicPr>
          <p:cNvPr id="26636" name="Picture 12" descr="40MTS.g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 t="11267" b="4225"/>
          <a:stretch>
            <a:fillRect/>
          </a:stretch>
        </p:blipFill>
        <p:spPr>
          <a:xfrm>
            <a:off x="4891088" y="1752600"/>
            <a:ext cx="1905000" cy="1143000"/>
          </a:xfrm>
          <a:noFill/>
          <a:ln/>
        </p:spPr>
      </p:pic>
      <p:pic>
        <p:nvPicPr>
          <p:cNvPr id="26639" name="Picture 15" descr="740PM.GIF"/>
          <p:cNvPicPr>
            <a:picLocks noChangeAspect="1" noChangeArrowheads="1"/>
          </p:cNvPicPr>
          <p:nvPr/>
        </p:nvPicPr>
        <p:blipFill>
          <a:blip r:embed="rId5"/>
          <a:srcRect t="12500"/>
          <a:stretch>
            <a:fillRect/>
          </a:stretch>
        </p:blipFill>
        <p:spPr bwMode="auto">
          <a:xfrm>
            <a:off x="3214688" y="3962400"/>
            <a:ext cx="1676400" cy="1333500"/>
          </a:xfrm>
          <a:prstGeom prst="rect">
            <a:avLst/>
          </a:prstGeom>
          <a:noFill/>
        </p:spPr>
      </p:pic>
      <p:pic>
        <p:nvPicPr>
          <p:cNvPr id="26640" name="Picture 16" descr="110P.GIF"/>
          <p:cNvPicPr>
            <a:picLocks noChangeAspect="1" noChangeArrowheads="1"/>
          </p:cNvPicPr>
          <p:nvPr/>
        </p:nvPicPr>
        <p:blipFill>
          <a:blip r:embed="rId3"/>
          <a:srcRect l="8000" t="45454"/>
          <a:stretch>
            <a:fillRect/>
          </a:stretch>
        </p:blipFill>
        <p:spPr bwMode="auto">
          <a:xfrm>
            <a:off x="4205288" y="5486400"/>
            <a:ext cx="2209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French Curve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Also called an Irregular curve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Consists of a variety of curves that can be used when arcs are not satisfactory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80900" name="Picture 4" descr="C:\WINDOWS\Desktop\Drafting Pics\frenchcur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733800"/>
            <a:ext cx="3032603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Pencils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dirty="0"/>
              <a:t>Mechanical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6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/>
              <a:t>Lead Holders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6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/>
              <a:t>Wooden</a:t>
            </a:r>
          </a:p>
        </p:txBody>
      </p:sp>
      <p:pic>
        <p:nvPicPr>
          <p:cNvPr id="22533" name="Picture 5" descr="PS315_sma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57600" y="2209800"/>
            <a:ext cx="2743200" cy="287338"/>
          </a:xfrm>
          <a:noFill/>
          <a:ln/>
        </p:spPr>
      </p:pic>
      <p:pic>
        <p:nvPicPr>
          <p:cNvPr id="22536" name="Picture 8" descr="5611.g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038600" y="3505200"/>
            <a:ext cx="3048000" cy="304800"/>
          </a:xfrm>
          <a:noFill/>
          <a:ln/>
        </p:spPr>
      </p:pic>
      <p:pic>
        <p:nvPicPr>
          <p:cNvPr id="22539" name="Picture 11" descr="E37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800600"/>
            <a:ext cx="3189288" cy="271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Leads</a:t>
            </a:r>
          </a:p>
        </p:txBody>
      </p:sp>
      <p:grpSp>
        <p:nvGrpSpPr>
          <p:cNvPr id="2" name="Group 125"/>
          <p:cNvGrpSpPr>
            <a:grpSpLocks/>
          </p:cNvGrpSpPr>
          <p:nvPr/>
        </p:nvGrpSpPr>
        <p:grpSpPr bwMode="auto">
          <a:xfrm>
            <a:off x="4192588" y="2563813"/>
            <a:ext cx="762000" cy="1089025"/>
            <a:chOff x="5160" y="1581"/>
            <a:chExt cx="480" cy="686"/>
          </a:xfrm>
        </p:grpSpPr>
        <p:grpSp>
          <p:nvGrpSpPr>
            <p:cNvPr id="3" name="Group 97"/>
            <p:cNvGrpSpPr>
              <a:grpSpLocks/>
            </p:cNvGrpSpPr>
            <p:nvPr/>
          </p:nvGrpSpPr>
          <p:grpSpPr bwMode="auto">
            <a:xfrm>
              <a:off x="5160" y="1581"/>
              <a:ext cx="480" cy="415"/>
              <a:chOff x="5160" y="1870"/>
              <a:chExt cx="480" cy="415"/>
            </a:xfrm>
          </p:grpSpPr>
          <p:sp>
            <p:nvSpPr>
              <p:cNvPr id="24580" name="AutoShape 4" descr="Light downward diagonal"/>
              <p:cNvSpPr>
                <a:spLocks noChangeArrowheads="1"/>
              </p:cNvSpPr>
              <p:nvPr/>
            </p:nvSpPr>
            <p:spPr bwMode="auto">
              <a:xfrm>
                <a:off x="5160" y="1870"/>
                <a:ext cx="480" cy="415"/>
              </a:xfrm>
              <a:prstGeom prst="hexagon">
                <a:avLst>
                  <a:gd name="adj" fmla="val 28916"/>
                  <a:gd name="vf" fmla="val 115470"/>
                </a:avLst>
              </a:prstGeom>
              <a:pattFill prst="ltDnDiag">
                <a:fgClr>
                  <a:srgbClr val="96969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2" name="Oval 6"/>
              <p:cNvSpPr>
                <a:spLocks noChangeArrowheads="1"/>
              </p:cNvSpPr>
              <p:nvPr/>
            </p:nvSpPr>
            <p:spPr bwMode="auto">
              <a:xfrm>
                <a:off x="5346" y="2024"/>
                <a:ext cx="108" cy="10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5281" y="20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6600CC"/>
                  </a:solidFill>
                </a:rPr>
                <a:t>B</a:t>
              </a:r>
            </a:p>
          </p:txBody>
        </p: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12750" y="4213225"/>
            <a:ext cx="762000" cy="1089025"/>
            <a:chOff x="0" y="2962"/>
            <a:chExt cx="480" cy="686"/>
          </a:xfrm>
        </p:grpSpPr>
        <p:sp>
          <p:nvSpPr>
            <p:cNvPr id="24584" name="AutoShape 8" descr="Light downward diagonal"/>
            <p:cNvSpPr>
              <a:spLocks noChangeArrowheads="1"/>
            </p:cNvSpPr>
            <p:nvPr/>
          </p:nvSpPr>
          <p:spPr bwMode="auto">
            <a:xfrm>
              <a:off x="0" y="2962"/>
              <a:ext cx="480" cy="415"/>
            </a:xfrm>
            <a:prstGeom prst="hexagon">
              <a:avLst>
                <a:gd name="adj" fmla="val 28916"/>
                <a:gd name="vf" fmla="val 115470"/>
              </a:avLst>
            </a:prstGeom>
            <a:pattFill prst="ltDnDiag">
              <a:fgClr>
                <a:srgbClr val="96969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Oval 9"/>
            <p:cNvSpPr>
              <a:spLocks noChangeArrowheads="1"/>
            </p:cNvSpPr>
            <p:nvPr/>
          </p:nvSpPr>
          <p:spPr bwMode="auto">
            <a:xfrm>
              <a:off x="192" y="312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85" y="3417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6600CC"/>
                  </a:solidFill>
                </a:rPr>
                <a:t>9H</a:t>
              </a:r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88900" y="1585913"/>
            <a:ext cx="762000" cy="1089025"/>
            <a:chOff x="116" y="1718"/>
            <a:chExt cx="480" cy="686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116" y="1718"/>
              <a:ext cx="480" cy="415"/>
              <a:chOff x="116" y="1718"/>
              <a:chExt cx="480" cy="415"/>
            </a:xfrm>
          </p:grpSpPr>
          <p:sp>
            <p:nvSpPr>
              <p:cNvPr id="24586" name="AutoShape 10" descr="Light downward diagonal"/>
              <p:cNvSpPr>
                <a:spLocks noChangeArrowheads="1"/>
              </p:cNvSpPr>
              <p:nvPr/>
            </p:nvSpPr>
            <p:spPr bwMode="auto">
              <a:xfrm>
                <a:off x="116" y="1718"/>
                <a:ext cx="480" cy="415"/>
              </a:xfrm>
              <a:prstGeom prst="hexagon">
                <a:avLst>
                  <a:gd name="adj" fmla="val 28916"/>
                  <a:gd name="vf" fmla="val 115470"/>
                </a:avLst>
              </a:prstGeom>
              <a:pattFill prst="ltDnDiag">
                <a:fgClr>
                  <a:srgbClr val="96969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Oval 11"/>
              <p:cNvSpPr>
                <a:spLocks noChangeArrowheads="1"/>
              </p:cNvSpPr>
              <p:nvPr/>
            </p:nvSpPr>
            <p:spPr bwMode="auto">
              <a:xfrm>
                <a:off x="212" y="1782"/>
                <a:ext cx="288" cy="2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206" y="2173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6600CC"/>
                  </a:solidFill>
                </a:rPr>
                <a:t>6B</a:t>
              </a:r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889000" y="1584325"/>
            <a:ext cx="762000" cy="1089025"/>
            <a:chOff x="605" y="989"/>
            <a:chExt cx="480" cy="686"/>
          </a:xfrm>
        </p:grpSpPr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605" y="989"/>
              <a:ext cx="480" cy="415"/>
              <a:chOff x="605" y="989"/>
              <a:chExt cx="480" cy="415"/>
            </a:xfrm>
          </p:grpSpPr>
          <p:sp>
            <p:nvSpPr>
              <p:cNvPr id="24614" name="AutoShape 38" descr="Light downward diagonal"/>
              <p:cNvSpPr>
                <a:spLocks noChangeArrowheads="1"/>
              </p:cNvSpPr>
              <p:nvPr/>
            </p:nvSpPr>
            <p:spPr bwMode="auto">
              <a:xfrm>
                <a:off x="605" y="989"/>
                <a:ext cx="480" cy="415"/>
              </a:xfrm>
              <a:prstGeom prst="hexagon">
                <a:avLst>
                  <a:gd name="adj" fmla="val 28916"/>
                  <a:gd name="vf" fmla="val 115470"/>
                </a:avLst>
              </a:prstGeom>
              <a:pattFill prst="ltDnDiag">
                <a:fgClr>
                  <a:srgbClr val="96969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5" name="Oval 39"/>
              <p:cNvSpPr>
                <a:spLocks noChangeArrowheads="1"/>
              </p:cNvSpPr>
              <p:nvPr/>
            </p:nvSpPr>
            <p:spPr bwMode="auto">
              <a:xfrm>
                <a:off x="709" y="1061"/>
                <a:ext cx="272" cy="27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16" name="Text Box 40"/>
            <p:cNvSpPr txBox="1">
              <a:spLocks noChangeArrowheads="1"/>
            </p:cNvSpPr>
            <p:nvPr/>
          </p:nvSpPr>
          <p:spPr bwMode="auto">
            <a:xfrm>
              <a:off x="695" y="1444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6600CC"/>
                  </a:solidFill>
                </a:rPr>
                <a:t>5B</a:t>
              </a:r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1690688" y="1584325"/>
            <a:ext cx="762000" cy="1089025"/>
            <a:chOff x="1095" y="998"/>
            <a:chExt cx="480" cy="686"/>
          </a:xfrm>
        </p:grpSpPr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1095" y="998"/>
              <a:ext cx="480" cy="415"/>
              <a:chOff x="1095" y="998"/>
              <a:chExt cx="480" cy="415"/>
            </a:xfrm>
          </p:grpSpPr>
          <p:sp>
            <p:nvSpPr>
              <p:cNvPr id="24618" name="AutoShape 42" descr="Light downward diagonal"/>
              <p:cNvSpPr>
                <a:spLocks noChangeArrowheads="1"/>
              </p:cNvSpPr>
              <p:nvPr/>
            </p:nvSpPr>
            <p:spPr bwMode="auto">
              <a:xfrm>
                <a:off x="1095" y="998"/>
                <a:ext cx="480" cy="415"/>
              </a:xfrm>
              <a:prstGeom prst="hexagon">
                <a:avLst>
                  <a:gd name="adj" fmla="val 28916"/>
                  <a:gd name="vf" fmla="val 115470"/>
                </a:avLst>
              </a:prstGeom>
              <a:pattFill prst="ltDnDiag">
                <a:fgClr>
                  <a:srgbClr val="96969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9" name="Oval 43"/>
              <p:cNvSpPr>
                <a:spLocks noChangeArrowheads="1"/>
              </p:cNvSpPr>
              <p:nvPr/>
            </p:nvSpPr>
            <p:spPr bwMode="auto">
              <a:xfrm>
                <a:off x="1207" y="1078"/>
                <a:ext cx="256" cy="25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20" name="Text Box 44"/>
            <p:cNvSpPr txBox="1">
              <a:spLocks noChangeArrowheads="1"/>
            </p:cNvSpPr>
            <p:nvPr/>
          </p:nvSpPr>
          <p:spPr bwMode="auto">
            <a:xfrm>
              <a:off x="1185" y="1453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6600CC"/>
                  </a:solidFill>
                </a:rPr>
                <a:t>4B</a:t>
              </a: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2492375" y="1585913"/>
            <a:ext cx="762000" cy="1089025"/>
            <a:chOff x="1585" y="1008"/>
            <a:chExt cx="480" cy="686"/>
          </a:xfrm>
        </p:grpSpPr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1585" y="1008"/>
              <a:ext cx="480" cy="415"/>
              <a:chOff x="1585" y="1008"/>
              <a:chExt cx="480" cy="415"/>
            </a:xfrm>
          </p:grpSpPr>
          <p:sp>
            <p:nvSpPr>
              <p:cNvPr id="24622" name="AutoShape 46" descr="Light downward diagonal"/>
              <p:cNvSpPr>
                <a:spLocks noChangeArrowheads="1"/>
              </p:cNvSpPr>
              <p:nvPr/>
            </p:nvSpPr>
            <p:spPr bwMode="auto">
              <a:xfrm>
                <a:off x="1585" y="1008"/>
                <a:ext cx="480" cy="415"/>
              </a:xfrm>
              <a:prstGeom prst="hexagon">
                <a:avLst>
                  <a:gd name="adj" fmla="val 28916"/>
                  <a:gd name="vf" fmla="val 115470"/>
                </a:avLst>
              </a:prstGeom>
              <a:pattFill prst="ltDnDiag">
                <a:fgClr>
                  <a:srgbClr val="96969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3" name="Oval 47"/>
              <p:cNvSpPr>
                <a:spLocks noChangeArrowheads="1"/>
              </p:cNvSpPr>
              <p:nvPr/>
            </p:nvSpPr>
            <p:spPr bwMode="auto">
              <a:xfrm>
                <a:off x="1705" y="1096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24" name="Text Box 48"/>
            <p:cNvSpPr txBox="1">
              <a:spLocks noChangeArrowheads="1"/>
            </p:cNvSpPr>
            <p:nvPr/>
          </p:nvSpPr>
          <p:spPr bwMode="auto">
            <a:xfrm>
              <a:off x="1675" y="1463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6600CC"/>
                  </a:solidFill>
                </a:rPr>
                <a:t>3B</a:t>
              </a: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3294063" y="1584325"/>
            <a:ext cx="762000" cy="1089025"/>
            <a:chOff x="2075" y="998"/>
            <a:chExt cx="480" cy="686"/>
          </a:xfrm>
        </p:grpSpPr>
        <p:grpSp>
          <p:nvGrpSpPr>
            <p:cNvPr id="14" name="Group 60"/>
            <p:cNvGrpSpPr>
              <a:grpSpLocks/>
            </p:cNvGrpSpPr>
            <p:nvPr/>
          </p:nvGrpSpPr>
          <p:grpSpPr bwMode="auto">
            <a:xfrm>
              <a:off x="2075" y="998"/>
              <a:ext cx="480" cy="415"/>
              <a:chOff x="2075" y="998"/>
              <a:chExt cx="480" cy="415"/>
            </a:xfrm>
          </p:grpSpPr>
          <p:sp>
            <p:nvSpPr>
              <p:cNvPr id="24626" name="AutoShape 50" descr="Light downward diagonal"/>
              <p:cNvSpPr>
                <a:spLocks noChangeArrowheads="1"/>
              </p:cNvSpPr>
              <p:nvPr/>
            </p:nvSpPr>
            <p:spPr bwMode="auto">
              <a:xfrm>
                <a:off x="2075" y="998"/>
                <a:ext cx="480" cy="415"/>
              </a:xfrm>
              <a:prstGeom prst="hexagon">
                <a:avLst>
                  <a:gd name="adj" fmla="val 28916"/>
                  <a:gd name="vf" fmla="val 115470"/>
                </a:avLst>
              </a:prstGeom>
              <a:pattFill prst="ltDnDiag">
                <a:fgClr>
                  <a:srgbClr val="96969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Oval 51"/>
              <p:cNvSpPr>
                <a:spLocks noChangeArrowheads="1"/>
              </p:cNvSpPr>
              <p:nvPr/>
            </p:nvSpPr>
            <p:spPr bwMode="auto">
              <a:xfrm>
                <a:off x="2213" y="1104"/>
                <a:ext cx="204" cy="204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28" name="Text Box 52"/>
            <p:cNvSpPr txBox="1">
              <a:spLocks noChangeArrowheads="1"/>
            </p:cNvSpPr>
            <p:nvPr/>
          </p:nvSpPr>
          <p:spPr bwMode="auto">
            <a:xfrm>
              <a:off x="2165" y="1453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6600CC"/>
                  </a:solidFill>
                </a:rPr>
                <a:t>2B</a:t>
              </a:r>
            </a:p>
          </p:txBody>
        </p:sp>
      </p:grpSp>
      <p:sp>
        <p:nvSpPr>
          <p:cNvPr id="24644" name="AutoShape 68"/>
          <p:cNvSpPr>
            <a:spLocks/>
          </p:cNvSpPr>
          <p:nvPr/>
        </p:nvSpPr>
        <p:spPr bwMode="auto">
          <a:xfrm rot="-5400000">
            <a:off x="2530475" y="2905125"/>
            <a:ext cx="517525" cy="4873625"/>
          </a:xfrm>
          <a:prstGeom prst="leftBrace">
            <a:avLst>
              <a:gd name="adj1" fmla="val 784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Text Box 69"/>
          <p:cNvSpPr txBox="1">
            <a:spLocks noChangeArrowheads="1"/>
          </p:cNvSpPr>
          <p:nvPr/>
        </p:nvSpPr>
        <p:spPr bwMode="auto">
          <a:xfrm>
            <a:off x="469900" y="5592763"/>
            <a:ext cx="460692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579438"/>
            <a:r>
              <a:rPr lang="en-US" b="1"/>
              <a:t>HARD</a:t>
            </a:r>
          </a:p>
          <a:p>
            <a:pPr algn="ctr" defTabSz="579438"/>
            <a:r>
              <a:rPr lang="en-US" sz="1600"/>
              <a:t>Used where extreme accuracy is required. Softer grades (right) used for line work on engineering drawings. Draw very light lines.</a:t>
            </a:r>
          </a:p>
        </p:txBody>
      </p: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4995863" y="2563813"/>
            <a:ext cx="762000" cy="1089025"/>
            <a:chOff x="4659" y="1581"/>
            <a:chExt cx="480" cy="686"/>
          </a:xfrm>
        </p:grpSpPr>
        <p:sp>
          <p:nvSpPr>
            <p:cNvPr id="24648" name="AutoShape 72" descr="Light downward diagonal"/>
            <p:cNvSpPr>
              <a:spLocks noChangeArrowheads="1"/>
            </p:cNvSpPr>
            <p:nvPr/>
          </p:nvSpPr>
          <p:spPr bwMode="auto">
            <a:xfrm>
              <a:off x="4659" y="1581"/>
              <a:ext cx="480" cy="415"/>
            </a:xfrm>
            <a:prstGeom prst="hexagon">
              <a:avLst>
                <a:gd name="adj" fmla="val 28916"/>
                <a:gd name="vf" fmla="val 115470"/>
              </a:avLst>
            </a:prstGeom>
            <a:pattFill prst="ltDnDiag">
              <a:fgClr>
                <a:srgbClr val="96969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Oval 73"/>
            <p:cNvSpPr>
              <a:spLocks noChangeArrowheads="1"/>
            </p:cNvSpPr>
            <p:nvPr/>
          </p:nvSpPr>
          <p:spPr bwMode="auto">
            <a:xfrm>
              <a:off x="4833" y="1723"/>
              <a:ext cx="132" cy="132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0" name="Text Box 74"/>
            <p:cNvSpPr txBox="1">
              <a:spLocks noChangeArrowheads="1"/>
            </p:cNvSpPr>
            <p:nvPr/>
          </p:nvSpPr>
          <p:spPr bwMode="auto">
            <a:xfrm>
              <a:off x="4728" y="2036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6600CC"/>
                  </a:solidFill>
                </a:rPr>
                <a:t>HB</a:t>
              </a:r>
            </a:p>
          </p:txBody>
        </p:sp>
      </p:grpSp>
      <p:grpSp>
        <p:nvGrpSpPr>
          <p:cNvPr id="16" name="Group 127"/>
          <p:cNvGrpSpPr>
            <a:grpSpLocks/>
          </p:cNvGrpSpPr>
          <p:nvPr/>
        </p:nvGrpSpPr>
        <p:grpSpPr bwMode="auto">
          <a:xfrm>
            <a:off x="5799138" y="2563813"/>
            <a:ext cx="762000" cy="1089025"/>
            <a:chOff x="4158" y="1581"/>
            <a:chExt cx="480" cy="686"/>
          </a:xfrm>
        </p:grpSpPr>
        <p:grpSp>
          <p:nvGrpSpPr>
            <p:cNvPr id="17" name="Group 98"/>
            <p:cNvGrpSpPr>
              <a:grpSpLocks/>
            </p:cNvGrpSpPr>
            <p:nvPr/>
          </p:nvGrpSpPr>
          <p:grpSpPr bwMode="auto">
            <a:xfrm>
              <a:off x="4158" y="1581"/>
              <a:ext cx="480" cy="415"/>
              <a:chOff x="4158" y="1870"/>
              <a:chExt cx="480" cy="415"/>
            </a:xfrm>
          </p:grpSpPr>
          <p:sp>
            <p:nvSpPr>
              <p:cNvPr id="24653" name="AutoShape 77" descr="Light downward diagonal"/>
              <p:cNvSpPr>
                <a:spLocks noChangeArrowheads="1"/>
              </p:cNvSpPr>
              <p:nvPr/>
            </p:nvSpPr>
            <p:spPr bwMode="auto">
              <a:xfrm>
                <a:off x="4158" y="1870"/>
                <a:ext cx="480" cy="415"/>
              </a:xfrm>
              <a:prstGeom prst="hexagon">
                <a:avLst>
                  <a:gd name="adj" fmla="val 28916"/>
                  <a:gd name="vf" fmla="val 115470"/>
                </a:avLst>
              </a:prstGeom>
              <a:pattFill prst="ltDnDiag">
                <a:fgClr>
                  <a:srgbClr val="96969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4" name="Oval 78"/>
              <p:cNvSpPr>
                <a:spLocks noChangeArrowheads="1"/>
              </p:cNvSpPr>
              <p:nvPr/>
            </p:nvSpPr>
            <p:spPr bwMode="auto">
              <a:xfrm>
                <a:off x="4329" y="2009"/>
                <a:ext cx="138" cy="13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55" name="Text Box 79"/>
            <p:cNvSpPr txBox="1">
              <a:spLocks noChangeArrowheads="1"/>
            </p:cNvSpPr>
            <p:nvPr/>
          </p:nvSpPr>
          <p:spPr bwMode="auto">
            <a:xfrm>
              <a:off x="4287" y="203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6600CC"/>
                  </a:solidFill>
                </a:rPr>
                <a:t>F</a:t>
              </a:r>
            </a:p>
          </p:txBody>
        </p:sp>
      </p:grpSp>
      <p:grpSp>
        <p:nvGrpSpPr>
          <p:cNvPr id="18" name="Group 128"/>
          <p:cNvGrpSpPr>
            <a:grpSpLocks/>
          </p:cNvGrpSpPr>
          <p:nvPr/>
        </p:nvGrpSpPr>
        <p:grpSpPr bwMode="auto">
          <a:xfrm>
            <a:off x="6602413" y="2563813"/>
            <a:ext cx="762000" cy="1089025"/>
            <a:chOff x="3657" y="1581"/>
            <a:chExt cx="480" cy="686"/>
          </a:xfrm>
        </p:grpSpPr>
        <p:grpSp>
          <p:nvGrpSpPr>
            <p:cNvPr id="19" name="Group 99"/>
            <p:cNvGrpSpPr>
              <a:grpSpLocks/>
            </p:cNvGrpSpPr>
            <p:nvPr/>
          </p:nvGrpSpPr>
          <p:grpSpPr bwMode="auto">
            <a:xfrm>
              <a:off x="3657" y="1581"/>
              <a:ext cx="480" cy="415"/>
              <a:chOff x="3657" y="1870"/>
              <a:chExt cx="480" cy="415"/>
            </a:xfrm>
          </p:grpSpPr>
          <p:sp>
            <p:nvSpPr>
              <p:cNvPr id="24658" name="AutoShape 82" descr="Light downward diagonal"/>
              <p:cNvSpPr>
                <a:spLocks noChangeArrowheads="1"/>
              </p:cNvSpPr>
              <p:nvPr/>
            </p:nvSpPr>
            <p:spPr bwMode="auto">
              <a:xfrm>
                <a:off x="3657" y="1870"/>
                <a:ext cx="480" cy="415"/>
              </a:xfrm>
              <a:prstGeom prst="hexagon">
                <a:avLst>
                  <a:gd name="adj" fmla="val 28916"/>
                  <a:gd name="vf" fmla="val 115470"/>
                </a:avLst>
              </a:prstGeom>
              <a:pattFill prst="ltDnDiag">
                <a:fgClr>
                  <a:srgbClr val="96969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9" name="Oval 83"/>
              <p:cNvSpPr>
                <a:spLocks noChangeArrowheads="1"/>
              </p:cNvSpPr>
              <p:nvPr/>
            </p:nvSpPr>
            <p:spPr bwMode="auto">
              <a:xfrm>
                <a:off x="3822" y="2003"/>
                <a:ext cx="150" cy="15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60" name="Text Box 84"/>
            <p:cNvSpPr txBox="1">
              <a:spLocks noChangeArrowheads="1"/>
            </p:cNvSpPr>
            <p:nvPr/>
          </p:nvSpPr>
          <p:spPr bwMode="auto">
            <a:xfrm>
              <a:off x="3778" y="20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6600CC"/>
                  </a:solidFill>
                </a:rPr>
                <a:t>H</a:t>
              </a:r>
            </a:p>
          </p:txBody>
        </p:sp>
      </p:grpSp>
      <p:grpSp>
        <p:nvGrpSpPr>
          <p:cNvPr id="20" name="Group 129"/>
          <p:cNvGrpSpPr>
            <a:grpSpLocks/>
          </p:cNvGrpSpPr>
          <p:nvPr/>
        </p:nvGrpSpPr>
        <p:grpSpPr bwMode="auto">
          <a:xfrm>
            <a:off x="7405688" y="2562225"/>
            <a:ext cx="762000" cy="1089025"/>
            <a:chOff x="3156" y="1581"/>
            <a:chExt cx="480" cy="686"/>
          </a:xfrm>
        </p:grpSpPr>
        <p:grpSp>
          <p:nvGrpSpPr>
            <p:cNvPr id="21" name="Group 100"/>
            <p:cNvGrpSpPr>
              <a:grpSpLocks/>
            </p:cNvGrpSpPr>
            <p:nvPr/>
          </p:nvGrpSpPr>
          <p:grpSpPr bwMode="auto">
            <a:xfrm>
              <a:off x="3156" y="1581"/>
              <a:ext cx="480" cy="415"/>
              <a:chOff x="3156" y="1870"/>
              <a:chExt cx="480" cy="415"/>
            </a:xfrm>
          </p:grpSpPr>
          <p:sp>
            <p:nvSpPr>
              <p:cNvPr id="24663" name="AutoShape 87" descr="Light downward diagonal"/>
              <p:cNvSpPr>
                <a:spLocks noChangeArrowheads="1"/>
              </p:cNvSpPr>
              <p:nvPr/>
            </p:nvSpPr>
            <p:spPr bwMode="auto">
              <a:xfrm>
                <a:off x="3156" y="1870"/>
                <a:ext cx="480" cy="415"/>
              </a:xfrm>
              <a:prstGeom prst="hexagon">
                <a:avLst>
                  <a:gd name="adj" fmla="val 28916"/>
                  <a:gd name="vf" fmla="val 115470"/>
                </a:avLst>
              </a:prstGeom>
              <a:pattFill prst="ltDnDiag">
                <a:fgClr>
                  <a:srgbClr val="96969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4" name="Oval 88"/>
              <p:cNvSpPr>
                <a:spLocks noChangeArrowheads="1"/>
              </p:cNvSpPr>
              <p:nvPr/>
            </p:nvSpPr>
            <p:spPr bwMode="auto">
              <a:xfrm>
                <a:off x="3312" y="1994"/>
                <a:ext cx="168" cy="16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65" name="Text Box 89"/>
            <p:cNvSpPr txBox="1">
              <a:spLocks noChangeArrowheads="1"/>
            </p:cNvSpPr>
            <p:nvPr/>
          </p:nvSpPr>
          <p:spPr bwMode="auto">
            <a:xfrm>
              <a:off x="3237" y="2036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6600CC"/>
                  </a:solidFill>
                </a:rPr>
                <a:t>2H</a:t>
              </a:r>
            </a:p>
          </p:txBody>
        </p:sp>
      </p:grpSp>
      <p:grpSp>
        <p:nvGrpSpPr>
          <p:cNvPr id="22" name="Group 130"/>
          <p:cNvGrpSpPr>
            <a:grpSpLocks/>
          </p:cNvGrpSpPr>
          <p:nvPr/>
        </p:nvGrpSpPr>
        <p:grpSpPr bwMode="auto">
          <a:xfrm>
            <a:off x="8210550" y="2563813"/>
            <a:ext cx="762000" cy="1089025"/>
            <a:chOff x="2655" y="1581"/>
            <a:chExt cx="480" cy="686"/>
          </a:xfrm>
        </p:grpSpPr>
        <p:grpSp>
          <p:nvGrpSpPr>
            <p:cNvPr id="23" name="Group 101"/>
            <p:cNvGrpSpPr>
              <a:grpSpLocks/>
            </p:cNvGrpSpPr>
            <p:nvPr/>
          </p:nvGrpSpPr>
          <p:grpSpPr bwMode="auto">
            <a:xfrm>
              <a:off x="2655" y="1581"/>
              <a:ext cx="480" cy="415"/>
              <a:chOff x="2655" y="1870"/>
              <a:chExt cx="480" cy="415"/>
            </a:xfrm>
          </p:grpSpPr>
          <p:sp>
            <p:nvSpPr>
              <p:cNvPr id="24668" name="AutoShape 92" descr="Light downward diagonal"/>
              <p:cNvSpPr>
                <a:spLocks noChangeArrowheads="1"/>
              </p:cNvSpPr>
              <p:nvPr/>
            </p:nvSpPr>
            <p:spPr bwMode="auto">
              <a:xfrm>
                <a:off x="2655" y="1870"/>
                <a:ext cx="480" cy="415"/>
              </a:xfrm>
              <a:prstGeom prst="hexagon">
                <a:avLst>
                  <a:gd name="adj" fmla="val 28916"/>
                  <a:gd name="vf" fmla="val 115470"/>
                </a:avLst>
              </a:prstGeom>
              <a:pattFill prst="ltDnDiag">
                <a:fgClr>
                  <a:srgbClr val="96969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9" name="Oval 93"/>
              <p:cNvSpPr>
                <a:spLocks noChangeArrowheads="1"/>
              </p:cNvSpPr>
              <p:nvPr/>
            </p:nvSpPr>
            <p:spPr bwMode="auto">
              <a:xfrm>
                <a:off x="2799" y="1982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70" name="Text Box 94"/>
            <p:cNvSpPr txBox="1">
              <a:spLocks noChangeArrowheads="1"/>
            </p:cNvSpPr>
            <p:nvPr/>
          </p:nvSpPr>
          <p:spPr bwMode="auto">
            <a:xfrm>
              <a:off x="2736" y="2036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6600CC"/>
                  </a:solidFill>
                </a:rPr>
                <a:t>3H</a:t>
              </a:r>
            </a:p>
          </p:txBody>
        </p:sp>
      </p:grpSp>
      <p:sp>
        <p:nvSpPr>
          <p:cNvPr id="24671" name="AutoShape 95"/>
          <p:cNvSpPr>
            <a:spLocks/>
          </p:cNvSpPr>
          <p:nvPr/>
        </p:nvSpPr>
        <p:spPr bwMode="auto">
          <a:xfrm rot="-5400000">
            <a:off x="1827212" y="592138"/>
            <a:ext cx="517525" cy="4171950"/>
          </a:xfrm>
          <a:prstGeom prst="leftBrace">
            <a:avLst>
              <a:gd name="adj1" fmla="val 671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72" name="Text Box 96"/>
          <p:cNvSpPr txBox="1">
            <a:spLocks noChangeArrowheads="1"/>
          </p:cNvSpPr>
          <p:nvPr/>
        </p:nvSpPr>
        <p:spPr bwMode="auto">
          <a:xfrm>
            <a:off x="0" y="2916238"/>
            <a:ext cx="4205288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SOFT</a:t>
            </a:r>
          </a:p>
          <a:p>
            <a:r>
              <a:rPr lang="en-US" sz="1600"/>
              <a:t>Very soft leads, smudge easily. Used for art work of various kinds and full-size details in architectural drawing.</a:t>
            </a:r>
          </a:p>
        </p:txBody>
      </p:sp>
      <p:grpSp>
        <p:nvGrpSpPr>
          <p:cNvPr id="24" name="Group 103"/>
          <p:cNvGrpSpPr>
            <a:grpSpLocks/>
          </p:cNvGrpSpPr>
          <p:nvPr/>
        </p:nvGrpSpPr>
        <p:grpSpPr bwMode="auto">
          <a:xfrm>
            <a:off x="1208088" y="4213225"/>
            <a:ext cx="762000" cy="1089025"/>
            <a:chOff x="0" y="2962"/>
            <a:chExt cx="480" cy="686"/>
          </a:xfrm>
        </p:grpSpPr>
        <p:sp>
          <p:nvSpPr>
            <p:cNvPr id="24680" name="AutoShape 104" descr="Light downward diagonal"/>
            <p:cNvSpPr>
              <a:spLocks noChangeArrowheads="1"/>
            </p:cNvSpPr>
            <p:nvPr/>
          </p:nvSpPr>
          <p:spPr bwMode="auto">
            <a:xfrm>
              <a:off x="0" y="2962"/>
              <a:ext cx="480" cy="415"/>
            </a:xfrm>
            <a:prstGeom prst="hexagon">
              <a:avLst>
                <a:gd name="adj" fmla="val 28916"/>
                <a:gd name="vf" fmla="val 115470"/>
              </a:avLst>
            </a:prstGeom>
            <a:pattFill prst="ltDnDiag">
              <a:fgClr>
                <a:srgbClr val="96969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" name="Oval 105"/>
            <p:cNvSpPr>
              <a:spLocks noChangeArrowheads="1"/>
            </p:cNvSpPr>
            <p:nvPr/>
          </p:nvSpPr>
          <p:spPr bwMode="auto">
            <a:xfrm>
              <a:off x="192" y="312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2" name="Text Box 106"/>
            <p:cNvSpPr txBox="1">
              <a:spLocks noChangeArrowheads="1"/>
            </p:cNvSpPr>
            <p:nvPr/>
          </p:nvSpPr>
          <p:spPr bwMode="auto">
            <a:xfrm>
              <a:off x="85" y="3417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6600CC"/>
                  </a:solidFill>
                </a:rPr>
                <a:t>8H</a:t>
              </a:r>
            </a:p>
          </p:txBody>
        </p:sp>
      </p:grpSp>
      <p:grpSp>
        <p:nvGrpSpPr>
          <p:cNvPr id="25" name="Group 107"/>
          <p:cNvGrpSpPr>
            <a:grpSpLocks/>
          </p:cNvGrpSpPr>
          <p:nvPr/>
        </p:nvGrpSpPr>
        <p:grpSpPr bwMode="auto">
          <a:xfrm>
            <a:off x="2003425" y="4213225"/>
            <a:ext cx="762000" cy="1089025"/>
            <a:chOff x="0" y="2962"/>
            <a:chExt cx="480" cy="686"/>
          </a:xfrm>
        </p:grpSpPr>
        <p:sp>
          <p:nvSpPr>
            <p:cNvPr id="24684" name="AutoShape 108" descr="Light downward diagonal"/>
            <p:cNvSpPr>
              <a:spLocks noChangeArrowheads="1"/>
            </p:cNvSpPr>
            <p:nvPr/>
          </p:nvSpPr>
          <p:spPr bwMode="auto">
            <a:xfrm>
              <a:off x="0" y="2962"/>
              <a:ext cx="480" cy="415"/>
            </a:xfrm>
            <a:prstGeom prst="hexagon">
              <a:avLst>
                <a:gd name="adj" fmla="val 28916"/>
                <a:gd name="vf" fmla="val 115470"/>
              </a:avLst>
            </a:prstGeom>
            <a:pattFill prst="ltDnDiag">
              <a:fgClr>
                <a:srgbClr val="96969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5" name="Oval 109"/>
            <p:cNvSpPr>
              <a:spLocks noChangeArrowheads="1"/>
            </p:cNvSpPr>
            <p:nvPr/>
          </p:nvSpPr>
          <p:spPr bwMode="auto">
            <a:xfrm>
              <a:off x="192" y="312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6" name="Text Box 110"/>
            <p:cNvSpPr txBox="1">
              <a:spLocks noChangeArrowheads="1"/>
            </p:cNvSpPr>
            <p:nvPr/>
          </p:nvSpPr>
          <p:spPr bwMode="auto">
            <a:xfrm>
              <a:off x="85" y="3417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6600CC"/>
                  </a:solidFill>
                </a:rPr>
                <a:t>7H</a:t>
              </a:r>
            </a:p>
          </p:txBody>
        </p:sp>
      </p:grpSp>
      <p:grpSp>
        <p:nvGrpSpPr>
          <p:cNvPr id="26" name="Group 111"/>
          <p:cNvGrpSpPr>
            <a:grpSpLocks/>
          </p:cNvGrpSpPr>
          <p:nvPr/>
        </p:nvGrpSpPr>
        <p:grpSpPr bwMode="auto">
          <a:xfrm>
            <a:off x="2800350" y="4213225"/>
            <a:ext cx="762000" cy="1089025"/>
            <a:chOff x="0" y="2962"/>
            <a:chExt cx="480" cy="686"/>
          </a:xfrm>
        </p:grpSpPr>
        <p:sp>
          <p:nvSpPr>
            <p:cNvPr id="24688" name="AutoShape 112" descr="Light downward diagonal"/>
            <p:cNvSpPr>
              <a:spLocks noChangeArrowheads="1"/>
            </p:cNvSpPr>
            <p:nvPr/>
          </p:nvSpPr>
          <p:spPr bwMode="auto">
            <a:xfrm>
              <a:off x="0" y="2962"/>
              <a:ext cx="480" cy="415"/>
            </a:xfrm>
            <a:prstGeom prst="hexagon">
              <a:avLst>
                <a:gd name="adj" fmla="val 28916"/>
                <a:gd name="vf" fmla="val 115470"/>
              </a:avLst>
            </a:prstGeom>
            <a:pattFill prst="ltDnDiag">
              <a:fgClr>
                <a:srgbClr val="96969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9" name="Oval 113"/>
            <p:cNvSpPr>
              <a:spLocks noChangeArrowheads="1"/>
            </p:cNvSpPr>
            <p:nvPr/>
          </p:nvSpPr>
          <p:spPr bwMode="auto">
            <a:xfrm>
              <a:off x="192" y="312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0" name="Text Box 114"/>
            <p:cNvSpPr txBox="1">
              <a:spLocks noChangeArrowheads="1"/>
            </p:cNvSpPr>
            <p:nvPr/>
          </p:nvSpPr>
          <p:spPr bwMode="auto">
            <a:xfrm>
              <a:off x="85" y="3417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6600CC"/>
                  </a:solidFill>
                </a:rPr>
                <a:t>6H</a:t>
              </a:r>
            </a:p>
          </p:txBody>
        </p:sp>
      </p:grpSp>
      <p:grpSp>
        <p:nvGrpSpPr>
          <p:cNvPr id="27" name="Group 115"/>
          <p:cNvGrpSpPr>
            <a:grpSpLocks/>
          </p:cNvGrpSpPr>
          <p:nvPr/>
        </p:nvGrpSpPr>
        <p:grpSpPr bwMode="auto">
          <a:xfrm>
            <a:off x="3595688" y="4213225"/>
            <a:ext cx="762000" cy="1089025"/>
            <a:chOff x="0" y="2962"/>
            <a:chExt cx="480" cy="686"/>
          </a:xfrm>
        </p:grpSpPr>
        <p:sp>
          <p:nvSpPr>
            <p:cNvPr id="24692" name="AutoShape 116" descr="Light downward diagonal"/>
            <p:cNvSpPr>
              <a:spLocks noChangeArrowheads="1"/>
            </p:cNvSpPr>
            <p:nvPr/>
          </p:nvSpPr>
          <p:spPr bwMode="auto">
            <a:xfrm>
              <a:off x="0" y="2962"/>
              <a:ext cx="480" cy="415"/>
            </a:xfrm>
            <a:prstGeom prst="hexagon">
              <a:avLst>
                <a:gd name="adj" fmla="val 28916"/>
                <a:gd name="vf" fmla="val 115470"/>
              </a:avLst>
            </a:prstGeom>
            <a:pattFill prst="ltDnDiag">
              <a:fgClr>
                <a:srgbClr val="96969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3" name="Oval 117"/>
            <p:cNvSpPr>
              <a:spLocks noChangeArrowheads="1"/>
            </p:cNvSpPr>
            <p:nvPr/>
          </p:nvSpPr>
          <p:spPr bwMode="auto">
            <a:xfrm>
              <a:off x="192" y="312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4" name="Text Box 118"/>
            <p:cNvSpPr txBox="1">
              <a:spLocks noChangeArrowheads="1"/>
            </p:cNvSpPr>
            <p:nvPr/>
          </p:nvSpPr>
          <p:spPr bwMode="auto">
            <a:xfrm>
              <a:off x="85" y="3417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6600CC"/>
                  </a:solidFill>
                </a:rPr>
                <a:t>5H</a:t>
              </a:r>
            </a:p>
          </p:txBody>
        </p:sp>
      </p:grpSp>
      <p:grpSp>
        <p:nvGrpSpPr>
          <p:cNvPr id="28" name="Group 119"/>
          <p:cNvGrpSpPr>
            <a:grpSpLocks/>
          </p:cNvGrpSpPr>
          <p:nvPr/>
        </p:nvGrpSpPr>
        <p:grpSpPr bwMode="auto">
          <a:xfrm>
            <a:off x="4392613" y="4213225"/>
            <a:ext cx="762000" cy="1089025"/>
            <a:chOff x="0" y="2962"/>
            <a:chExt cx="480" cy="686"/>
          </a:xfrm>
        </p:grpSpPr>
        <p:sp>
          <p:nvSpPr>
            <p:cNvPr id="24696" name="AutoShape 120" descr="Light downward diagonal"/>
            <p:cNvSpPr>
              <a:spLocks noChangeArrowheads="1"/>
            </p:cNvSpPr>
            <p:nvPr/>
          </p:nvSpPr>
          <p:spPr bwMode="auto">
            <a:xfrm>
              <a:off x="0" y="2962"/>
              <a:ext cx="480" cy="415"/>
            </a:xfrm>
            <a:prstGeom prst="hexagon">
              <a:avLst>
                <a:gd name="adj" fmla="val 28916"/>
                <a:gd name="vf" fmla="val 115470"/>
              </a:avLst>
            </a:prstGeom>
            <a:pattFill prst="ltDnDiag">
              <a:fgClr>
                <a:srgbClr val="96969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7" name="Oval 121"/>
            <p:cNvSpPr>
              <a:spLocks noChangeArrowheads="1"/>
            </p:cNvSpPr>
            <p:nvPr/>
          </p:nvSpPr>
          <p:spPr bwMode="auto">
            <a:xfrm>
              <a:off x="192" y="312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8" name="Text Box 122"/>
            <p:cNvSpPr txBox="1">
              <a:spLocks noChangeArrowheads="1"/>
            </p:cNvSpPr>
            <p:nvPr/>
          </p:nvSpPr>
          <p:spPr bwMode="auto">
            <a:xfrm>
              <a:off x="85" y="3417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6600CC"/>
                  </a:solidFill>
                </a:rPr>
                <a:t>4H</a:t>
              </a:r>
            </a:p>
          </p:txBody>
        </p:sp>
      </p:grpSp>
      <p:sp>
        <p:nvSpPr>
          <p:cNvPr id="24699" name="AutoShape 123"/>
          <p:cNvSpPr>
            <a:spLocks/>
          </p:cNvSpPr>
          <p:nvPr/>
        </p:nvSpPr>
        <p:spPr bwMode="auto">
          <a:xfrm rot="-5400000">
            <a:off x="6331744" y="1285081"/>
            <a:ext cx="517525" cy="4735513"/>
          </a:xfrm>
          <a:prstGeom prst="leftBrace">
            <a:avLst>
              <a:gd name="adj1" fmla="val 762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00" name="Text Box 124"/>
          <p:cNvSpPr txBox="1">
            <a:spLocks noChangeArrowheads="1"/>
          </p:cNvSpPr>
          <p:nvPr/>
        </p:nvSpPr>
        <p:spPr bwMode="auto">
          <a:xfrm>
            <a:off x="5254625" y="3890963"/>
            <a:ext cx="3889375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46125"/>
            <a:r>
              <a:rPr lang="en-US" b="1"/>
              <a:t>	MEDIUM </a:t>
            </a:r>
          </a:p>
          <a:p>
            <a:pPr algn="ctr" defTabSz="746125"/>
            <a:r>
              <a:rPr lang="en-US" sz="1600"/>
              <a:t>General purpose work. Softer grades (right) used for technical sketching, lettering, freehand work. Harder grades (left) used for line work on machine &amp; architectural drawings.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4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4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4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0"/>
                                        <p:tgtEl>
                                          <p:spTgt spid="2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24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4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2000"/>
                                        <p:tgtEl>
                                          <p:spTgt spid="2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44" grpId="0" animBg="1"/>
      <p:bldP spid="24671" grpId="0" animBg="1"/>
      <p:bldP spid="246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Drafting Equipment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5181600" cy="51816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en-US" dirty="0"/>
              <a:t>Erasers</a:t>
            </a:r>
          </a:p>
          <a:p>
            <a:pPr marL="1036638" lvl="1" indent="-457200">
              <a:buFont typeface="Wingdings" pitchFamily="2" charset="2"/>
              <a:buChar char="Ø"/>
            </a:pPr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dirty="0"/>
              <a:t>Brush</a:t>
            </a:r>
          </a:p>
          <a:p>
            <a:pPr marL="1036638" lvl="1" indent="-457200">
              <a:buFont typeface="Wingdings" pitchFamily="2" charset="2"/>
              <a:buChar char="Ø"/>
            </a:pPr>
            <a:r>
              <a:rPr lang="en-US" dirty="0"/>
              <a:t>Clean drawings w/out smudging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dirty="0"/>
              <a:t>Erasing Shield</a:t>
            </a:r>
          </a:p>
          <a:p>
            <a:pPr marL="1036638" lvl="1" indent="-457200">
              <a:buFont typeface="Wingdings" pitchFamily="2" charset="2"/>
              <a:buChar char="Ø"/>
            </a:pPr>
            <a:r>
              <a:rPr lang="en-US" dirty="0"/>
              <a:t>Erase near lines that should not be erased</a:t>
            </a:r>
          </a:p>
        </p:txBody>
      </p:sp>
      <p:pic>
        <p:nvPicPr>
          <p:cNvPr id="16392" name="Picture 8" descr="2340_small">
            <a:hlinkClick r:id="rId3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119688" y="3673475"/>
            <a:ext cx="3452812" cy="1138238"/>
          </a:xfrm>
          <a:ln/>
        </p:spPr>
      </p:pic>
      <p:pic>
        <p:nvPicPr>
          <p:cNvPr id="16395" name="Picture 11" descr="329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5410200"/>
            <a:ext cx="1690688" cy="1157288"/>
          </a:xfrm>
          <a:prstGeom prst="rect">
            <a:avLst/>
          </a:prstGeom>
          <a:noFill/>
        </p:spPr>
      </p:pic>
      <p:pic>
        <p:nvPicPr>
          <p:cNvPr id="16398" name="Picture 14" descr="1410AE">
            <a:hlinkClick r:id="rId7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/>
          <a:srcRect/>
          <a:stretch>
            <a:fillRect/>
          </a:stretch>
        </p:blipFill>
        <p:spPr>
          <a:xfrm rot="20488590">
            <a:off x="5715000" y="1905000"/>
            <a:ext cx="1581150" cy="647700"/>
          </a:xfrm>
          <a:ln/>
        </p:spPr>
      </p:pic>
      <p:pic>
        <p:nvPicPr>
          <p:cNvPr id="16403" name="Picture 19" descr="1220AE-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191104">
            <a:off x="7239000" y="2286000"/>
            <a:ext cx="874713" cy="914400"/>
          </a:xfrm>
          <a:prstGeom prst="rect">
            <a:avLst/>
          </a:prstGeom>
          <a:noFill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 rot="-1047338">
            <a:off x="2743200" y="1905000"/>
            <a:ext cx="2381250" cy="1171575"/>
            <a:chOff x="1872" y="1200"/>
            <a:chExt cx="1500" cy="738"/>
          </a:xfrm>
        </p:grpSpPr>
        <p:pic>
          <p:nvPicPr>
            <p:cNvPr id="16401" name="Picture 17" descr="2100AE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352" y="1536"/>
              <a:ext cx="1020" cy="402"/>
            </a:xfrm>
            <a:prstGeom prst="rect">
              <a:avLst/>
            </a:prstGeom>
            <a:noFill/>
          </p:spPr>
        </p:pic>
        <p:pic>
          <p:nvPicPr>
            <p:cNvPr id="16405" name="Picture 21" descr="2303AE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872" y="1200"/>
              <a:ext cx="972" cy="3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Divider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Looks like a compass, but both legs have steel pints at the end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Tool used for measurement purposes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81924" name="Picture 4" descr="C:\WINDOWS\Desktop\Drafting Pics\divi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886200"/>
            <a:ext cx="16891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lphabet_li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2725"/>
            <a:ext cx="7877175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Border line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The border line is the heaviest (thickest) line in sketching.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First, draw light construction lines as a guide.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Then, go over them using a pencil with a heavy rounded point to provide the border lines.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71600" y="2667000"/>
            <a:ext cx="6096000" cy="0"/>
            <a:chOff x="864" y="1680"/>
            <a:chExt cx="3840" cy="0"/>
          </a:xfrm>
        </p:grpSpPr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864" y="1680"/>
              <a:ext cx="81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1728" y="1680"/>
              <a:ext cx="9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2688" y="1680"/>
              <a:ext cx="9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>
              <a:off x="3648" y="1680"/>
              <a:ext cx="105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Center line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7"/>
            <a:ext cx="8686800" cy="4525963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Centerlines are made up of alternate long (3/4 in. to 1 ½ in.) and short (1/8 in.) dashes with 1/16 in. spaces between.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These are drawn about the same weight as dimension and extension lines, and are used to locate centers of symmetrical objects.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2362200"/>
            <a:ext cx="6934200" cy="304800"/>
            <a:chOff x="768" y="1632"/>
            <a:chExt cx="4368" cy="19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68" y="1632"/>
              <a:ext cx="1056" cy="0"/>
              <a:chOff x="768" y="1632"/>
              <a:chExt cx="1056" cy="0"/>
            </a:xfrm>
          </p:grpSpPr>
          <p:sp>
            <p:nvSpPr>
              <p:cNvPr id="31759" name="Line 6"/>
              <p:cNvSpPr>
                <a:spLocks noChangeShapeType="1"/>
              </p:cNvSpPr>
              <p:nvPr/>
            </p:nvSpPr>
            <p:spPr bwMode="auto">
              <a:xfrm>
                <a:off x="768" y="1632"/>
                <a:ext cx="81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0" name="Line 7"/>
              <p:cNvSpPr>
                <a:spLocks noChangeShapeType="1"/>
              </p:cNvSpPr>
              <p:nvPr/>
            </p:nvSpPr>
            <p:spPr bwMode="auto">
              <a:xfrm>
                <a:off x="1632" y="163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872" y="1632"/>
              <a:ext cx="1056" cy="0"/>
              <a:chOff x="768" y="1632"/>
              <a:chExt cx="1056" cy="0"/>
            </a:xfrm>
          </p:grpSpPr>
          <p:sp>
            <p:nvSpPr>
              <p:cNvPr id="31757" name="Line 9"/>
              <p:cNvSpPr>
                <a:spLocks noChangeShapeType="1"/>
              </p:cNvSpPr>
              <p:nvPr/>
            </p:nvSpPr>
            <p:spPr bwMode="auto">
              <a:xfrm>
                <a:off x="768" y="1632"/>
                <a:ext cx="81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8" name="Line 10"/>
              <p:cNvSpPr>
                <a:spLocks noChangeShapeType="1"/>
              </p:cNvSpPr>
              <p:nvPr/>
            </p:nvSpPr>
            <p:spPr bwMode="auto">
              <a:xfrm>
                <a:off x="1632" y="163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976" y="1632"/>
              <a:ext cx="1056" cy="192"/>
              <a:chOff x="768" y="1632"/>
              <a:chExt cx="1056" cy="0"/>
            </a:xfrm>
          </p:grpSpPr>
          <p:sp>
            <p:nvSpPr>
              <p:cNvPr id="31755" name="Line 12"/>
              <p:cNvSpPr>
                <a:spLocks noChangeShapeType="1"/>
              </p:cNvSpPr>
              <p:nvPr/>
            </p:nvSpPr>
            <p:spPr bwMode="auto">
              <a:xfrm>
                <a:off x="768" y="1632"/>
                <a:ext cx="81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6" name="Line 13"/>
              <p:cNvSpPr>
                <a:spLocks noChangeShapeType="1"/>
              </p:cNvSpPr>
              <p:nvPr/>
            </p:nvSpPr>
            <p:spPr bwMode="auto">
              <a:xfrm>
                <a:off x="1632" y="163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080" y="1632"/>
              <a:ext cx="1056" cy="0"/>
              <a:chOff x="768" y="1632"/>
              <a:chExt cx="1056" cy="0"/>
            </a:xfrm>
          </p:grpSpPr>
          <p:sp>
            <p:nvSpPr>
              <p:cNvPr id="31753" name="Line 15"/>
              <p:cNvSpPr>
                <a:spLocks noChangeShapeType="1"/>
              </p:cNvSpPr>
              <p:nvPr/>
            </p:nvSpPr>
            <p:spPr bwMode="auto">
              <a:xfrm>
                <a:off x="768" y="1632"/>
                <a:ext cx="81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4" name="Line 16"/>
              <p:cNvSpPr>
                <a:spLocks noChangeShapeType="1"/>
              </p:cNvSpPr>
              <p:nvPr/>
            </p:nvSpPr>
            <p:spPr bwMode="auto">
              <a:xfrm>
                <a:off x="1632" y="163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Study Drafting?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Drafting is a form of graphic communication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“A picture is worth a thousand words.”</a:t>
            </a:r>
          </a:p>
        </p:txBody>
      </p:sp>
      <p:pic>
        <p:nvPicPr>
          <p:cNvPr id="10244" name="Picture 4" descr="DSC014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3147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Cutting plane Line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A cutting-plane line indicates where an object has been cut to show interior features. 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Two types are used: 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dirty="0" smtClean="0"/>
              <a:t>¼ in. dashes with 1/16 in. spacing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dirty="0" smtClean="0"/>
              <a:t>A long dash (3/4 in. to 1 ½ in.), then two short dashes (1/8 in.) with 1/16 in. spacing. 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Draw the cutting-plane line slightly heavier than an object line, using a pencil with a rounded point.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2362200"/>
            <a:ext cx="6629400" cy="0"/>
            <a:chOff x="816" y="1488"/>
            <a:chExt cx="4176" cy="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816" y="1488"/>
              <a:ext cx="1008" cy="0"/>
              <a:chOff x="816" y="1488"/>
              <a:chExt cx="1008" cy="0"/>
            </a:xfrm>
          </p:grpSpPr>
          <p:sp>
            <p:nvSpPr>
              <p:cNvPr id="32796" name="Line 6"/>
              <p:cNvSpPr>
                <a:spLocks noChangeShapeType="1"/>
              </p:cNvSpPr>
              <p:nvPr/>
            </p:nvSpPr>
            <p:spPr bwMode="auto">
              <a:xfrm>
                <a:off x="816" y="1488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7" name="Line 7"/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8" name="Line 8"/>
              <p:cNvSpPr>
                <a:spLocks noChangeShapeType="1"/>
              </p:cNvSpPr>
              <p:nvPr/>
            </p:nvSpPr>
            <p:spPr bwMode="auto">
              <a:xfrm>
                <a:off x="1488" y="1488"/>
                <a:ext cx="3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872" y="1488"/>
              <a:ext cx="1008" cy="0"/>
              <a:chOff x="816" y="1488"/>
              <a:chExt cx="1008" cy="0"/>
            </a:xfrm>
          </p:grpSpPr>
          <p:sp>
            <p:nvSpPr>
              <p:cNvPr id="32793" name="Line 10"/>
              <p:cNvSpPr>
                <a:spLocks noChangeShapeType="1"/>
              </p:cNvSpPr>
              <p:nvPr/>
            </p:nvSpPr>
            <p:spPr bwMode="auto">
              <a:xfrm>
                <a:off x="816" y="1488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4" name="Line 11"/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5" name="Line 12"/>
              <p:cNvSpPr>
                <a:spLocks noChangeShapeType="1"/>
              </p:cNvSpPr>
              <p:nvPr/>
            </p:nvSpPr>
            <p:spPr bwMode="auto">
              <a:xfrm>
                <a:off x="1488" y="1488"/>
                <a:ext cx="3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928" y="1488"/>
              <a:ext cx="1008" cy="0"/>
              <a:chOff x="816" y="1488"/>
              <a:chExt cx="1008" cy="0"/>
            </a:xfrm>
          </p:grpSpPr>
          <p:sp>
            <p:nvSpPr>
              <p:cNvPr id="32790" name="Line 14"/>
              <p:cNvSpPr>
                <a:spLocks noChangeShapeType="1"/>
              </p:cNvSpPr>
              <p:nvPr/>
            </p:nvSpPr>
            <p:spPr bwMode="auto">
              <a:xfrm>
                <a:off x="816" y="1488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1" name="Line 15"/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2" name="Line 16"/>
              <p:cNvSpPr>
                <a:spLocks noChangeShapeType="1"/>
              </p:cNvSpPr>
              <p:nvPr/>
            </p:nvSpPr>
            <p:spPr bwMode="auto">
              <a:xfrm>
                <a:off x="1488" y="1488"/>
                <a:ext cx="3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84" y="1488"/>
              <a:ext cx="1008" cy="0"/>
              <a:chOff x="816" y="1488"/>
              <a:chExt cx="1008" cy="0"/>
            </a:xfrm>
          </p:grpSpPr>
          <p:sp>
            <p:nvSpPr>
              <p:cNvPr id="32787" name="Line 18"/>
              <p:cNvSpPr>
                <a:spLocks noChangeShapeType="1"/>
              </p:cNvSpPr>
              <p:nvPr/>
            </p:nvSpPr>
            <p:spPr bwMode="auto">
              <a:xfrm>
                <a:off x="816" y="1488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8" name="Line 19"/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9" name="Line 20"/>
              <p:cNvSpPr>
                <a:spLocks noChangeShapeType="1"/>
              </p:cNvSpPr>
              <p:nvPr/>
            </p:nvSpPr>
            <p:spPr bwMode="auto">
              <a:xfrm>
                <a:off x="1488" y="1488"/>
                <a:ext cx="3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838200" y="2819400"/>
            <a:ext cx="7924800" cy="0"/>
            <a:chOff x="816" y="1776"/>
            <a:chExt cx="4992" cy="0"/>
          </a:xfrm>
        </p:grpSpPr>
        <p:sp>
          <p:nvSpPr>
            <p:cNvPr id="32774" name="Line 22"/>
            <p:cNvSpPr>
              <a:spLocks noChangeShapeType="1"/>
            </p:cNvSpPr>
            <p:nvPr/>
          </p:nvSpPr>
          <p:spPr bwMode="auto">
            <a:xfrm>
              <a:off x="816" y="1776"/>
              <a:ext cx="105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Line 23"/>
            <p:cNvSpPr>
              <a:spLocks noChangeShapeType="1"/>
            </p:cNvSpPr>
            <p:nvPr/>
          </p:nvSpPr>
          <p:spPr bwMode="auto">
            <a:xfrm>
              <a:off x="1920" y="1776"/>
              <a:ext cx="2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6" name="Line 24"/>
            <p:cNvSpPr>
              <a:spLocks noChangeShapeType="1"/>
            </p:cNvSpPr>
            <p:nvPr/>
          </p:nvSpPr>
          <p:spPr bwMode="auto">
            <a:xfrm>
              <a:off x="2208" y="1776"/>
              <a:ext cx="2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Line 25"/>
            <p:cNvSpPr>
              <a:spLocks noChangeShapeType="1"/>
            </p:cNvSpPr>
            <p:nvPr/>
          </p:nvSpPr>
          <p:spPr bwMode="auto">
            <a:xfrm>
              <a:off x="2496" y="1776"/>
              <a:ext cx="105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Line 26"/>
            <p:cNvSpPr>
              <a:spLocks noChangeShapeType="1"/>
            </p:cNvSpPr>
            <p:nvPr/>
          </p:nvSpPr>
          <p:spPr bwMode="auto">
            <a:xfrm>
              <a:off x="3600" y="1776"/>
              <a:ext cx="2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Line 27"/>
            <p:cNvSpPr>
              <a:spLocks noChangeShapeType="1"/>
            </p:cNvSpPr>
            <p:nvPr/>
          </p:nvSpPr>
          <p:spPr bwMode="auto">
            <a:xfrm>
              <a:off x="3888" y="1776"/>
              <a:ext cx="2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28"/>
            <p:cNvSpPr>
              <a:spLocks noChangeShapeType="1"/>
            </p:cNvSpPr>
            <p:nvPr/>
          </p:nvSpPr>
          <p:spPr bwMode="auto">
            <a:xfrm>
              <a:off x="4176" y="1776"/>
              <a:ext cx="105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29"/>
            <p:cNvSpPr>
              <a:spLocks noChangeShapeType="1"/>
            </p:cNvSpPr>
            <p:nvPr/>
          </p:nvSpPr>
          <p:spPr bwMode="auto">
            <a:xfrm>
              <a:off x="5280" y="1776"/>
              <a:ext cx="2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30"/>
            <p:cNvSpPr>
              <a:spLocks noChangeShapeType="1"/>
            </p:cNvSpPr>
            <p:nvPr/>
          </p:nvSpPr>
          <p:spPr bwMode="auto">
            <a:xfrm>
              <a:off x="5568" y="1776"/>
              <a:ext cx="2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3200">
                <a:latin typeface="Comic Sans MS" pitchFamily="66" charset="0"/>
              </a:rPr>
              <a:t>1.  CONICS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609600" y="25146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3200" dirty="0">
                <a:latin typeface="Comic Sans MS" pitchFamily="66" charset="0"/>
              </a:rPr>
              <a:t>2.  CYCLOIDAL CURVES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09600" y="33528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3200">
                <a:latin typeface="Comic Sans MS" pitchFamily="66" charset="0"/>
              </a:rPr>
              <a:t>3.  INVOLUTE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09600" y="42672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3200">
                <a:latin typeface="Comic Sans MS" pitchFamily="66" charset="0"/>
              </a:rPr>
              <a:t>4.  SPIRAL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609600" y="51054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3200">
                <a:latin typeface="Comic Sans MS" pitchFamily="66" charset="0"/>
              </a:rPr>
              <a:t>5.  HELIX</a:t>
            </a:r>
          </a:p>
        </p:txBody>
      </p:sp>
      <p:sp>
        <p:nvSpPr>
          <p:cNvPr id="2089" name="AutoShape 4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1752600"/>
            <a:ext cx="26670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1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09700" y="3429000"/>
            <a:ext cx="2381250" cy="50323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-57150" y="533400"/>
            <a:ext cx="9239250" cy="6254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3500">
                <a:solidFill>
                  <a:srgbClr val="FFFF00"/>
                </a:solidFill>
                <a:latin typeface="Copperplate Gothic Bold" pitchFamily="34" charset="0"/>
              </a:rPr>
              <a:t>CLASSIFICATION OF ENGG. 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P spid="2065" grpId="0" autoUpdateAnimBg="0"/>
      <p:bldP spid="2066" grpId="0" autoUpdateAnimBg="0"/>
      <p:bldP spid="2067" grpId="0" autoUpdateAnimBg="0"/>
      <p:bldP spid="2068" grpId="0" autoUpdateAnimBg="0"/>
      <p:bldP spid="209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92150"/>
            <a:ext cx="89154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Tx/>
              <a:buBlip>
                <a:blip r:embed="rId3"/>
              </a:buBlip>
            </a:pPr>
            <a:r>
              <a:rPr lang="en-US" sz="3000">
                <a:solidFill>
                  <a:schemeClr val="tx1"/>
                </a:solidFill>
                <a:latin typeface="Comic Sans MS" pitchFamily="66" charset="0"/>
              </a:rPr>
              <a:t>It is a surface generated by moving a Straight line keeping one of its end fixed &amp; other end makes </a:t>
            </a:r>
            <a:r>
              <a:rPr lang="en-US" sz="3000">
                <a:solidFill>
                  <a:srgbClr val="0000FF"/>
                </a:solidFill>
                <a:latin typeface="Comic Sans MS" pitchFamily="66" charset="0"/>
              </a:rPr>
              <a:t>a closed curve</a:t>
            </a:r>
            <a:r>
              <a:rPr lang="en-US" sz="300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14363" y="106363"/>
            <a:ext cx="3957637" cy="57943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00000"/>
              </a:lnSpc>
              <a:buFontTx/>
              <a:buNone/>
            </a:pPr>
            <a:r>
              <a:rPr lang="en-US" sz="3200">
                <a:solidFill>
                  <a:srgbClr val="FFFF00"/>
                </a:solidFill>
                <a:latin typeface="Comic Sans MS" pitchFamily="66" charset="0"/>
              </a:rPr>
              <a:t>What is Cone ?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938" y="5264150"/>
            <a:ext cx="4995862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Tx/>
              <a:buBlip>
                <a:blip r:embed="rId3"/>
              </a:buBlip>
            </a:pPr>
            <a:r>
              <a:rPr lang="en-US" sz="3000">
                <a:solidFill>
                  <a:schemeClr val="tx1"/>
                </a:solidFill>
                <a:latin typeface="Comic Sans MS" pitchFamily="66" charset="0"/>
              </a:rPr>
              <a:t>If the base/closed curve is a polygon, we get </a:t>
            </a:r>
            <a:r>
              <a:rPr lang="en-US" sz="3000">
                <a:solidFill>
                  <a:srgbClr val="0000FF"/>
                </a:solidFill>
                <a:latin typeface="Comic Sans MS" pitchFamily="66" charset="0"/>
              </a:rPr>
              <a:t>a pyramid</a:t>
            </a:r>
            <a:r>
              <a:rPr lang="en-US" sz="300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0" y="4062413"/>
            <a:ext cx="5435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Tx/>
              <a:buBlip>
                <a:blip r:embed="rId3"/>
              </a:buBlip>
            </a:pPr>
            <a:r>
              <a:rPr lang="en-US" sz="2900">
                <a:solidFill>
                  <a:schemeClr val="tx1"/>
                </a:solidFill>
                <a:latin typeface="Comic Sans MS" pitchFamily="66" charset="0"/>
              </a:rPr>
              <a:t>If the base/closed curve is a circle, we get </a:t>
            </a:r>
            <a:r>
              <a:rPr lang="en-US" sz="2900">
                <a:solidFill>
                  <a:srgbClr val="0000FF"/>
                </a:solidFill>
                <a:latin typeface="Comic Sans MS" pitchFamily="66" charset="0"/>
              </a:rPr>
              <a:t>a cone</a:t>
            </a:r>
            <a:r>
              <a:rPr lang="en-US" sz="290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5400" y="2922588"/>
            <a:ext cx="52181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Tx/>
              <a:buBlip>
                <a:blip r:embed="rId3"/>
              </a:buBlip>
            </a:pPr>
            <a:r>
              <a:rPr lang="en-US" sz="3000">
                <a:solidFill>
                  <a:schemeClr val="tx1"/>
                </a:solidFill>
                <a:latin typeface="Comic Sans MS" pitchFamily="66" charset="0"/>
              </a:rPr>
              <a:t>The closed curve is known as </a:t>
            </a:r>
            <a:r>
              <a:rPr lang="en-US" sz="3000">
                <a:solidFill>
                  <a:srgbClr val="0000FF"/>
                </a:solidFill>
                <a:latin typeface="Comic Sans MS" pitchFamily="66" charset="0"/>
              </a:rPr>
              <a:t>base</a:t>
            </a:r>
            <a:r>
              <a:rPr lang="en-US" sz="300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0" y="2260600"/>
            <a:ext cx="8610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Tx/>
              <a:buBlip>
                <a:blip r:embed="rId3"/>
              </a:buBlip>
            </a:pPr>
            <a:r>
              <a:rPr lang="en-US" sz="2900">
                <a:solidFill>
                  <a:schemeClr val="tx1"/>
                </a:solidFill>
                <a:latin typeface="Comic Sans MS" pitchFamily="66" charset="0"/>
              </a:rPr>
              <a:t>The fixed point is known as vertex or </a:t>
            </a:r>
            <a:r>
              <a:rPr lang="en-US" sz="2900">
                <a:solidFill>
                  <a:srgbClr val="0000FF"/>
                </a:solidFill>
                <a:latin typeface="Comic Sans MS" pitchFamily="66" charset="0"/>
              </a:rPr>
              <a:t>apex</a:t>
            </a:r>
            <a:r>
              <a:rPr lang="en-US" sz="290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0" y="304800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6564313" y="2852738"/>
            <a:ext cx="3143250" cy="627062"/>
            <a:chOff x="4147" y="1797"/>
            <a:chExt cx="1980" cy="395"/>
          </a:xfrm>
        </p:grpSpPr>
        <p:sp>
          <p:nvSpPr>
            <p:cNvPr id="15419" name="Line 59"/>
            <p:cNvSpPr>
              <a:spLocks noChangeShapeType="1"/>
            </p:cNvSpPr>
            <p:nvPr/>
          </p:nvSpPr>
          <p:spPr bwMode="auto">
            <a:xfrm flipH="1">
              <a:off x="4147" y="1983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1" name="Text Box 60"/>
            <p:cNvSpPr txBox="1">
              <a:spLocks noChangeArrowheads="1"/>
            </p:cNvSpPr>
            <p:nvPr/>
          </p:nvSpPr>
          <p:spPr bwMode="auto">
            <a:xfrm>
              <a:off x="4377" y="1797"/>
              <a:ext cx="1750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US" sz="2700">
                  <a:latin typeface="Comic Sans MS" pitchFamily="66" charset="0"/>
                </a:rPr>
                <a:t>Vertex/Apex</a:t>
              </a: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5211763" y="3148013"/>
            <a:ext cx="2743200" cy="2895600"/>
            <a:chOff x="3283" y="1983"/>
            <a:chExt cx="1728" cy="1824"/>
          </a:xfrm>
        </p:grpSpPr>
        <p:sp>
          <p:nvSpPr>
            <p:cNvPr id="15415" name="Oval 55"/>
            <p:cNvSpPr>
              <a:spLocks noChangeArrowheads="1"/>
            </p:cNvSpPr>
            <p:nvPr/>
          </p:nvSpPr>
          <p:spPr bwMode="auto">
            <a:xfrm>
              <a:off x="3283" y="3471"/>
              <a:ext cx="1728" cy="3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07" name="Line 47"/>
            <p:cNvSpPr>
              <a:spLocks noChangeShapeType="1"/>
            </p:cNvSpPr>
            <p:nvPr/>
          </p:nvSpPr>
          <p:spPr bwMode="auto">
            <a:xfrm>
              <a:off x="4147" y="3663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4147" y="3567"/>
              <a:ext cx="96" cy="96"/>
              <a:chOff x="2880" y="3984"/>
              <a:chExt cx="48" cy="48"/>
            </a:xfrm>
          </p:grpSpPr>
          <p:sp>
            <p:nvSpPr>
              <p:cNvPr id="15409" name="Line 49"/>
              <p:cNvSpPr>
                <a:spLocks noChangeShapeType="1"/>
              </p:cNvSpPr>
              <p:nvPr/>
            </p:nvSpPr>
            <p:spPr bwMode="auto">
              <a:xfrm>
                <a:off x="2928" y="3984"/>
                <a:ext cx="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10" name="Line 50"/>
              <p:cNvSpPr>
                <a:spLocks noChangeShapeType="1"/>
              </p:cNvSpPr>
              <p:nvPr/>
            </p:nvSpPr>
            <p:spPr bwMode="auto">
              <a:xfrm>
                <a:off x="2880" y="3984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11" name="Line 51"/>
              <p:cNvSpPr>
                <a:spLocks noChangeShapeType="1"/>
              </p:cNvSpPr>
              <p:nvPr/>
            </p:nvSpPr>
            <p:spPr bwMode="auto">
              <a:xfrm>
                <a:off x="2928" y="3984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412" name="Line 52"/>
            <p:cNvSpPr>
              <a:spLocks noChangeShapeType="1"/>
            </p:cNvSpPr>
            <p:nvPr/>
          </p:nvSpPr>
          <p:spPr bwMode="auto">
            <a:xfrm>
              <a:off x="4147" y="1983"/>
              <a:ext cx="864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13" name="Line 53"/>
            <p:cNvSpPr>
              <a:spLocks noChangeShapeType="1"/>
            </p:cNvSpPr>
            <p:nvPr/>
          </p:nvSpPr>
          <p:spPr bwMode="auto">
            <a:xfrm flipH="1">
              <a:off x="3283" y="1983"/>
              <a:ext cx="864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17" name="Line 57"/>
            <p:cNvSpPr>
              <a:spLocks noChangeShapeType="1"/>
            </p:cNvSpPr>
            <p:nvPr/>
          </p:nvSpPr>
          <p:spPr bwMode="auto">
            <a:xfrm>
              <a:off x="4147" y="1983"/>
              <a:ext cx="0" cy="1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16" name="Text Box 64"/>
            <p:cNvSpPr txBox="1">
              <a:spLocks noChangeArrowheads="1"/>
            </p:cNvSpPr>
            <p:nvPr/>
          </p:nvSpPr>
          <p:spPr bwMode="auto">
            <a:xfrm>
              <a:off x="4147" y="3158"/>
              <a:ext cx="480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600" b="0">
                  <a:solidFill>
                    <a:schemeClr val="tx1"/>
                  </a:solidFill>
                  <a:latin typeface="Comic Sans MS" pitchFamily="66" charset="0"/>
                </a:rPr>
                <a:t>90º</a:t>
              </a:r>
            </a:p>
          </p:txBody>
        </p:sp>
      </p:grp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5211763" y="5848350"/>
            <a:ext cx="1271587" cy="965200"/>
            <a:chOff x="3283" y="3684"/>
            <a:chExt cx="801" cy="608"/>
          </a:xfrm>
        </p:grpSpPr>
        <p:sp>
          <p:nvSpPr>
            <p:cNvPr id="4108" name="Text Box 56"/>
            <p:cNvSpPr txBox="1">
              <a:spLocks noChangeArrowheads="1"/>
            </p:cNvSpPr>
            <p:nvPr/>
          </p:nvSpPr>
          <p:spPr bwMode="auto">
            <a:xfrm>
              <a:off x="3283" y="3884"/>
              <a:ext cx="80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800">
                  <a:latin typeface="Comic Sans MS" pitchFamily="66" charset="0"/>
                </a:rPr>
                <a:t>Base</a:t>
              </a:r>
            </a:p>
          </p:txBody>
        </p:sp>
        <p:sp>
          <p:nvSpPr>
            <p:cNvPr id="15425" name="Line 65"/>
            <p:cNvSpPr>
              <a:spLocks noChangeShapeType="1"/>
            </p:cNvSpPr>
            <p:nvPr/>
          </p:nvSpPr>
          <p:spPr bwMode="auto">
            <a:xfrm flipV="1">
              <a:off x="3779" y="3684"/>
              <a:ext cx="78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nimBg="1" autoUpdateAnimBg="0"/>
      <p:bldP spid="15366" grpId="0" autoUpdateAnimBg="0"/>
      <p:bldP spid="15368" grpId="0" autoUpdateAnimBg="0"/>
      <p:bldP spid="15369" grpId="0" autoUpdateAnimBg="0"/>
      <p:bldP spid="1537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2690813"/>
            <a:ext cx="579755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If axis of cone is not perpendicular to base, it is called as </a:t>
            </a:r>
            <a:r>
              <a:rPr lang="en-US" sz="2800">
                <a:solidFill>
                  <a:srgbClr val="0000FF"/>
                </a:solidFill>
                <a:latin typeface="Comic Sans MS" pitchFamily="66" charset="0"/>
              </a:rPr>
              <a:t>oblique cone</a:t>
            </a: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763" y="4581525"/>
            <a:ext cx="5143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The line joins vertex/ apex to the circumference of a cone is known as </a:t>
            </a:r>
            <a:r>
              <a:rPr lang="en-US" sz="2800">
                <a:solidFill>
                  <a:srgbClr val="0000FF"/>
                </a:solidFill>
                <a:latin typeface="Comic Sans MS" pitchFamily="66" charset="0"/>
              </a:rPr>
              <a:t>generator</a:t>
            </a: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0" y="1447800"/>
            <a:ext cx="8915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If axes is perpendicular to base, it is called as </a:t>
            </a:r>
            <a:r>
              <a:rPr lang="en-US" sz="2800">
                <a:solidFill>
                  <a:srgbClr val="0000FF"/>
                </a:solidFill>
                <a:latin typeface="Comic Sans MS" pitchFamily="66" charset="0"/>
              </a:rPr>
              <a:t>right</a:t>
            </a: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Comic Sans MS" pitchFamily="66" charset="0"/>
              </a:rPr>
              <a:t>circular cone</a:t>
            </a: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7392988" y="3846513"/>
            <a:ext cx="1768475" cy="920750"/>
            <a:chOff x="4649" y="2523"/>
            <a:chExt cx="1114" cy="580"/>
          </a:xfrm>
        </p:grpSpPr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 rot="10868759" flipV="1">
              <a:off x="4682" y="2863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9" name="Text Box 20"/>
            <p:cNvSpPr txBox="1">
              <a:spLocks noChangeArrowheads="1"/>
            </p:cNvSpPr>
            <p:nvPr/>
          </p:nvSpPr>
          <p:spPr bwMode="auto">
            <a:xfrm>
              <a:off x="4649" y="2523"/>
              <a:ext cx="1114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US" sz="2600" b="0">
                  <a:latin typeface="Comic Sans MS" pitchFamily="66" charset="0"/>
                </a:rPr>
                <a:t>Generator</a:t>
              </a:r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6523038" y="3355975"/>
            <a:ext cx="2293937" cy="608013"/>
            <a:chOff x="4038" y="2160"/>
            <a:chExt cx="1445" cy="383"/>
          </a:xfrm>
        </p:grpSpPr>
        <p:sp>
          <p:nvSpPr>
            <p:cNvPr id="16412" name="Line 28"/>
            <p:cNvSpPr>
              <a:spLocks noChangeShapeType="1"/>
            </p:cNvSpPr>
            <p:nvPr/>
          </p:nvSpPr>
          <p:spPr bwMode="auto">
            <a:xfrm rot="32400000">
              <a:off x="4038" y="237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7" name="Text Box 29"/>
            <p:cNvSpPr txBox="1">
              <a:spLocks noChangeArrowheads="1"/>
            </p:cNvSpPr>
            <p:nvPr/>
          </p:nvSpPr>
          <p:spPr bwMode="auto">
            <a:xfrm>
              <a:off x="4304" y="2160"/>
              <a:ext cx="1179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600" b="0">
                  <a:latin typeface="Comic Sans MS" pitchFamily="66" charset="0"/>
                </a:rPr>
                <a:t>Cone Axis</a:t>
              </a:r>
            </a:p>
          </p:txBody>
        </p:sp>
      </p:grp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49213" y="265113"/>
            <a:ext cx="8915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The line joins apex to the center of base is called </a:t>
            </a:r>
            <a:r>
              <a:rPr lang="en-US" sz="2800">
                <a:solidFill>
                  <a:srgbClr val="0000FF"/>
                </a:solidFill>
                <a:latin typeface="Comic Sans MS" pitchFamily="66" charset="0"/>
              </a:rPr>
              <a:t>axis</a:t>
            </a: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6519863" y="5518150"/>
            <a:ext cx="1371600" cy="152400"/>
            <a:chOff x="4107" y="3476"/>
            <a:chExt cx="864" cy="96"/>
          </a:xfrm>
        </p:grpSpPr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4107" y="3572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4107" y="3476"/>
              <a:ext cx="96" cy="96"/>
              <a:chOff x="2880" y="3984"/>
              <a:chExt cx="48" cy="48"/>
            </a:xfrm>
          </p:grpSpPr>
          <p:sp>
            <p:nvSpPr>
              <p:cNvPr id="16397" name="Line 13"/>
              <p:cNvSpPr>
                <a:spLocks noChangeShapeType="1"/>
              </p:cNvSpPr>
              <p:nvPr/>
            </p:nvSpPr>
            <p:spPr bwMode="auto">
              <a:xfrm>
                <a:off x="2928" y="3984"/>
                <a:ext cx="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398" name="Line 14"/>
              <p:cNvSpPr>
                <a:spLocks noChangeShapeType="1"/>
              </p:cNvSpPr>
              <p:nvPr/>
            </p:nvSpPr>
            <p:spPr bwMode="auto">
              <a:xfrm>
                <a:off x="2880" y="3984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00" name="Line 16"/>
              <p:cNvSpPr>
                <a:spLocks noChangeShapeType="1"/>
              </p:cNvSpPr>
              <p:nvPr/>
            </p:nvSpPr>
            <p:spPr bwMode="auto">
              <a:xfrm>
                <a:off x="2928" y="3984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6440" name="Text Box 56"/>
          <p:cNvSpPr txBox="1">
            <a:spLocks noChangeArrowheads="1"/>
          </p:cNvSpPr>
          <p:nvPr/>
        </p:nvSpPr>
        <p:spPr bwMode="auto">
          <a:xfrm>
            <a:off x="6505575" y="4854575"/>
            <a:ext cx="7620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Comic Sans MS" pitchFamily="66" charset="0"/>
              </a:rPr>
              <a:t>90º</a:t>
            </a:r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5148263" y="2708275"/>
            <a:ext cx="4025900" cy="4117975"/>
            <a:chOff x="3243" y="1706"/>
            <a:chExt cx="2536" cy="2594"/>
          </a:xfrm>
        </p:grpSpPr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4107" y="1892"/>
              <a:ext cx="864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 flipH="1">
              <a:off x="3243" y="1892"/>
              <a:ext cx="864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" name="Group 67"/>
            <p:cNvGrpSpPr>
              <a:grpSpLocks/>
            </p:cNvGrpSpPr>
            <p:nvPr/>
          </p:nvGrpSpPr>
          <p:grpSpPr bwMode="auto">
            <a:xfrm>
              <a:off x="3243" y="3380"/>
              <a:ext cx="1728" cy="920"/>
              <a:chOff x="3172" y="3426"/>
              <a:chExt cx="1728" cy="920"/>
            </a:xfrm>
          </p:grpSpPr>
          <p:sp>
            <p:nvSpPr>
              <p:cNvPr id="16394" name="Oval 10"/>
              <p:cNvSpPr>
                <a:spLocks noChangeArrowheads="1"/>
              </p:cNvSpPr>
              <p:nvPr/>
            </p:nvSpPr>
            <p:spPr bwMode="auto">
              <a:xfrm>
                <a:off x="3172" y="3426"/>
                <a:ext cx="1728" cy="3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40" name="Text Box 23"/>
              <p:cNvSpPr txBox="1">
                <a:spLocks noChangeArrowheads="1"/>
              </p:cNvSpPr>
              <p:nvPr/>
            </p:nvSpPr>
            <p:spPr bwMode="auto">
              <a:xfrm>
                <a:off x="3172" y="3963"/>
                <a:ext cx="801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en-US" sz="2600" b="0">
                    <a:latin typeface="Comic Sans MS" pitchFamily="66" charset="0"/>
                  </a:rPr>
                  <a:t>Base</a:t>
                </a:r>
              </a:p>
            </p:txBody>
          </p:sp>
        </p:grp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4107" y="1892"/>
              <a:ext cx="0" cy="1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" name="Group 64"/>
            <p:cNvGrpSpPr>
              <a:grpSpLocks/>
            </p:cNvGrpSpPr>
            <p:nvPr/>
          </p:nvGrpSpPr>
          <p:grpSpPr bwMode="auto">
            <a:xfrm>
              <a:off x="4107" y="1706"/>
              <a:ext cx="1672" cy="357"/>
              <a:chOff x="4036" y="1752"/>
              <a:chExt cx="1672" cy="357"/>
            </a:xfrm>
          </p:grpSpPr>
          <p:sp>
            <p:nvSpPr>
              <p:cNvPr id="16410" name="Line 26"/>
              <p:cNvSpPr>
                <a:spLocks noChangeShapeType="1"/>
              </p:cNvSpPr>
              <p:nvPr/>
            </p:nvSpPr>
            <p:spPr bwMode="auto">
              <a:xfrm flipH="1">
                <a:off x="4036" y="1938"/>
                <a:ext cx="38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38" name="Text Box 27"/>
              <p:cNvSpPr txBox="1">
                <a:spLocks noChangeArrowheads="1"/>
              </p:cNvSpPr>
              <p:nvPr/>
            </p:nvSpPr>
            <p:spPr bwMode="auto">
              <a:xfrm>
                <a:off x="4341" y="1752"/>
                <a:ext cx="1367" cy="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400" b="0">
                    <a:latin typeface="Comic Sans MS" pitchFamily="66" charset="0"/>
                  </a:rPr>
                  <a:t>Vertex/Apex</a:t>
                </a:r>
              </a:p>
            </p:txBody>
          </p:sp>
        </p:grpSp>
        <p:sp>
          <p:nvSpPr>
            <p:cNvPr id="16447" name="Line 63"/>
            <p:cNvSpPr>
              <a:spLocks noChangeShapeType="1"/>
            </p:cNvSpPr>
            <p:nvPr/>
          </p:nvSpPr>
          <p:spPr bwMode="auto">
            <a:xfrm flipV="1">
              <a:off x="3723" y="3524"/>
              <a:ext cx="110" cy="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9" grpId="0" autoUpdateAnimBg="0"/>
      <p:bldP spid="16391" grpId="0" autoUpdateAnimBg="0"/>
      <p:bldP spid="16434" grpId="0" autoUpdateAnimBg="0"/>
      <p:bldP spid="1644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76600" y="31750"/>
            <a:ext cx="2590800" cy="641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3600">
                <a:solidFill>
                  <a:srgbClr val="FFFF00"/>
                </a:solidFill>
                <a:latin typeface="Comic Sans MS" pitchFamily="66" charset="0"/>
              </a:rPr>
              <a:t>CONICS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52400" y="587375"/>
            <a:ext cx="8686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00000"/>
              </a:lnSpc>
              <a:buFontTx/>
              <a:buBlip>
                <a:blip r:embed="rId3"/>
              </a:buBlip>
            </a:pPr>
            <a:r>
              <a:rPr lang="en-US" sz="3000" b="0">
                <a:latin typeface="Comic Sans MS" pitchFamily="66" charset="0"/>
              </a:rPr>
              <a:t>Definition :- </a:t>
            </a:r>
            <a:r>
              <a:rPr lang="en-US" sz="3000" b="0">
                <a:solidFill>
                  <a:schemeClr val="tx1"/>
                </a:solidFill>
                <a:latin typeface="Comic Sans MS" pitchFamily="66" charset="0"/>
              </a:rPr>
              <a:t>The locus of point moves in a plane such a way that the ratio of  its distance from </a:t>
            </a:r>
            <a:r>
              <a:rPr lang="en-US" sz="3000" b="0">
                <a:solidFill>
                  <a:srgbClr val="0000FF"/>
                </a:solidFill>
                <a:latin typeface="Comic Sans MS" pitchFamily="66" charset="0"/>
              </a:rPr>
              <a:t>fixed point (focus)</a:t>
            </a:r>
            <a:r>
              <a:rPr lang="en-US" sz="3000" b="0">
                <a:solidFill>
                  <a:schemeClr val="tx1"/>
                </a:solidFill>
                <a:latin typeface="Comic Sans MS" pitchFamily="66" charset="0"/>
              </a:rPr>
              <a:t> to a </a:t>
            </a:r>
            <a:r>
              <a:rPr lang="en-US" sz="3000" b="0">
                <a:solidFill>
                  <a:srgbClr val="0000FF"/>
                </a:solidFill>
                <a:latin typeface="Comic Sans MS" pitchFamily="66" charset="0"/>
              </a:rPr>
              <a:t>fixed Straight line (Directrix)</a:t>
            </a:r>
            <a:r>
              <a:rPr lang="en-US" sz="3000" b="0">
                <a:solidFill>
                  <a:schemeClr val="tx1"/>
                </a:solidFill>
                <a:latin typeface="Comic Sans MS" pitchFamily="66" charset="0"/>
              </a:rPr>
              <a:t> is always constant.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06363" y="6176963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Blip>
                <a:blip r:embed="rId3"/>
              </a:buBlip>
            </a:pPr>
            <a:r>
              <a:rPr lang="en-US" sz="3000" b="0">
                <a:solidFill>
                  <a:schemeClr val="tx1"/>
                </a:solidFill>
                <a:latin typeface="Comic Sans MS" pitchFamily="66" charset="0"/>
              </a:rPr>
              <a:t>Fixed point is called as </a:t>
            </a:r>
            <a:r>
              <a:rPr lang="en-US" sz="3000" b="0">
                <a:solidFill>
                  <a:srgbClr val="0000FF"/>
                </a:solidFill>
                <a:latin typeface="Comic Sans MS" pitchFamily="66" charset="0"/>
              </a:rPr>
              <a:t>focus</a:t>
            </a:r>
            <a:r>
              <a:rPr lang="en-US" sz="3000" b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22238" y="5638800"/>
            <a:ext cx="82597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Blip>
                <a:blip r:embed="rId3"/>
              </a:buBlip>
            </a:pPr>
            <a:r>
              <a:rPr lang="en-US" sz="3000" b="0">
                <a:solidFill>
                  <a:schemeClr val="tx1"/>
                </a:solidFill>
                <a:latin typeface="Comic Sans MS" pitchFamily="66" charset="0"/>
              </a:rPr>
              <a:t>Fixed straight line is called as </a:t>
            </a:r>
            <a:r>
              <a:rPr lang="en-US" sz="3000" b="0">
                <a:solidFill>
                  <a:srgbClr val="0000FF"/>
                </a:solidFill>
                <a:latin typeface="Comic Sans MS" pitchFamily="66" charset="0"/>
              </a:rPr>
              <a:t>directrix</a:t>
            </a:r>
            <a:r>
              <a:rPr lang="en-US" sz="3000" b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2274888" y="2455863"/>
            <a:ext cx="0" cy="325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 rot="189019">
            <a:off x="2982913" y="2473325"/>
            <a:ext cx="1401762" cy="3236913"/>
          </a:xfrm>
          <a:custGeom>
            <a:avLst/>
            <a:gdLst/>
            <a:ahLst/>
            <a:cxnLst>
              <a:cxn ang="0">
                <a:pos x="5408" y="0"/>
              </a:cxn>
              <a:cxn ang="0">
                <a:pos x="4192" y="296"/>
              </a:cxn>
              <a:cxn ang="0">
                <a:pos x="3061" y="828"/>
              </a:cxn>
              <a:cxn ang="0">
                <a:pos x="2056" y="1574"/>
              </a:cxn>
              <a:cxn ang="0">
                <a:pos x="1218" y="2504"/>
              </a:cxn>
              <a:cxn ang="0">
                <a:pos x="581" y="3581"/>
              </a:cxn>
              <a:cxn ang="0">
                <a:pos x="169" y="4763"/>
              </a:cxn>
              <a:cxn ang="0">
                <a:pos x="0" y="6004"/>
              </a:cxn>
              <a:cxn ang="0">
                <a:pos x="79" y="7253"/>
              </a:cxn>
              <a:cxn ang="0">
                <a:pos x="403" y="8463"/>
              </a:cxn>
              <a:cxn ang="0">
                <a:pos x="960" y="9584"/>
              </a:cxn>
              <a:cxn ang="0">
                <a:pos x="1728" y="10573"/>
              </a:cxn>
              <a:cxn ang="0">
                <a:pos x="2676" y="11389"/>
              </a:cxn>
              <a:cxn ang="0">
                <a:pos x="3766" y="12002"/>
              </a:cxn>
              <a:cxn ang="0">
                <a:pos x="4956" y="12386"/>
              </a:cxn>
              <a:cxn ang="0">
                <a:pos x="6200" y="12527"/>
              </a:cxn>
              <a:cxn ang="0">
                <a:pos x="6201" y="12527"/>
              </a:cxn>
            </a:cxnLst>
            <a:rect l="0" t="0" r="r" b="b"/>
            <a:pathLst>
              <a:path w="6201" h="12527">
                <a:moveTo>
                  <a:pt x="5408" y="0"/>
                </a:moveTo>
                <a:lnTo>
                  <a:pt x="4192" y="296"/>
                </a:lnTo>
                <a:lnTo>
                  <a:pt x="3061" y="828"/>
                </a:lnTo>
                <a:lnTo>
                  <a:pt x="2056" y="1574"/>
                </a:lnTo>
                <a:lnTo>
                  <a:pt x="1218" y="2504"/>
                </a:lnTo>
                <a:lnTo>
                  <a:pt x="581" y="3581"/>
                </a:lnTo>
                <a:lnTo>
                  <a:pt x="169" y="4763"/>
                </a:lnTo>
                <a:lnTo>
                  <a:pt x="0" y="6004"/>
                </a:lnTo>
                <a:lnTo>
                  <a:pt x="79" y="7253"/>
                </a:lnTo>
                <a:lnTo>
                  <a:pt x="403" y="8463"/>
                </a:lnTo>
                <a:lnTo>
                  <a:pt x="960" y="9584"/>
                </a:lnTo>
                <a:lnTo>
                  <a:pt x="1728" y="10573"/>
                </a:lnTo>
                <a:lnTo>
                  <a:pt x="2676" y="11389"/>
                </a:lnTo>
                <a:lnTo>
                  <a:pt x="3766" y="12002"/>
                </a:lnTo>
                <a:lnTo>
                  <a:pt x="4956" y="12386"/>
                </a:lnTo>
                <a:lnTo>
                  <a:pt x="6200" y="12527"/>
                </a:lnTo>
                <a:lnTo>
                  <a:pt x="6201" y="12527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8" name="Freeform 10"/>
          <p:cNvSpPr>
            <a:spLocks/>
          </p:cNvSpPr>
          <p:nvPr/>
        </p:nvSpPr>
        <p:spPr bwMode="auto">
          <a:xfrm>
            <a:off x="3295650" y="3105150"/>
            <a:ext cx="471488" cy="1081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88" y="4176"/>
              </a:cxn>
              <a:cxn ang="0">
                <a:pos x="2089" y="4176"/>
              </a:cxn>
            </a:cxnLst>
            <a:rect l="0" t="0" r="r" b="b"/>
            <a:pathLst>
              <a:path w="2089" h="4176">
                <a:moveTo>
                  <a:pt x="0" y="0"/>
                </a:moveTo>
                <a:lnTo>
                  <a:pt x="2088" y="4176"/>
                </a:lnTo>
                <a:lnTo>
                  <a:pt x="2089" y="4176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9" name="Freeform 11"/>
          <p:cNvSpPr>
            <a:spLocks/>
          </p:cNvSpPr>
          <p:nvPr/>
        </p:nvSpPr>
        <p:spPr bwMode="auto">
          <a:xfrm>
            <a:off x="2265363" y="4178300"/>
            <a:ext cx="42672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885" y="0"/>
              </a:cxn>
              <a:cxn ang="0">
                <a:pos x="18886" y="0"/>
              </a:cxn>
            </a:cxnLst>
            <a:rect l="0" t="0" r="r" b="b"/>
            <a:pathLst>
              <a:path w="18886">
                <a:moveTo>
                  <a:pt x="0" y="0"/>
                </a:moveTo>
                <a:lnTo>
                  <a:pt x="18885" y="0"/>
                </a:lnTo>
                <a:lnTo>
                  <a:pt x="18886" y="0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60" name="Freeform 12"/>
          <p:cNvSpPr>
            <a:spLocks/>
          </p:cNvSpPr>
          <p:nvPr/>
        </p:nvSpPr>
        <p:spPr bwMode="auto">
          <a:xfrm>
            <a:off x="2270125" y="3105150"/>
            <a:ext cx="1025525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36" y="0"/>
              </a:cxn>
              <a:cxn ang="0">
                <a:pos x="4537" y="0"/>
              </a:cxn>
            </a:cxnLst>
            <a:rect l="0" t="0" r="r" b="b"/>
            <a:pathLst>
              <a:path w="4537">
                <a:moveTo>
                  <a:pt x="0" y="0"/>
                </a:moveTo>
                <a:lnTo>
                  <a:pt x="4536" y="0"/>
                </a:lnTo>
                <a:lnTo>
                  <a:pt x="4537" y="0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1776413" y="27590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600" b="0">
                <a:latin typeface="Comic Sans MS" pitchFamily="66" charset="0"/>
              </a:rPr>
              <a:t>M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825625" y="3876675"/>
            <a:ext cx="59531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600" b="0">
                <a:latin typeface="Comic Sans MS" pitchFamily="66" charset="0"/>
              </a:rPr>
              <a:t>C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3646488" y="3692525"/>
            <a:ext cx="522287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600" b="0">
                <a:latin typeface="Comic Sans MS" pitchFamily="66" charset="0"/>
              </a:rPr>
              <a:t>F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2947988" y="4068763"/>
            <a:ext cx="401637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sz="2600" b="0">
                <a:latin typeface="Comic Sans MS" pitchFamily="66" charset="0"/>
              </a:rPr>
              <a:t>V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3319463" y="2833688"/>
            <a:ext cx="400050" cy="6080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600" b="0">
                <a:latin typeface="Comic Sans MS" pitchFamily="66" charset="0"/>
              </a:rPr>
              <a:t>P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29050" y="4210050"/>
            <a:ext cx="1725613" cy="781050"/>
            <a:chOff x="2544" y="2976"/>
            <a:chExt cx="768" cy="562"/>
          </a:xfrm>
        </p:grpSpPr>
        <p:sp>
          <p:nvSpPr>
            <p:cNvPr id="14361" name="Text Box 19"/>
            <p:cNvSpPr txBox="1">
              <a:spLocks noChangeArrowheads="1"/>
            </p:cNvSpPr>
            <p:nvPr/>
          </p:nvSpPr>
          <p:spPr bwMode="auto">
            <a:xfrm>
              <a:off x="2784" y="3072"/>
              <a:ext cx="5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800" b="0">
                  <a:latin typeface="Comic Sans MS" pitchFamily="66" charset="0"/>
                </a:rPr>
                <a:t>Focus</a:t>
              </a:r>
            </a:p>
          </p:txBody>
        </p:sp>
        <p:sp>
          <p:nvSpPr>
            <p:cNvPr id="53268" name="Line 20"/>
            <p:cNvSpPr>
              <a:spLocks noChangeShapeType="1"/>
            </p:cNvSpPr>
            <p:nvPr/>
          </p:nvSpPr>
          <p:spPr bwMode="auto">
            <a:xfrm flipH="1" flipV="1">
              <a:off x="2544" y="297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254500" y="2455863"/>
            <a:ext cx="3060700" cy="647700"/>
            <a:chOff x="2928" y="1728"/>
            <a:chExt cx="1344" cy="466"/>
          </a:xfrm>
        </p:grpSpPr>
        <p:sp>
          <p:nvSpPr>
            <p:cNvPr id="14359" name="Text Box 22"/>
            <p:cNvSpPr txBox="1">
              <a:spLocks noChangeArrowheads="1"/>
            </p:cNvSpPr>
            <p:nvPr/>
          </p:nvSpPr>
          <p:spPr bwMode="auto">
            <a:xfrm>
              <a:off x="3312" y="1728"/>
              <a:ext cx="960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800" b="0">
                  <a:latin typeface="Comic Sans MS" pitchFamily="66" charset="0"/>
                </a:rPr>
                <a:t>Conic Curve</a:t>
              </a:r>
            </a:p>
          </p:txBody>
        </p:sp>
        <p:sp>
          <p:nvSpPr>
            <p:cNvPr id="53271" name="Line 23"/>
            <p:cNvSpPr>
              <a:spLocks noChangeShapeType="1"/>
            </p:cNvSpPr>
            <p:nvPr/>
          </p:nvSpPr>
          <p:spPr bwMode="auto">
            <a:xfrm flipH="1" flipV="1">
              <a:off x="2928" y="1776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6200" y="3038475"/>
            <a:ext cx="2205038" cy="647700"/>
            <a:chOff x="-56" y="1872"/>
            <a:chExt cx="1452" cy="427"/>
          </a:xfrm>
        </p:grpSpPr>
        <p:sp>
          <p:nvSpPr>
            <p:cNvPr id="14357" name="Text Box 25"/>
            <p:cNvSpPr txBox="1">
              <a:spLocks noChangeArrowheads="1"/>
            </p:cNvSpPr>
            <p:nvPr/>
          </p:nvSpPr>
          <p:spPr bwMode="auto">
            <a:xfrm>
              <a:off x="-56" y="1872"/>
              <a:ext cx="1248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800" b="0">
                  <a:latin typeface="Comic Sans MS" pitchFamily="66" charset="0"/>
                </a:rPr>
                <a:t>Directrix</a:t>
              </a:r>
            </a:p>
          </p:txBody>
        </p:sp>
        <p:sp>
          <p:nvSpPr>
            <p:cNvPr id="53274" name="Line 26"/>
            <p:cNvSpPr>
              <a:spLocks noChangeShapeType="1"/>
            </p:cNvSpPr>
            <p:nvPr/>
          </p:nvSpPr>
          <p:spPr bwMode="auto">
            <a:xfrm>
              <a:off x="1038" y="2116"/>
              <a:ext cx="3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3275" name="Oval 27"/>
          <p:cNvSpPr>
            <a:spLocks noChangeArrowheads="1"/>
          </p:cNvSpPr>
          <p:nvPr/>
        </p:nvSpPr>
        <p:spPr bwMode="auto">
          <a:xfrm>
            <a:off x="3714750" y="4095750"/>
            <a:ext cx="127000" cy="1333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6" name="Oval 28"/>
          <p:cNvSpPr>
            <a:spLocks noChangeArrowheads="1"/>
          </p:cNvSpPr>
          <p:nvPr/>
        </p:nvSpPr>
        <p:spPr bwMode="auto">
          <a:xfrm>
            <a:off x="3219450" y="3067050"/>
            <a:ext cx="127000" cy="1333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 autoUpdateAnimBg="0"/>
      <p:bldP spid="53251" grpId="0"/>
      <p:bldP spid="53252" grpId="0" autoUpdateAnimBg="0"/>
      <p:bldP spid="53253" grpId="0" autoUpdateAnimBg="0"/>
      <p:bldP spid="53261" grpId="0" autoUpdateAnimBg="0"/>
      <p:bldP spid="53262" grpId="0" autoUpdateAnimBg="0"/>
      <p:bldP spid="53263" grpId="0" autoUpdateAnimBg="0"/>
      <p:bldP spid="53264" grpId="0" autoUpdateAnimBg="0"/>
      <p:bldP spid="53265" grpId="0" autoUpdateAnimBg="0"/>
      <p:bldP spid="53275" grpId="0" animBg="1"/>
      <p:bldP spid="532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876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3000">
                <a:solidFill>
                  <a:schemeClr val="tx1"/>
                </a:solidFill>
                <a:latin typeface="Comic Sans MS" pitchFamily="66" charset="0"/>
              </a:rPr>
              <a:t>The line passing through focus &amp; perpendicular to directrix is called as </a:t>
            </a:r>
            <a:r>
              <a:rPr lang="en-US" sz="3000">
                <a:solidFill>
                  <a:srgbClr val="0000FF"/>
                </a:solidFill>
                <a:latin typeface="Comic Sans MS" pitchFamily="66" charset="0"/>
              </a:rPr>
              <a:t>axis</a:t>
            </a:r>
            <a:r>
              <a:rPr lang="en-US" sz="300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52400" y="1463675"/>
            <a:ext cx="89154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Blip>
                <a:blip r:embed="rId3"/>
              </a:buBlip>
            </a:pPr>
            <a:r>
              <a:rPr lang="en-US" sz="3000">
                <a:solidFill>
                  <a:schemeClr val="tx1"/>
                </a:solidFill>
                <a:latin typeface="Comic Sans MS" pitchFamily="66" charset="0"/>
              </a:rPr>
              <a:t>The intersection of conic curve with axis is called as </a:t>
            </a:r>
            <a:r>
              <a:rPr lang="en-US" sz="3000">
                <a:solidFill>
                  <a:srgbClr val="0000FF"/>
                </a:solidFill>
                <a:latin typeface="Comic Sans MS" pitchFamily="66" charset="0"/>
              </a:rPr>
              <a:t>vertex</a:t>
            </a:r>
            <a:r>
              <a:rPr lang="en-US" sz="300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534150" y="3575050"/>
            <a:ext cx="2457450" cy="1397000"/>
            <a:chOff x="3888" y="1968"/>
            <a:chExt cx="1296" cy="960"/>
          </a:xfrm>
        </p:grpSpPr>
        <p:sp>
          <p:nvSpPr>
            <p:cNvPr id="54278" name="Line 6"/>
            <p:cNvSpPr>
              <a:spLocks noChangeShapeType="1"/>
            </p:cNvSpPr>
            <p:nvPr/>
          </p:nvSpPr>
          <p:spPr bwMode="auto">
            <a:xfrm flipH="1">
              <a:off x="3888" y="2160"/>
              <a:ext cx="81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92" name="Text Box 7"/>
            <p:cNvSpPr txBox="1">
              <a:spLocks noChangeArrowheads="1"/>
            </p:cNvSpPr>
            <p:nvPr/>
          </p:nvSpPr>
          <p:spPr bwMode="auto">
            <a:xfrm>
              <a:off x="4656" y="1968"/>
              <a:ext cx="528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600" b="0">
                  <a:latin typeface="Comic Sans MS" pitchFamily="66" charset="0"/>
                </a:rPr>
                <a:t>Axis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3200400"/>
            <a:ext cx="7569200" cy="3581400"/>
            <a:chOff x="0" y="1488"/>
            <a:chExt cx="4768" cy="2256"/>
          </a:xfrm>
        </p:grpSpPr>
        <p:sp>
          <p:nvSpPr>
            <p:cNvPr id="54281" name="Line 9"/>
            <p:cNvSpPr>
              <a:spLocks noChangeShapeType="1"/>
            </p:cNvSpPr>
            <p:nvPr/>
          </p:nvSpPr>
          <p:spPr bwMode="auto">
            <a:xfrm>
              <a:off x="1448" y="1488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auto">
            <a:xfrm rot="189019">
              <a:off x="1915" y="1500"/>
              <a:ext cx="923" cy="2133"/>
            </a:xfrm>
            <a:custGeom>
              <a:avLst/>
              <a:gdLst/>
              <a:ahLst/>
              <a:cxnLst>
                <a:cxn ang="0">
                  <a:pos x="5408" y="0"/>
                </a:cxn>
                <a:cxn ang="0">
                  <a:pos x="4192" y="296"/>
                </a:cxn>
                <a:cxn ang="0">
                  <a:pos x="3061" y="828"/>
                </a:cxn>
                <a:cxn ang="0">
                  <a:pos x="2056" y="1574"/>
                </a:cxn>
                <a:cxn ang="0">
                  <a:pos x="1218" y="2504"/>
                </a:cxn>
                <a:cxn ang="0">
                  <a:pos x="581" y="3581"/>
                </a:cxn>
                <a:cxn ang="0">
                  <a:pos x="169" y="4763"/>
                </a:cxn>
                <a:cxn ang="0">
                  <a:pos x="0" y="6004"/>
                </a:cxn>
                <a:cxn ang="0">
                  <a:pos x="79" y="7253"/>
                </a:cxn>
                <a:cxn ang="0">
                  <a:pos x="403" y="8463"/>
                </a:cxn>
                <a:cxn ang="0">
                  <a:pos x="960" y="9584"/>
                </a:cxn>
                <a:cxn ang="0">
                  <a:pos x="1728" y="10573"/>
                </a:cxn>
                <a:cxn ang="0">
                  <a:pos x="2676" y="11389"/>
                </a:cxn>
                <a:cxn ang="0">
                  <a:pos x="3766" y="12002"/>
                </a:cxn>
                <a:cxn ang="0">
                  <a:pos x="4956" y="12386"/>
                </a:cxn>
                <a:cxn ang="0">
                  <a:pos x="6200" y="12527"/>
                </a:cxn>
                <a:cxn ang="0">
                  <a:pos x="6201" y="12527"/>
                </a:cxn>
              </a:cxnLst>
              <a:rect l="0" t="0" r="r" b="b"/>
              <a:pathLst>
                <a:path w="6201" h="12527">
                  <a:moveTo>
                    <a:pt x="5408" y="0"/>
                  </a:moveTo>
                  <a:lnTo>
                    <a:pt x="4192" y="296"/>
                  </a:lnTo>
                  <a:lnTo>
                    <a:pt x="3061" y="828"/>
                  </a:lnTo>
                  <a:lnTo>
                    <a:pt x="2056" y="1574"/>
                  </a:lnTo>
                  <a:lnTo>
                    <a:pt x="1218" y="2504"/>
                  </a:lnTo>
                  <a:lnTo>
                    <a:pt x="581" y="3581"/>
                  </a:lnTo>
                  <a:lnTo>
                    <a:pt x="169" y="4763"/>
                  </a:lnTo>
                  <a:lnTo>
                    <a:pt x="0" y="6004"/>
                  </a:lnTo>
                  <a:lnTo>
                    <a:pt x="79" y="7253"/>
                  </a:lnTo>
                  <a:lnTo>
                    <a:pt x="403" y="8463"/>
                  </a:lnTo>
                  <a:lnTo>
                    <a:pt x="960" y="9584"/>
                  </a:lnTo>
                  <a:lnTo>
                    <a:pt x="1728" y="10573"/>
                  </a:lnTo>
                  <a:lnTo>
                    <a:pt x="2676" y="11389"/>
                  </a:lnTo>
                  <a:lnTo>
                    <a:pt x="3766" y="12002"/>
                  </a:lnTo>
                  <a:lnTo>
                    <a:pt x="4956" y="12386"/>
                  </a:lnTo>
                  <a:lnTo>
                    <a:pt x="6200" y="12527"/>
                  </a:lnTo>
                  <a:lnTo>
                    <a:pt x="6201" y="12527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283" name="Freeform 11"/>
            <p:cNvSpPr>
              <a:spLocks/>
            </p:cNvSpPr>
            <p:nvPr/>
          </p:nvSpPr>
          <p:spPr bwMode="auto">
            <a:xfrm>
              <a:off x="2121" y="1916"/>
              <a:ext cx="310" cy="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8" y="4176"/>
                </a:cxn>
                <a:cxn ang="0">
                  <a:pos x="2089" y="4176"/>
                </a:cxn>
              </a:cxnLst>
              <a:rect l="0" t="0" r="r" b="b"/>
              <a:pathLst>
                <a:path w="2089" h="4176">
                  <a:moveTo>
                    <a:pt x="0" y="0"/>
                  </a:moveTo>
                  <a:lnTo>
                    <a:pt x="2088" y="4176"/>
                  </a:lnTo>
                  <a:lnTo>
                    <a:pt x="2089" y="417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284" name="Freeform 12"/>
            <p:cNvSpPr>
              <a:spLocks/>
            </p:cNvSpPr>
            <p:nvPr/>
          </p:nvSpPr>
          <p:spPr bwMode="auto">
            <a:xfrm>
              <a:off x="1442" y="2623"/>
              <a:ext cx="28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85" y="0"/>
                </a:cxn>
                <a:cxn ang="0">
                  <a:pos x="18886" y="0"/>
                </a:cxn>
              </a:cxnLst>
              <a:rect l="0" t="0" r="r" b="b"/>
              <a:pathLst>
                <a:path w="18886">
                  <a:moveTo>
                    <a:pt x="0" y="0"/>
                  </a:moveTo>
                  <a:lnTo>
                    <a:pt x="18885" y="0"/>
                  </a:lnTo>
                  <a:lnTo>
                    <a:pt x="18886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285" name="Freeform 13"/>
            <p:cNvSpPr>
              <a:spLocks/>
            </p:cNvSpPr>
            <p:nvPr/>
          </p:nvSpPr>
          <p:spPr bwMode="auto">
            <a:xfrm>
              <a:off x="1445" y="1916"/>
              <a:ext cx="67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6" y="0"/>
                </a:cxn>
                <a:cxn ang="0">
                  <a:pos x="4537" y="0"/>
                </a:cxn>
              </a:cxnLst>
              <a:rect l="0" t="0" r="r" b="b"/>
              <a:pathLst>
                <a:path w="4537">
                  <a:moveTo>
                    <a:pt x="0" y="0"/>
                  </a:moveTo>
                  <a:lnTo>
                    <a:pt x="4536" y="0"/>
                  </a:lnTo>
                  <a:lnTo>
                    <a:pt x="4537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80" name="Text Box 14"/>
            <p:cNvSpPr txBox="1">
              <a:spLocks noChangeArrowheads="1"/>
            </p:cNvSpPr>
            <p:nvPr/>
          </p:nvSpPr>
          <p:spPr bwMode="auto">
            <a:xfrm>
              <a:off x="1120" y="1688"/>
              <a:ext cx="376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600" b="0">
                  <a:latin typeface="Comic Sans MS" pitchFamily="66" charset="0"/>
                </a:rPr>
                <a:t>M</a:t>
              </a:r>
            </a:p>
          </p:txBody>
        </p:sp>
        <p:sp>
          <p:nvSpPr>
            <p:cNvPr id="15381" name="Text Box 15"/>
            <p:cNvSpPr txBox="1">
              <a:spLocks noChangeArrowheads="1"/>
            </p:cNvSpPr>
            <p:nvPr/>
          </p:nvSpPr>
          <p:spPr bwMode="auto">
            <a:xfrm>
              <a:off x="1152" y="2424"/>
              <a:ext cx="39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600" b="0">
                  <a:latin typeface="Comic Sans MS" pitchFamily="66" charset="0"/>
                </a:rPr>
                <a:t>C</a:t>
              </a:r>
            </a:p>
          </p:txBody>
        </p:sp>
        <p:sp>
          <p:nvSpPr>
            <p:cNvPr id="15382" name="Text Box 16"/>
            <p:cNvSpPr txBox="1">
              <a:spLocks noChangeArrowheads="1"/>
            </p:cNvSpPr>
            <p:nvPr/>
          </p:nvSpPr>
          <p:spPr bwMode="auto">
            <a:xfrm>
              <a:off x="2352" y="2303"/>
              <a:ext cx="344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600" b="0">
                  <a:latin typeface="Comic Sans MS" pitchFamily="66" charset="0"/>
                </a:rPr>
                <a:t>F</a:t>
              </a:r>
            </a:p>
          </p:txBody>
        </p:sp>
        <p:sp>
          <p:nvSpPr>
            <p:cNvPr id="15383" name="Text Box 17"/>
            <p:cNvSpPr txBox="1">
              <a:spLocks noChangeArrowheads="1"/>
            </p:cNvSpPr>
            <p:nvPr/>
          </p:nvSpPr>
          <p:spPr bwMode="auto">
            <a:xfrm>
              <a:off x="1892" y="2551"/>
              <a:ext cx="264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buFontTx/>
                <a:buNone/>
              </a:pPr>
              <a:r>
                <a:rPr lang="en-US" sz="2600" b="0">
                  <a:latin typeface="Comic Sans MS" pitchFamily="66" charset="0"/>
                </a:rPr>
                <a:t>V</a:t>
              </a:r>
            </a:p>
          </p:txBody>
        </p:sp>
        <p:sp>
          <p:nvSpPr>
            <p:cNvPr id="15384" name="Text Box 18"/>
            <p:cNvSpPr txBox="1">
              <a:spLocks noChangeArrowheads="1"/>
            </p:cNvSpPr>
            <p:nvPr/>
          </p:nvSpPr>
          <p:spPr bwMode="auto">
            <a:xfrm>
              <a:off x="2136" y="1737"/>
              <a:ext cx="264" cy="38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600" b="0">
                  <a:latin typeface="Comic Sans MS" pitchFamily="66" charset="0"/>
                </a:rPr>
                <a:t>P</a:t>
              </a:r>
            </a:p>
          </p:txBody>
        </p:sp>
        <p:sp>
          <p:nvSpPr>
            <p:cNvPr id="15385" name="Text Box 19"/>
            <p:cNvSpPr txBox="1">
              <a:spLocks noChangeArrowheads="1"/>
            </p:cNvSpPr>
            <p:nvPr/>
          </p:nvSpPr>
          <p:spPr bwMode="auto">
            <a:xfrm>
              <a:off x="2827" y="2732"/>
              <a:ext cx="78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800" b="0">
                  <a:latin typeface="Comic Sans MS" pitchFamily="66" charset="0"/>
                </a:rPr>
                <a:t>Focus</a:t>
              </a:r>
            </a:p>
          </p:txBody>
        </p:sp>
        <p:sp>
          <p:nvSpPr>
            <p:cNvPr id="54292" name="Line 20"/>
            <p:cNvSpPr>
              <a:spLocks noChangeShapeType="1"/>
            </p:cNvSpPr>
            <p:nvPr/>
          </p:nvSpPr>
          <p:spPr bwMode="auto">
            <a:xfrm flipH="1" flipV="1">
              <a:off x="2472" y="2644"/>
              <a:ext cx="497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87" name="Text Box 21"/>
            <p:cNvSpPr txBox="1">
              <a:spLocks noChangeArrowheads="1"/>
            </p:cNvSpPr>
            <p:nvPr/>
          </p:nvSpPr>
          <p:spPr bwMode="auto">
            <a:xfrm>
              <a:off x="3328" y="1488"/>
              <a:ext cx="144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800" b="0">
                  <a:latin typeface="Comic Sans MS" pitchFamily="66" charset="0"/>
                </a:rPr>
                <a:t>Conic Curve</a:t>
              </a:r>
            </a:p>
          </p:txBody>
        </p:sp>
        <p:sp>
          <p:nvSpPr>
            <p:cNvPr id="54294" name="Line 22"/>
            <p:cNvSpPr>
              <a:spLocks noChangeShapeType="1"/>
            </p:cNvSpPr>
            <p:nvPr/>
          </p:nvSpPr>
          <p:spPr bwMode="auto">
            <a:xfrm flipH="1" flipV="1">
              <a:off x="2752" y="1532"/>
              <a:ext cx="720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89" name="Text Box 23"/>
            <p:cNvSpPr txBox="1">
              <a:spLocks noChangeArrowheads="1"/>
            </p:cNvSpPr>
            <p:nvPr/>
          </p:nvSpPr>
          <p:spPr bwMode="auto">
            <a:xfrm>
              <a:off x="0" y="1872"/>
              <a:ext cx="124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800" b="0">
                  <a:latin typeface="Comic Sans MS" pitchFamily="66" charset="0"/>
                </a:rPr>
                <a:t>Directrix</a:t>
              </a:r>
            </a:p>
          </p:txBody>
        </p:sp>
        <p:sp>
          <p:nvSpPr>
            <p:cNvPr id="54296" name="Line 24"/>
            <p:cNvSpPr>
              <a:spLocks noChangeShapeType="1"/>
            </p:cNvSpPr>
            <p:nvPr/>
          </p:nvSpPr>
          <p:spPr bwMode="auto">
            <a:xfrm>
              <a:off x="1095" y="2116"/>
              <a:ext cx="3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33400" y="5029200"/>
            <a:ext cx="2438400" cy="838200"/>
            <a:chOff x="336" y="2640"/>
            <a:chExt cx="1536" cy="528"/>
          </a:xfrm>
        </p:grpSpPr>
        <p:sp>
          <p:nvSpPr>
            <p:cNvPr id="15373" name="Text Box 26"/>
            <p:cNvSpPr txBox="1">
              <a:spLocks noChangeArrowheads="1"/>
            </p:cNvSpPr>
            <p:nvPr/>
          </p:nvSpPr>
          <p:spPr bwMode="auto">
            <a:xfrm>
              <a:off x="336" y="2785"/>
              <a:ext cx="1156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600" b="0">
                  <a:latin typeface="Comic Sans MS" pitchFamily="66" charset="0"/>
                </a:rPr>
                <a:t>Vertex</a:t>
              </a:r>
            </a:p>
          </p:txBody>
        </p:sp>
        <p:sp>
          <p:nvSpPr>
            <p:cNvPr id="54299" name="Line 27"/>
            <p:cNvSpPr>
              <a:spLocks noChangeShapeType="1"/>
            </p:cNvSpPr>
            <p:nvPr/>
          </p:nvSpPr>
          <p:spPr bwMode="auto">
            <a:xfrm flipV="1">
              <a:off x="1296" y="2640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4301" name="Oval 29"/>
          <p:cNvSpPr>
            <a:spLocks noChangeArrowheads="1"/>
          </p:cNvSpPr>
          <p:nvPr/>
        </p:nvSpPr>
        <p:spPr bwMode="auto">
          <a:xfrm>
            <a:off x="3829050" y="4914900"/>
            <a:ext cx="127000" cy="1333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302" name="Oval 30"/>
          <p:cNvSpPr>
            <a:spLocks noChangeArrowheads="1"/>
          </p:cNvSpPr>
          <p:nvPr/>
        </p:nvSpPr>
        <p:spPr bwMode="auto">
          <a:xfrm>
            <a:off x="2971800" y="4953000"/>
            <a:ext cx="127000" cy="1333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Blip>
                <a:blip r:embed="rId4"/>
              </a:buBlip>
              <a:defRPr/>
            </a:pPr>
            <a:endParaRPr lang="en-US">
              <a:solidFill>
                <a:srgbClr val="C6101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295525" y="4800600"/>
            <a:ext cx="190500" cy="200025"/>
            <a:chOff x="1446" y="3012"/>
            <a:chExt cx="120" cy="126"/>
          </a:xfrm>
        </p:grpSpPr>
        <p:sp>
          <p:nvSpPr>
            <p:cNvPr id="54304" name="Line 32"/>
            <p:cNvSpPr>
              <a:spLocks noChangeShapeType="1"/>
            </p:cNvSpPr>
            <p:nvPr/>
          </p:nvSpPr>
          <p:spPr bwMode="auto">
            <a:xfrm>
              <a:off x="1446" y="3012"/>
              <a:ext cx="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305" name="Line 33"/>
            <p:cNvSpPr>
              <a:spLocks noChangeShapeType="1"/>
            </p:cNvSpPr>
            <p:nvPr/>
          </p:nvSpPr>
          <p:spPr bwMode="auto">
            <a:xfrm>
              <a:off x="1554" y="3012"/>
              <a:ext cx="0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2286000" y="5010150"/>
            <a:ext cx="447675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  <p:bldP spid="543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reeform 2"/>
          <p:cNvSpPr>
            <a:spLocks/>
          </p:cNvSpPr>
          <p:nvPr/>
        </p:nvSpPr>
        <p:spPr bwMode="auto">
          <a:xfrm>
            <a:off x="3281363" y="2314575"/>
            <a:ext cx="595312" cy="871538"/>
          </a:xfrm>
          <a:custGeom>
            <a:avLst/>
            <a:gdLst/>
            <a:ahLst/>
            <a:cxnLst>
              <a:cxn ang="0">
                <a:pos x="2464" y="0"/>
              </a:cxn>
              <a:cxn ang="0">
                <a:pos x="0" y="3029"/>
              </a:cxn>
              <a:cxn ang="0">
                <a:pos x="1" y="3029"/>
              </a:cxn>
            </a:cxnLst>
            <a:rect l="0" t="0" r="r" b="b"/>
            <a:pathLst>
              <a:path w="2464" h="3029">
                <a:moveTo>
                  <a:pt x="2464" y="0"/>
                </a:moveTo>
                <a:lnTo>
                  <a:pt x="0" y="3029"/>
                </a:lnTo>
                <a:lnTo>
                  <a:pt x="1" y="3029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9" name="Freeform 3"/>
          <p:cNvSpPr>
            <a:spLocks/>
          </p:cNvSpPr>
          <p:nvPr/>
        </p:nvSpPr>
        <p:spPr bwMode="auto">
          <a:xfrm>
            <a:off x="2303463" y="3181350"/>
            <a:ext cx="984250" cy="4763"/>
          </a:xfrm>
          <a:custGeom>
            <a:avLst/>
            <a:gdLst/>
            <a:ahLst/>
            <a:cxnLst>
              <a:cxn ang="0">
                <a:pos x="4163" y="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4163">
                <a:moveTo>
                  <a:pt x="4163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905000" y="2886075"/>
            <a:ext cx="4222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600" b="0">
                <a:latin typeface="Comic Sans MS" pitchFamily="66" charset="0"/>
              </a:rPr>
              <a:t>N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813050" y="3038475"/>
            <a:ext cx="6826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600" b="0">
                <a:latin typeface="Comic Sans MS" pitchFamily="66" charset="0"/>
              </a:rPr>
              <a:t>Q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33350" y="42291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3000">
                <a:solidFill>
                  <a:schemeClr val="tx1"/>
                </a:solidFill>
                <a:latin typeface="Comic Sans MS" pitchFamily="66" charset="0"/>
              </a:rPr>
              <a:t>Ratio  =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962150" y="39243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000">
                <a:solidFill>
                  <a:schemeClr val="tx1"/>
                </a:solidFill>
                <a:latin typeface="Comic Sans MS" pitchFamily="66" charset="0"/>
              </a:rPr>
              <a:t>Distance of a point from focus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962150" y="44831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000">
                <a:solidFill>
                  <a:schemeClr val="tx1"/>
                </a:solidFill>
                <a:latin typeface="Comic Sans MS" pitchFamily="66" charset="0"/>
              </a:rPr>
              <a:t>Distance of a point from directrix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447800" y="5086350"/>
            <a:ext cx="461803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=  </a:t>
            </a:r>
            <a:r>
              <a:rPr lang="en-US" sz="3600">
                <a:solidFill>
                  <a:srgbClr val="CC0000"/>
                </a:solidFill>
                <a:latin typeface="Copperplate Gothic Bold" pitchFamily="34" charset="0"/>
              </a:rPr>
              <a:t>Eccentricity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485900" y="5911850"/>
            <a:ext cx="60198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>
                <a:solidFill>
                  <a:schemeClr val="tx1"/>
                </a:solidFill>
                <a:latin typeface="Comic Sans MS" pitchFamily="66" charset="0"/>
              </a:rPr>
              <a:t>=   PF/PM = QF/QN  = VF/VC =   </a:t>
            </a:r>
            <a:r>
              <a:rPr lang="en-US" sz="3600">
                <a:solidFill>
                  <a:srgbClr val="CC0000"/>
                </a:solidFill>
                <a:latin typeface="Swis721 Blk BT" pitchFamily="34" charset="0"/>
              </a:rPr>
              <a:t>e</a:t>
            </a: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2076450" y="4565650"/>
            <a:ext cx="5943600" cy="2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10" name="Freeform 14"/>
          <p:cNvSpPr>
            <a:spLocks/>
          </p:cNvSpPr>
          <p:nvPr/>
        </p:nvSpPr>
        <p:spPr bwMode="auto">
          <a:xfrm>
            <a:off x="3367088" y="1212850"/>
            <a:ext cx="492125" cy="1130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88" y="4176"/>
              </a:cxn>
              <a:cxn ang="0">
                <a:pos x="2089" y="4176"/>
              </a:cxn>
            </a:cxnLst>
            <a:rect l="0" t="0" r="r" b="b"/>
            <a:pathLst>
              <a:path w="2089" h="4176">
                <a:moveTo>
                  <a:pt x="0" y="0"/>
                </a:moveTo>
                <a:lnTo>
                  <a:pt x="2088" y="4176"/>
                </a:lnTo>
                <a:lnTo>
                  <a:pt x="2089" y="4176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11" name="Freeform 15"/>
          <p:cNvSpPr>
            <a:spLocks/>
          </p:cNvSpPr>
          <p:nvPr/>
        </p:nvSpPr>
        <p:spPr bwMode="auto">
          <a:xfrm>
            <a:off x="2293938" y="1212850"/>
            <a:ext cx="1073150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36" y="0"/>
              </a:cxn>
              <a:cxn ang="0">
                <a:pos x="4537" y="0"/>
              </a:cxn>
            </a:cxnLst>
            <a:rect l="0" t="0" r="r" b="b"/>
            <a:pathLst>
              <a:path w="4537">
                <a:moveTo>
                  <a:pt x="0" y="0"/>
                </a:moveTo>
                <a:lnTo>
                  <a:pt x="4536" y="0"/>
                </a:lnTo>
                <a:lnTo>
                  <a:pt x="4537" y="0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1778000" y="850900"/>
            <a:ext cx="5969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600" b="0">
                <a:latin typeface="Comic Sans MS" pitchFamily="66" charset="0"/>
              </a:rPr>
              <a:t>M</a:t>
            </a: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3390900" y="928688"/>
            <a:ext cx="419100" cy="6080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600" b="0">
                <a:latin typeface="Comic Sans MS" pitchFamily="66" charset="0"/>
              </a:rPr>
              <a:t>P</a:t>
            </a:r>
          </a:p>
        </p:txBody>
      </p:sp>
      <p:sp>
        <p:nvSpPr>
          <p:cNvPr id="55314" name="Oval 18"/>
          <p:cNvSpPr>
            <a:spLocks noChangeArrowheads="1"/>
          </p:cNvSpPr>
          <p:nvPr/>
        </p:nvSpPr>
        <p:spPr bwMode="auto">
          <a:xfrm>
            <a:off x="3295650" y="1181100"/>
            <a:ext cx="127000" cy="1333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15" name="Oval 19"/>
          <p:cNvSpPr>
            <a:spLocks noChangeArrowheads="1"/>
          </p:cNvSpPr>
          <p:nvPr/>
        </p:nvSpPr>
        <p:spPr bwMode="auto">
          <a:xfrm>
            <a:off x="3181350" y="3124200"/>
            <a:ext cx="127000" cy="1333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533400"/>
            <a:ext cx="8991600" cy="3581400"/>
            <a:chOff x="0" y="336"/>
            <a:chExt cx="5664" cy="2256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0" y="336"/>
              <a:ext cx="5664" cy="2256"/>
              <a:chOff x="0" y="336"/>
              <a:chExt cx="5664" cy="2256"/>
            </a:xfrm>
          </p:grpSpPr>
          <p:sp>
            <p:nvSpPr>
              <p:cNvPr id="16409" name="Text Box 22"/>
              <p:cNvSpPr txBox="1">
                <a:spLocks noChangeArrowheads="1"/>
              </p:cNvSpPr>
              <p:nvPr/>
            </p:nvSpPr>
            <p:spPr bwMode="auto">
              <a:xfrm>
                <a:off x="2352" y="1151"/>
                <a:ext cx="344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en-US" sz="2600" b="0">
                    <a:latin typeface="Comic Sans MS" pitchFamily="66" charset="0"/>
                  </a:rPr>
                  <a:t>F</a:t>
                </a:r>
              </a:p>
            </p:txBody>
          </p:sp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0" y="336"/>
                <a:ext cx="5664" cy="2256"/>
                <a:chOff x="0" y="336"/>
                <a:chExt cx="5664" cy="2256"/>
              </a:xfrm>
            </p:grpSpPr>
            <p:grpSp>
              <p:nvGrpSpPr>
                <p:cNvPr id="5" name="Group 24"/>
                <p:cNvGrpSpPr>
                  <a:grpSpLocks/>
                </p:cNvGrpSpPr>
                <p:nvPr/>
              </p:nvGrpSpPr>
              <p:grpSpPr bwMode="auto">
                <a:xfrm>
                  <a:off x="4116" y="572"/>
                  <a:ext cx="1548" cy="880"/>
                  <a:chOff x="3888" y="1968"/>
                  <a:chExt cx="1296" cy="960"/>
                </a:xfrm>
              </p:grpSpPr>
              <p:sp>
                <p:nvSpPr>
                  <p:cNvPr id="55321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8" y="2160"/>
                    <a:ext cx="816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IN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6428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1968"/>
                    <a:ext cx="528" cy="4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buFontTx/>
                      <a:buNone/>
                    </a:pPr>
                    <a:r>
                      <a:rPr lang="en-US" sz="2600" b="0">
                        <a:latin typeface="Comic Sans MS" pitchFamily="66" charset="0"/>
                      </a:rPr>
                      <a:t>Axis</a:t>
                    </a:r>
                  </a:p>
                </p:txBody>
              </p:sp>
            </p:grpSp>
            <p:grpSp>
              <p:nvGrpSpPr>
                <p:cNvPr id="6" name="Group 27"/>
                <p:cNvGrpSpPr>
                  <a:grpSpLocks/>
                </p:cNvGrpSpPr>
                <p:nvPr/>
              </p:nvGrpSpPr>
              <p:grpSpPr bwMode="auto">
                <a:xfrm>
                  <a:off x="0" y="336"/>
                  <a:ext cx="4768" cy="2256"/>
                  <a:chOff x="0" y="336"/>
                  <a:chExt cx="4768" cy="2256"/>
                </a:xfrm>
              </p:grpSpPr>
              <p:sp>
                <p:nvSpPr>
                  <p:cNvPr id="5532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448" y="336"/>
                    <a:ext cx="0" cy="225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IN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5325" name="Freeform 29"/>
                  <p:cNvSpPr>
                    <a:spLocks/>
                  </p:cNvSpPr>
                  <p:nvPr/>
                </p:nvSpPr>
                <p:spPr bwMode="auto">
                  <a:xfrm rot="189019">
                    <a:off x="1915" y="348"/>
                    <a:ext cx="923" cy="2133"/>
                  </a:xfrm>
                  <a:custGeom>
                    <a:avLst/>
                    <a:gdLst/>
                    <a:ahLst/>
                    <a:cxnLst>
                      <a:cxn ang="0">
                        <a:pos x="5408" y="0"/>
                      </a:cxn>
                      <a:cxn ang="0">
                        <a:pos x="4192" y="296"/>
                      </a:cxn>
                      <a:cxn ang="0">
                        <a:pos x="3061" y="828"/>
                      </a:cxn>
                      <a:cxn ang="0">
                        <a:pos x="2056" y="1574"/>
                      </a:cxn>
                      <a:cxn ang="0">
                        <a:pos x="1218" y="2504"/>
                      </a:cxn>
                      <a:cxn ang="0">
                        <a:pos x="581" y="3581"/>
                      </a:cxn>
                      <a:cxn ang="0">
                        <a:pos x="169" y="4763"/>
                      </a:cxn>
                      <a:cxn ang="0">
                        <a:pos x="0" y="6004"/>
                      </a:cxn>
                      <a:cxn ang="0">
                        <a:pos x="79" y="7253"/>
                      </a:cxn>
                      <a:cxn ang="0">
                        <a:pos x="403" y="8463"/>
                      </a:cxn>
                      <a:cxn ang="0">
                        <a:pos x="960" y="9584"/>
                      </a:cxn>
                      <a:cxn ang="0">
                        <a:pos x="1728" y="10573"/>
                      </a:cxn>
                      <a:cxn ang="0">
                        <a:pos x="2676" y="11389"/>
                      </a:cxn>
                      <a:cxn ang="0">
                        <a:pos x="3766" y="12002"/>
                      </a:cxn>
                      <a:cxn ang="0">
                        <a:pos x="4956" y="12386"/>
                      </a:cxn>
                      <a:cxn ang="0">
                        <a:pos x="6200" y="12527"/>
                      </a:cxn>
                      <a:cxn ang="0">
                        <a:pos x="6201" y="12527"/>
                      </a:cxn>
                    </a:cxnLst>
                    <a:rect l="0" t="0" r="r" b="b"/>
                    <a:pathLst>
                      <a:path w="6201" h="12527">
                        <a:moveTo>
                          <a:pt x="5408" y="0"/>
                        </a:moveTo>
                        <a:lnTo>
                          <a:pt x="4192" y="296"/>
                        </a:lnTo>
                        <a:lnTo>
                          <a:pt x="3061" y="828"/>
                        </a:lnTo>
                        <a:lnTo>
                          <a:pt x="2056" y="1574"/>
                        </a:lnTo>
                        <a:lnTo>
                          <a:pt x="1218" y="2504"/>
                        </a:lnTo>
                        <a:lnTo>
                          <a:pt x="581" y="3581"/>
                        </a:lnTo>
                        <a:lnTo>
                          <a:pt x="169" y="4763"/>
                        </a:lnTo>
                        <a:lnTo>
                          <a:pt x="0" y="6004"/>
                        </a:lnTo>
                        <a:lnTo>
                          <a:pt x="79" y="7253"/>
                        </a:lnTo>
                        <a:lnTo>
                          <a:pt x="403" y="8463"/>
                        </a:lnTo>
                        <a:lnTo>
                          <a:pt x="960" y="9584"/>
                        </a:lnTo>
                        <a:lnTo>
                          <a:pt x="1728" y="10573"/>
                        </a:lnTo>
                        <a:lnTo>
                          <a:pt x="2676" y="11389"/>
                        </a:lnTo>
                        <a:lnTo>
                          <a:pt x="3766" y="12002"/>
                        </a:lnTo>
                        <a:lnTo>
                          <a:pt x="4956" y="12386"/>
                        </a:lnTo>
                        <a:lnTo>
                          <a:pt x="6200" y="12527"/>
                        </a:lnTo>
                        <a:lnTo>
                          <a:pt x="6201" y="12527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IN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5326" name="Freeform 30"/>
                  <p:cNvSpPr>
                    <a:spLocks/>
                  </p:cNvSpPr>
                  <p:nvPr/>
                </p:nvSpPr>
                <p:spPr bwMode="auto">
                  <a:xfrm>
                    <a:off x="1442" y="1471"/>
                    <a:ext cx="2810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885" y="0"/>
                      </a:cxn>
                      <a:cxn ang="0">
                        <a:pos x="18886" y="0"/>
                      </a:cxn>
                    </a:cxnLst>
                    <a:rect l="0" t="0" r="r" b="b"/>
                    <a:pathLst>
                      <a:path w="18886">
                        <a:moveTo>
                          <a:pt x="0" y="0"/>
                        </a:moveTo>
                        <a:lnTo>
                          <a:pt x="18885" y="0"/>
                        </a:lnTo>
                        <a:lnTo>
                          <a:pt x="18886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IN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6419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2" y="1272"/>
                    <a:ext cx="392" cy="3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buFontTx/>
                      <a:buNone/>
                    </a:pPr>
                    <a:r>
                      <a:rPr lang="en-US" sz="2600" b="0">
                        <a:latin typeface="Comic Sans MS" pitchFamily="66" charset="0"/>
                      </a:rPr>
                      <a:t>C</a:t>
                    </a:r>
                  </a:p>
                </p:txBody>
              </p:sp>
              <p:sp>
                <p:nvSpPr>
                  <p:cNvPr id="1642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2" y="1399"/>
                    <a:ext cx="264" cy="3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r">
                      <a:buFontTx/>
                      <a:buNone/>
                    </a:pPr>
                    <a:r>
                      <a:rPr lang="en-US" sz="2600" b="0">
                        <a:latin typeface="Comic Sans MS" pitchFamily="66" charset="0"/>
                      </a:rPr>
                      <a:t>V</a:t>
                    </a:r>
                  </a:p>
                </p:txBody>
              </p:sp>
              <p:sp>
                <p:nvSpPr>
                  <p:cNvPr id="1642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7" y="1580"/>
                    <a:ext cx="781" cy="4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buFontTx/>
                      <a:buNone/>
                    </a:pPr>
                    <a:r>
                      <a:rPr lang="en-US" sz="2800" b="0">
                        <a:latin typeface="Comic Sans MS" pitchFamily="66" charset="0"/>
                      </a:rPr>
                      <a:t>Focus</a:t>
                    </a:r>
                  </a:p>
                </p:txBody>
              </p:sp>
              <p:sp>
                <p:nvSpPr>
                  <p:cNvPr id="55330" name="Line 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2" y="1492"/>
                    <a:ext cx="497" cy="2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IN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6423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8" y="336"/>
                    <a:ext cx="1440" cy="4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buFontTx/>
                      <a:buNone/>
                    </a:pPr>
                    <a:r>
                      <a:rPr lang="en-US" sz="2800" b="0">
                        <a:latin typeface="Comic Sans MS" pitchFamily="66" charset="0"/>
                      </a:rPr>
                      <a:t>Conic Curve</a:t>
                    </a:r>
                  </a:p>
                </p:txBody>
              </p:sp>
              <p:sp>
                <p:nvSpPr>
                  <p:cNvPr id="55332" name="Line 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52" y="380"/>
                    <a:ext cx="720" cy="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IN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6425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720"/>
                    <a:ext cx="1248" cy="4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buFontTx/>
                      <a:buNone/>
                    </a:pPr>
                    <a:r>
                      <a:rPr lang="en-US" sz="2800" b="0">
                        <a:latin typeface="Comic Sans MS" pitchFamily="66" charset="0"/>
                      </a:rPr>
                      <a:t>Directrix</a:t>
                    </a:r>
                  </a:p>
                </p:txBody>
              </p:sp>
              <p:sp>
                <p:nvSpPr>
                  <p:cNvPr id="5533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095" y="964"/>
                    <a:ext cx="35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IN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" name="Group 39"/>
                <p:cNvGrpSpPr>
                  <a:grpSpLocks/>
                </p:cNvGrpSpPr>
                <p:nvPr/>
              </p:nvGrpSpPr>
              <p:grpSpPr bwMode="auto">
                <a:xfrm>
                  <a:off x="336" y="1488"/>
                  <a:ext cx="1536" cy="528"/>
                  <a:chOff x="336" y="2640"/>
                  <a:chExt cx="1536" cy="528"/>
                </a:xfrm>
              </p:grpSpPr>
              <p:sp>
                <p:nvSpPr>
                  <p:cNvPr id="16414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" y="2785"/>
                    <a:ext cx="1156" cy="3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buFontTx/>
                      <a:buNone/>
                    </a:pPr>
                    <a:r>
                      <a:rPr lang="en-US" sz="2600" b="0">
                        <a:latin typeface="Comic Sans MS" pitchFamily="66" charset="0"/>
                      </a:rPr>
                      <a:t>Vertex</a:t>
                    </a:r>
                  </a:p>
                </p:txBody>
              </p:sp>
              <p:sp>
                <p:nvSpPr>
                  <p:cNvPr id="55337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6" y="2640"/>
                    <a:ext cx="576" cy="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lg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IN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sp>
          <p:nvSpPr>
            <p:cNvPr id="55338" name="Oval 42"/>
            <p:cNvSpPr>
              <a:spLocks noChangeArrowheads="1"/>
            </p:cNvSpPr>
            <p:nvPr/>
          </p:nvSpPr>
          <p:spPr bwMode="auto">
            <a:xfrm>
              <a:off x="2388" y="1428"/>
              <a:ext cx="80" cy="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39" name="Oval 43"/>
            <p:cNvSpPr>
              <a:spLocks noChangeArrowheads="1"/>
            </p:cNvSpPr>
            <p:nvPr/>
          </p:nvSpPr>
          <p:spPr bwMode="auto">
            <a:xfrm>
              <a:off x="1872" y="1440"/>
              <a:ext cx="80" cy="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40" name="Oval 44"/>
            <p:cNvSpPr>
              <a:spLocks noChangeArrowheads="1"/>
            </p:cNvSpPr>
            <p:nvPr/>
          </p:nvSpPr>
          <p:spPr bwMode="auto">
            <a:xfrm>
              <a:off x="1416" y="1428"/>
              <a:ext cx="80" cy="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341" name="Oval 45"/>
          <p:cNvSpPr>
            <a:spLocks noChangeArrowheads="1"/>
          </p:cNvSpPr>
          <p:nvPr/>
        </p:nvSpPr>
        <p:spPr bwMode="auto">
          <a:xfrm>
            <a:off x="2247900" y="1143000"/>
            <a:ext cx="127000" cy="1333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42" name="Oval 46"/>
          <p:cNvSpPr>
            <a:spLocks noChangeArrowheads="1"/>
          </p:cNvSpPr>
          <p:nvPr/>
        </p:nvSpPr>
        <p:spPr bwMode="auto">
          <a:xfrm>
            <a:off x="2247900" y="3124200"/>
            <a:ext cx="127000" cy="1333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  <p:bldP spid="55301" grpId="0" autoUpdateAnimBg="0"/>
      <p:bldP spid="55303" grpId="0" autoUpdateAnimBg="0"/>
      <p:bldP spid="55304" grpId="0" autoUpdateAnimBg="0"/>
      <p:bldP spid="55305" grpId="0" autoUpdateAnimBg="0"/>
      <p:bldP spid="55306" grpId="0" autoUpdateAnimBg="0"/>
      <p:bldP spid="55307" grpId="0" autoUpdateAnimBg="0"/>
      <p:bldP spid="55312" grpId="0" autoUpdateAnimBg="0"/>
      <p:bldP spid="55313" grpId="0" build="p" autoUpdateAnimBg="0"/>
      <p:bldP spid="55314" grpId="0" animBg="1"/>
      <p:bldP spid="55315" grpId="0" animBg="1"/>
      <p:bldP spid="55341" grpId="0" animBg="1"/>
      <p:bldP spid="553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42900" y="4025900"/>
            <a:ext cx="3033713" cy="647700"/>
            <a:chOff x="-204" y="2364"/>
            <a:chExt cx="1911" cy="408"/>
          </a:xfrm>
        </p:grpSpPr>
        <p:sp>
          <p:nvSpPr>
            <p:cNvPr id="17449" name="Text Box 3"/>
            <p:cNvSpPr txBox="1">
              <a:spLocks noChangeArrowheads="1"/>
            </p:cNvSpPr>
            <p:nvPr/>
          </p:nvSpPr>
          <p:spPr bwMode="auto">
            <a:xfrm>
              <a:off x="-204" y="2364"/>
              <a:ext cx="1182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800">
                  <a:solidFill>
                    <a:srgbClr val="666699"/>
                  </a:solidFill>
                  <a:latin typeface="Comic Sans MS" pitchFamily="66" charset="0"/>
                </a:rPr>
                <a:t>Vertex</a:t>
              </a:r>
            </a:p>
          </p:txBody>
        </p:sp>
        <p:sp>
          <p:nvSpPr>
            <p:cNvPr id="60420" name="Line 4"/>
            <p:cNvSpPr>
              <a:spLocks noChangeShapeType="1"/>
            </p:cNvSpPr>
            <p:nvPr/>
          </p:nvSpPr>
          <p:spPr bwMode="auto">
            <a:xfrm>
              <a:off x="817" y="2649"/>
              <a:ext cx="89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90488" y="542925"/>
            <a:ext cx="89154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3000">
                <a:solidFill>
                  <a:schemeClr val="tx1"/>
                </a:solidFill>
                <a:latin typeface="Comic Sans MS" pitchFamily="66" charset="0"/>
              </a:rPr>
              <a:t>Ellipse is the locus of a point which moves in a  plane so that the ratio of its distance from a </a:t>
            </a:r>
            <a:r>
              <a:rPr lang="en-US" sz="3000">
                <a:solidFill>
                  <a:srgbClr val="0000FF"/>
                </a:solidFill>
                <a:latin typeface="Comic Sans MS" pitchFamily="66" charset="0"/>
              </a:rPr>
              <a:t>fixed point (focus)</a:t>
            </a:r>
            <a:r>
              <a:rPr lang="en-US" sz="3000">
                <a:solidFill>
                  <a:schemeClr val="tx1"/>
                </a:solidFill>
                <a:latin typeface="Comic Sans MS" pitchFamily="66" charset="0"/>
              </a:rPr>
              <a:t> and a </a:t>
            </a:r>
            <a:r>
              <a:rPr lang="en-US" sz="3000">
                <a:solidFill>
                  <a:srgbClr val="0000FF"/>
                </a:solidFill>
                <a:latin typeface="Comic Sans MS" pitchFamily="66" charset="0"/>
              </a:rPr>
              <a:t>fixed straight line (Directrix)</a:t>
            </a:r>
            <a:r>
              <a:rPr lang="en-US" sz="3000">
                <a:solidFill>
                  <a:schemeClr val="tx1"/>
                </a:solidFill>
                <a:latin typeface="Comic Sans MS" pitchFamily="66" charset="0"/>
              </a:rPr>
              <a:t> is a constant and </a:t>
            </a:r>
            <a:r>
              <a:rPr lang="en-US" sz="3000">
                <a:solidFill>
                  <a:schemeClr val="accent2"/>
                </a:solidFill>
                <a:latin typeface="Comic Sans MS" pitchFamily="66" charset="0"/>
              </a:rPr>
              <a:t>less than one. 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290888" y="30163"/>
            <a:ext cx="2590800" cy="57943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3200">
                <a:solidFill>
                  <a:srgbClr val="FFFF00"/>
                </a:solidFill>
                <a:latin typeface="Comic Sans MS" pitchFamily="66" charset="0"/>
              </a:rPr>
              <a:t>ELLIPSE</a:t>
            </a:r>
          </a:p>
        </p:txBody>
      </p:sp>
      <p:sp>
        <p:nvSpPr>
          <p:cNvPr id="60423" name="Freeform 7"/>
          <p:cNvSpPr>
            <a:spLocks/>
          </p:cNvSpPr>
          <p:nvPr/>
        </p:nvSpPr>
        <p:spPr bwMode="auto">
          <a:xfrm>
            <a:off x="3032125" y="3527425"/>
            <a:ext cx="466725" cy="1098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88" y="4176"/>
              </a:cxn>
              <a:cxn ang="0">
                <a:pos x="2089" y="4176"/>
              </a:cxn>
            </a:cxnLst>
            <a:rect l="0" t="0" r="r" b="b"/>
            <a:pathLst>
              <a:path w="2089" h="4176">
                <a:moveTo>
                  <a:pt x="0" y="0"/>
                </a:moveTo>
                <a:lnTo>
                  <a:pt x="2088" y="4176"/>
                </a:lnTo>
                <a:lnTo>
                  <a:pt x="2089" y="4176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4" name="Freeform 8"/>
          <p:cNvSpPr>
            <a:spLocks/>
          </p:cNvSpPr>
          <p:nvPr/>
        </p:nvSpPr>
        <p:spPr bwMode="auto">
          <a:xfrm>
            <a:off x="1958975" y="3521075"/>
            <a:ext cx="1073150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36" y="0"/>
              </a:cxn>
              <a:cxn ang="0">
                <a:pos x="4537" y="0"/>
              </a:cxn>
            </a:cxnLst>
            <a:rect l="0" t="0" r="r" b="b"/>
            <a:pathLst>
              <a:path w="4537">
                <a:moveTo>
                  <a:pt x="0" y="0"/>
                </a:moveTo>
                <a:lnTo>
                  <a:pt x="4536" y="0"/>
                </a:lnTo>
                <a:lnTo>
                  <a:pt x="4537" y="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5" name="Freeform 9"/>
          <p:cNvSpPr>
            <a:spLocks/>
          </p:cNvSpPr>
          <p:nvPr/>
        </p:nvSpPr>
        <p:spPr bwMode="auto">
          <a:xfrm>
            <a:off x="2941638" y="4618038"/>
            <a:ext cx="550862" cy="871537"/>
          </a:xfrm>
          <a:custGeom>
            <a:avLst/>
            <a:gdLst/>
            <a:ahLst/>
            <a:cxnLst>
              <a:cxn ang="0">
                <a:pos x="2464" y="0"/>
              </a:cxn>
              <a:cxn ang="0">
                <a:pos x="0" y="3029"/>
              </a:cxn>
              <a:cxn ang="0">
                <a:pos x="1" y="3029"/>
              </a:cxn>
            </a:cxnLst>
            <a:rect l="0" t="0" r="r" b="b"/>
            <a:pathLst>
              <a:path w="2464" h="3029">
                <a:moveTo>
                  <a:pt x="2464" y="0"/>
                </a:moveTo>
                <a:lnTo>
                  <a:pt x="0" y="3029"/>
                </a:lnTo>
                <a:lnTo>
                  <a:pt x="1" y="3029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6" name="Freeform 10"/>
          <p:cNvSpPr>
            <a:spLocks/>
          </p:cNvSpPr>
          <p:nvPr/>
        </p:nvSpPr>
        <p:spPr bwMode="auto">
          <a:xfrm>
            <a:off x="1981200" y="5486400"/>
            <a:ext cx="984250" cy="4763"/>
          </a:xfrm>
          <a:custGeom>
            <a:avLst/>
            <a:gdLst/>
            <a:ahLst/>
            <a:cxnLst>
              <a:cxn ang="0">
                <a:pos x="4163" y="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4163">
                <a:moveTo>
                  <a:pt x="4163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1524000" y="3171825"/>
            <a:ext cx="2794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600">
                <a:latin typeface="Comic Sans MS" pitchFamily="66" charset="0"/>
              </a:rPr>
              <a:t>M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1524000" y="5176838"/>
            <a:ext cx="2794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600">
                <a:latin typeface="Comic Sans MS" pitchFamily="66" charset="0"/>
              </a:rPr>
              <a:t>N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2617788" y="5353050"/>
            <a:ext cx="4191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600">
                <a:latin typeface="Comic Sans MS" pitchFamily="66" charset="0"/>
              </a:rPr>
              <a:t>Q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2886075" y="2971800"/>
            <a:ext cx="4191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600">
                <a:latin typeface="Comic Sans MS" pitchFamily="66" charset="0"/>
              </a:rPr>
              <a:t>P</a:t>
            </a:r>
          </a:p>
        </p:txBody>
      </p:sp>
      <p:sp>
        <p:nvSpPr>
          <p:cNvPr id="60431" name="Freeform 15"/>
          <p:cNvSpPr>
            <a:spLocks/>
          </p:cNvSpPr>
          <p:nvPr/>
        </p:nvSpPr>
        <p:spPr bwMode="auto">
          <a:xfrm>
            <a:off x="1966913" y="2838450"/>
            <a:ext cx="0" cy="3562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175"/>
              </a:cxn>
              <a:cxn ang="0">
                <a:pos x="1" y="13175"/>
              </a:cxn>
            </a:cxnLst>
            <a:rect l="0" t="0" r="r" b="b"/>
            <a:pathLst>
              <a:path w="1" h="13175">
                <a:moveTo>
                  <a:pt x="0" y="0"/>
                </a:moveTo>
                <a:lnTo>
                  <a:pt x="0" y="13175"/>
                </a:lnTo>
                <a:lnTo>
                  <a:pt x="1" y="13175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2" name="Freeform 16"/>
          <p:cNvSpPr>
            <a:spLocks/>
          </p:cNvSpPr>
          <p:nvPr/>
        </p:nvSpPr>
        <p:spPr bwMode="auto">
          <a:xfrm>
            <a:off x="1966913" y="4621213"/>
            <a:ext cx="44608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885" y="0"/>
              </a:cxn>
              <a:cxn ang="0">
                <a:pos x="18886" y="0"/>
              </a:cxn>
            </a:cxnLst>
            <a:rect l="0" t="0" r="r" b="b"/>
            <a:pathLst>
              <a:path w="18886">
                <a:moveTo>
                  <a:pt x="0" y="0"/>
                </a:moveTo>
                <a:lnTo>
                  <a:pt x="18885" y="0"/>
                </a:lnTo>
                <a:lnTo>
                  <a:pt x="18886" y="0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3" name="Freeform 17"/>
          <p:cNvSpPr>
            <a:spLocks/>
          </p:cNvSpPr>
          <p:nvPr/>
        </p:nvSpPr>
        <p:spPr bwMode="auto">
          <a:xfrm rot="189019">
            <a:off x="2717800" y="2838450"/>
            <a:ext cx="1465263" cy="3386138"/>
          </a:xfrm>
          <a:custGeom>
            <a:avLst/>
            <a:gdLst/>
            <a:ahLst/>
            <a:cxnLst>
              <a:cxn ang="0">
                <a:pos x="5408" y="0"/>
              </a:cxn>
              <a:cxn ang="0">
                <a:pos x="4192" y="296"/>
              </a:cxn>
              <a:cxn ang="0">
                <a:pos x="3061" y="828"/>
              </a:cxn>
              <a:cxn ang="0">
                <a:pos x="2056" y="1574"/>
              </a:cxn>
              <a:cxn ang="0">
                <a:pos x="1218" y="2504"/>
              </a:cxn>
              <a:cxn ang="0">
                <a:pos x="581" y="3581"/>
              </a:cxn>
              <a:cxn ang="0">
                <a:pos x="169" y="4763"/>
              </a:cxn>
              <a:cxn ang="0">
                <a:pos x="0" y="6004"/>
              </a:cxn>
              <a:cxn ang="0">
                <a:pos x="79" y="7253"/>
              </a:cxn>
              <a:cxn ang="0">
                <a:pos x="403" y="8463"/>
              </a:cxn>
              <a:cxn ang="0">
                <a:pos x="960" y="9584"/>
              </a:cxn>
              <a:cxn ang="0">
                <a:pos x="1728" y="10573"/>
              </a:cxn>
              <a:cxn ang="0">
                <a:pos x="2676" y="11389"/>
              </a:cxn>
              <a:cxn ang="0">
                <a:pos x="3766" y="12002"/>
              </a:cxn>
              <a:cxn ang="0">
                <a:pos x="4956" y="12386"/>
              </a:cxn>
              <a:cxn ang="0">
                <a:pos x="6200" y="12527"/>
              </a:cxn>
              <a:cxn ang="0">
                <a:pos x="6201" y="12527"/>
              </a:cxn>
            </a:cxnLst>
            <a:rect l="0" t="0" r="r" b="b"/>
            <a:pathLst>
              <a:path w="6201" h="12527">
                <a:moveTo>
                  <a:pt x="5408" y="0"/>
                </a:moveTo>
                <a:lnTo>
                  <a:pt x="4192" y="296"/>
                </a:lnTo>
                <a:lnTo>
                  <a:pt x="3061" y="828"/>
                </a:lnTo>
                <a:lnTo>
                  <a:pt x="2056" y="1574"/>
                </a:lnTo>
                <a:lnTo>
                  <a:pt x="1218" y="2504"/>
                </a:lnTo>
                <a:lnTo>
                  <a:pt x="581" y="3581"/>
                </a:lnTo>
                <a:lnTo>
                  <a:pt x="169" y="4763"/>
                </a:lnTo>
                <a:lnTo>
                  <a:pt x="0" y="6004"/>
                </a:lnTo>
                <a:lnTo>
                  <a:pt x="79" y="7253"/>
                </a:lnTo>
                <a:lnTo>
                  <a:pt x="403" y="8463"/>
                </a:lnTo>
                <a:lnTo>
                  <a:pt x="960" y="9584"/>
                </a:lnTo>
                <a:lnTo>
                  <a:pt x="1728" y="10573"/>
                </a:lnTo>
                <a:lnTo>
                  <a:pt x="2676" y="11389"/>
                </a:lnTo>
                <a:lnTo>
                  <a:pt x="3766" y="12002"/>
                </a:lnTo>
                <a:lnTo>
                  <a:pt x="4956" y="12386"/>
                </a:lnTo>
                <a:lnTo>
                  <a:pt x="6200" y="12527"/>
                </a:lnTo>
                <a:lnTo>
                  <a:pt x="6201" y="12527"/>
                </a:lnTo>
              </a:path>
            </a:pathLst>
          </a:custGeom>
          <a:noFill/>
          <a:ln w="38100" cmpd="sng">
            <a:solidFill>
              <a:srgbClr val="CC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1563688" y="4349750"/>
            <a:ext cx="2794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600">
                <a:latin typeface="Comic Sans MS" pitchFamily="66" charset="0"/>
              </a:rPr>
              <a:t>C</a:t>
            </a:r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3422650" y="4119563"/>
            <a:ext cx="2794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600">
                <a:solidFill>
                  <a:srgbClr val="FF0000"/>
                </a:solidFill>
                <a:latin typeface="Comic Sans MS" pitchFamily="66" charset="0"/>
              </a:rPr>
              <a:t>F</a:t>
            </a:r>
          </a:p>
        </p:txBody>
      </p:sp>
      <p:sp>
        <p:nvSpPr>
          <p:cNvPr id="17426" name="Text Box 20"/>
          <p:cNvSpPr txBox="1">
            <a:spLocks noChangeArrowheads="1"/>
          </p:cNvSpPr>
          <p:nvPr/>
        </p:nvSpPr>
        <p:spPr bwMode="auto">
          <a:xfrm>
            <a:off x="2662238" y="4462463"/>
            <a:ext cx="4191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600">
                <a:latin typeface="Comic Sans MS" pitchFamily="66" charset="0"/>
              </a:rPr>
              <a:t>V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229225" y="3187700"/>
            <a:ext cx="2466975" cy="1397000"/>
            <a:chOff x="3888" y="1968"/>
            <a:chExt cx="1296" cy="960"/>
          </a:xfrm>
        </p:grpSpPr>
        <p:sp>
          <p:nvSpPr>
            <p:cNvPr id="60438" name="Line 22"/>
            <p:cNvSpPr>
              <a:spLocks noChangeShapeType="1"/>
            </p:cNvSpPr>
            <p:nvPr/>
          </p:nvSpPr>
          <p:spPr bwMode="auto">
            <a:xfrm flipH="1">
              <a:off x="3888" y="2160"/>
              <a:ext cx="81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48" name="Text Box 23"/>
            <p:cNvSpPr txBox="1">
              <a:spLocks noChangeArrowheads="1"/>
            </p:cNvSpPr>
            <p:nvPr/>
          </p:nvSpPr>
          <p:spPr bwMode="auto">
            <a:xfrm>
              <a:off x="4656" y="1968"/>
              <a:ext cx="528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800">
                  <a:solidFill>
                    <a:srgbClr val="666699"/>
                  </a:solidFill>
                  <a:latin typeface="Comic Sans MS" pitchFamily="66" charset="0"/>
                </a:rPr>
                <a:t>Axis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506788" y="4654550"/>
            <a:ext cx="1660525" cy="787400"/>
            <a:chOff x="2544" y="2976"/>
            <a:chExt cx="768" cy="541"/>
          </a:xfrm>
        </p:grpSpPr>
        <p:sp>
          <p:nvSpPr>
            <p:cNvPr id="17445" name="Text Box 25"/>
            <p:cNvSpPr txBox="1">
              <a:spLocks noChangeArrowheads="1"/>
            </p:cNvSpPr>
            <p:nvPr/>
          </p:nvSpPr>
          <p:spPr bwMode="auto">
            <a:xfrm>
              <a:off x="2784" y="3072"/>
              <a:ext cx="528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800">
                  <a:solidFill>
                    <a:srgbClr val="FF0000"/>
                  </a:solidFill>
                  <a:latin typeface="Comic Sans MS" pitchFamily="66" charset="0"/>
                </a:rPr>
                <a:t>Focus</a:t>
              </a:r>
            </a:p>
          </p:txBody>
        </p:sp>
        <p:sp>
          <p:nvSpPr>
            <p:cNvPr id="60442" name="Line 26"/>
            <p:cNvSpPr>
              <a:spLocks noChangeShapeType="1"/>
            </p:cNvSpPr>
            <p:nvPr/>
          </p:nvSpPr>
          <p:spPr bwMode="auto">
            <a:xfrm flipH="1" flipV="1">
              <a:off x="2544" y="297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122738" y="2838450"/>
            <a:ext cx="1955800" cy="647700"/>
            <a:chOff x="2928" y="1728"/>
            <a:chExt cx="1344" cy="445"/>
          </a:xfrm>
        </p:grpSpPr>
        <p:sp>
          <p:nvSpPr>
            <p:cNvPr id="17443" name="Text Box 28"/>
            <p:cNvSpPr txBox="1">
              <a:spLocks noChangeArrowheads="1"/>
            </p:cNvSpPr>
            <p:nvPr/>
          </p:nvSpPr>
          <p:spPr bwMode="auto">
            <a:xfrm>
              <a:off x="3312" y="1728"/>
              <a:ext cx="960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800">
                  <a:solidFill>
                    <a:srgbClr val="666699"/>
                  </a:solidFill>
                  <a:latin typeface="Comic Sans MS" pitchFamily="66" charset="0"/>
                </a:rPr>
                <a:t>Ellipse</a:t>
              </a:r>
            </a:p>
          </p:txBody>
        </p:sp>
        <p:sp>
          <p:nvSpPr>
            <p:cNvPr id="60445" name="Line 29"/>
            <p:cNvSpPr>
              <a:spLocks noChangeShapeType="1"/>
            </p:cNvSpPr>
            <p:nvPr/>
          </p:nvSpPr>
          <p:spPr bwMode="auto">
            <a:xfrm flipH="1" flipV="1">
              <a:off x="2928" y="1776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430" name="Text Box 30"/>
          <p:cNvSpPr txBox="1">
            <a:spLocks noChangeArrowheads="1"/>
          </p:cNvSpPr>
          <p:nvPr/>
        </p:nvSpPr>
        <p:spPr bwMode="auto">
          <a:xfrm>
            <a:off x="-52388" y="3430588"/>
            <a:ext cx="1768476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600">
                <a:solidFill>
                  <a:srgbClr val="666699"/>
                </a:solidFill>
                <a:latin typeface="Comic Sans MS" pitchFamily="66" charset="0"/>
              </a:rPr>
              <a:t>Directrix</a:t>
            </a:r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>
            <a:off x="1533525" y="3779838"/>
            <a:ext cx="430213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5138738" y="4770438"/>
            <a:ext cx="40386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Eccentricity</a:t>
            </a: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=PF/PM 		        = QF/QN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	       	</a:t>
            </a:r>
            <a:r>
              <a:rPr lang="en-US" sz="2800">
                <a:solidFill>
                  <a:srgbClr val="0000FF"/>
                </a:solidFill>
                <a:latin typeface="Comic Sans MS" pitchFamily="66" charset="0"/>
              </a:rPr>
              <a:t>&lt; 1.</a:t>
            </a:r>
          </a:p>
        </p:txBody>
      </p:sp>
      <p:sp>
        <p:nvSpPr>
          <p:cNvPr id="60451" name="Oval 35"/>
          <p:cNvSpPr>
            <a:spLocks noChangeArrowheads="1"/>
          </p:cNvSpPr>
          <p:nvPr/>
        </p:nvSpPr>
        <p:spPr bwMode="auto">
          <a:xfrm>
            <a:off x="3429000" y="4533900"/>
            <a:ext cx="127000" cy="1333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52" name="Oval 36"/>
          <p:cNvSpPr>
            <a:spLocks noChangeArrowheads="1"/>
          </p:cNvSpPr>
          <p:nvPr/>
        </p:nvSpPr>
        <p:spPr bwMode="auto">
          <a:xfrm>
            <a:off x="2667000" y="4533900"/>
            <a:ext cx="127000" cy="1333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53" name="Oval 37"/>
          <p:cNvSpPr>
            <a:spLocks noChangeArrowheads="1"/>
          </p:cNvSpPr>
          <p:nvPr/>
        </p:nvSpPr>
        <p:spPr bwMode="auto">
          <a:xfrm>
            <a:off x="2971800" y="3448050"/>
            <a:ext cx="127000" cy="1333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54" name="Oval 38"/>
          <p:cNvSpPr>
            <a:spLocks noChangeArrowheads="1"/>
          </p:cNvSpPr>
          <p:nvPr/>
        </p:nvSpPr>
        <p:spPr bwMode="auto">
          <a:xfrm>
            <a:off x="2876550" y="5391150"/>
            <a:ext cx="127000" cy="1333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962150" y="3313113"/>
            <a:ext cx="266700" cy="193675"/>
            <a:chOff x="57" y="3755"/>
            <a:chExt cx="183" cy="166"/>
          </a:xfrm>
        </p:grpSpPr>
        <p:sp>
          <p:nvSpPr>
            <p:cNvPr id="60455" name="Line 39"/>
            <p:cNvSpPr>
              <a:spLocks noChangeShapeType="1"/>
            </p:cNvSpPr>
            <p:nvPr/>
          </p:nvSpPr>
          <p:spPr bwMode="auto">
            <a:xfrm>
              <a:off x="57" y="3755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456" name="Line 40"/>
            <p:cNvSpPr>
              <a:spLocks noChangeShapeType="1"/>
            </p:cNvSpPr>
            <p:nvPr/>
          </p:nvSpPr>
          <p:spPr bwMode="auto">
            <a:xfrm>
              <a:off x="240" y="3755"/>
              <a:ext cx="0" cy="1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 flipV="1">
            <a:off x="1955800" y="5500688"/>
            <a:ext cx="230188" cy="176212"/>
            <a:chOff x="57" y="3755"/>
            <a:chExt cx="183" cy="166"/>
          </a:xfrm>
        </p:grpSpPr>
        <p:sp>
          <p:nvSpPr>
            <p:cNvPr id="60459" name="Line 43"/>
            <p:cNvSpPr>
              <a:spLocks noChangeShapeType="1"/>
            </p:cNvSpPr>
            <p:nvPr/>
          </p:nvSpPr>
          <p:spPr bwMode="auto">
            <a:xfrm>
              <a:off x="57" y="3755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460" name="Line 44"/>
            <p:cNvSpPr>
              <a:spLocks noChangeShapeType="1"/>
            </p:cNvSpPr>
            <p:nvPr/>
          </p:nvSpPr>
          <p:spPr bwMode="auto">
            <a:xfrm>
              <a:off x="240" y="3755"/>
              <a:ext cx="0" cy="1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utoUpdateAnimBg="0"/>
      <p:bldP spid="60422" grpId="0" animBg="1" autoUpdateAnimBg="0"/>
      <p:bldP spid="60427" grpId="0" autoUpdateAnimBg="0"/>
      <p:bldP spid="60428" grpId="0" autoUpdateAnimBg="0"/>
      <p:bldP spid="60429" grpId="0" autoUpdateAnimBg="0"/>
      <p:bldP spid="60430" grpId="0" autoUpdateAnimBg="0"/>
      <p:bldP spid="60448" grpId="0" autoUpdateAnimBg="0"/>
      <p:bldP spid="60451" grpId="0" animBg="1"/>
      <p:bldP spid="60452" grpId="0" animBg="1"/>
      <p:bldP spid="60453" grpId="0" animBg="1"/>
      <p:bldP spid="604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684713" y="1744663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P</a:t>
            </a:r>
            <a:r>
              <a:rPr lang="en-US" sz="2400" b="0" baseline="-250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5791200" y="3657600"/>
            <a:ext cx="33528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04" name="Freeform 4"/>
          <p:cNvSpPr>
            <a:spLocks/>
          </p:cNvSpPr>
          <p:nvPr/>
        </p:nvSpPr>
        <p:spPr bwMode="auto">
          <a:xfrm>
            <a:off x="1257300" y="4649788"/>
            <a:ext cx="4305300" cy="836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581" y="3434"/>
              </a:cxn>
              <a:cxn ang="0">
                <a:pos x="18582" y="3434"/>
              </a:cxn>
            </a:cxnLst>
            <a:rect l="0" t="0" r="r" b="b"/>
            <a:pathLst>
              <a:path w="18582" h="3434">
                <a:moveTo>
                  <a:pt x="0" y="0"/>
                </a:moveTo>
                <a:lnTo>
                  <a:pt x="18581" y="3434"/>
                </a:lnTo>
                <a:lnTo>
                  <a:pt x="18582" y="3434"/>
                </a:lnTo>
              </a:path>
            </a:pathLst>
          </a:custGeom>
          <a:noFill/>
          <a:ln w="38100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05" name="Freeform 5"/>
          <p:cNvSpPr>
            <a:spLocks/>
          </p:cNvSpPr>
          <p:nvPr/>
        </p:nvSpPr>
        <p:spPr bwMode="auto">
          <a:xfrm>
            <a:off x="1219200" y="3529013"/>
            <a:ext cx="1949450" cy="1147762"/>
          </a:xfrm>
          <a:custGeom>
            <a:avLst/>
            <a:gdLst/>
            <a:ahLst/>
            <a:cxnLst>
              <a:cxn ang="0">
                <a:pos x="6142" y="0"/>
              </a:cxn>
              <a:cxn ang="0">
                <a:pos x="0" y="3614"/>
              </a:cxn>
              <a:cxn ang="0">
                <a:pos x="1" y="3614"/>
              </a:cxn>
            </a:cxnLst>
            <a:rect l="0" t="0" r="r" b="b"/>
            <a:pathLst>
              <a:path w="6142" h="3614">
                <a:moveTo>
                  <a:pt x="6142" y="0"/>
                </a:moveTo>
                <a:lnTo>
                  <a:pt x="0" y="3614"/>
                </a:lnTo>
                <a:lnTo>
                  <a:pt x="1" y="3614"/>
                </a:lnTo>
              </a:path>
            </a:pathLst>
          </a:custGeom>
          <a:noFill/>
          <a:ln w="38100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 rot="-4871316">
            <a:off x="3157537" y="5692776"/>
            <a:ext cx="141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Normal</a:t>
            </a:r>
          </a:p>
        </p:txBody>
      </p:sp>
      <p:sp>
        <p:nvSpPr>
          <p:cNvPr id="76807" name="Freeform 7"/>
          <p:cNvSpPr>
            <a:spLocks/>
          </p:cNvSpPr>
          <p:nvPr/>
        </p:nvSpPr>
        <p:spPr bwMode="auto">
          <a:xfrm>
            <a:off x="1219200" y="573088"/>
            <a:ext cx="4394200" cy="2932112"/>
          </a:xfrm>
          <a:custGeom>
            <a:avLst/>
            <a:gdLst/>
            <a:ahLst/>
            <a:cxnLst>
              <a:cxn ang="0">
                <a:pos x="0" y="10538"/>
              </a:cxn>
              <a:cxn ang="0">
                <a:pos x="15786" y="0"/>
              </a:cxn>
              <a:cxn ang="0">
                <a:pos x="15787" y="0"/>
              </a:cxn>
            </a:cxnLst>
            <a:rect l="0" t="0" r="r" b="b"/>
            <a:pathLst>
              <a:path w="15787" h="10538">
                <a:moveTo>
                  <a:pt x="0" y="10538"/>
                </a:moveTo>
                <a:lnTo>
                  <a:pt x="15786" y="0"/>
                </a:lnTo>
                <a:lnTo>
                  <a:pt x="15787" y="0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08" name="Freeform 8"/>
          <p:cNvSpPr>
            <a:spLocks/>
          </p:cNvSpPr>
          <p:nvPr/>
        </p:nvSpPr>
        <p:spPr bwMode="auto">
          <a:xfrm>
            <a:off x="2427288" y="2200275"/>
            <a:ext cx="779462" cy="1301750"/>
          </a:xfrm>
          <a:custGeom>
            <a:avLst/>
            <a:gdLst/>
            <a:ahLst/>
            <a:cxnLst>
              <a:cxn ang="0">
                <a:pos x="2457" y="0"/>
              </a:cxn>
              <a:cxn ang="0">
                <a:pos x="2048" y="282"/>
              </a:cxn>
              <a:cxn ang="0">
                <a:pos x="1669" y="601"/>
              </a:cxn>
              <a:cxn ang="0">
                <a:pos x="1320" y="954"/>
              </a:cxn>
              <a:cxn ang="0">
                <a:pos x="1007" y="1339"/>
              </a:cxn>
              <a:cxn ang="0">
                <a:pos x="732" y="1752"/>
              </a:cxn>
              <a:cxn ang="0">
                <a:pos x="498" y="2189"/>
              </a:cxn>
              <a:cxn ang="0">
                <a:pos x="306" y="2648"/>
              </a:cxn>
              <a:cxn ang="0">
                <a:pos x="158" y="3121"/>
              </a:cxn>
              <a:cxn ang="0">
                <a:pos x="55" y="3607"/>
              </a:cxn>
              <a:cxn ang="0">
                <a:pos x="0" y="4100"/>
              </a:cxn>
              <a:cxn ang="0">
                <a:pos x="1" y="4100"/>
              </a:cxn>
            </a:cxnLst>
            <a:rect l="0" t="0" r="r" b="b"/>
            <a:pathLst>
              <a:path w="2457" h="4100">
                <a:moveTo>
                  <a:pt x="2457" y="0"/>
                </a:moveTo>
                <a:lnTo>
                  <a:pt x="2048" y="282"/>
                </a:lnTo>
                <a:lnTo>
                  <a:pt x="1669" y="601"/>
                </a:lnTo>
                <a:lnTo>
                  <a:pt x="1320" y="954"/>
                </a:lnTo>
                <a:lnTo>
                  <a:pt x="1007" y="1339"/>
                </a:lnTo>
                <a:lnTo>
                  <a:pt x="732" y="1752"/>
                </a:lnTo>
                <a:lnTo>
                  <a:pt x="498" y="2189"/>
                </a:lnTo>
                <a:lnTo>
                  <a:pt x="306" y="2648"/>
                </a:lnTo>
                <a:lnTo>
                  <a:pt x="158" y="3121"/>
                </a:lnTo>
                <a:lnTo>
                  <a:pt x="55" y="3607"/>
                </a:lnTo>
                <a:lnTo>
                  <a:pt x="0" y="4100"/>
                </a:lnTo>
                <a:lnTo>
                  <a:pt x="1" y="410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09" name="Freeform 9"/>
          <p:cNvSpPr>
            <a:spLocks/>
          </p:cNvSpPr>
          <p:nvPr/>
        </p:nvSpPr>
        <p:spPr bwMode="auto">
          <a:xfrm>
            <a:off x="3206750" y="1855788"/>
            <a:ext cx="779463" cy="344487"/>
          </a:xfrm>
          <a:custGeom>
            <a:avLst/>
            <a:gdLst/>
            <a:ahLst/>
            <a:cxnLst>
              <a:cxn ang="0">
                <a:pos x="2457" y="0"/>
              </a:cxn>
              <a:cxn ang="0">
                <a:pos x="1939" y="151"/>
              </a:cxn>
              <a:cxn ang="0">
                <a:pos x="1432" y="337"/>
              </a:cxn>
              <a:cxn ang="0">
                <a:pos x="939" y="554"/>
              </a:cxn>
              <a:cxn ang="0">
                <a:pos x="461" y="805"/>
              </a:cxn>
              <a:cxn ang="0">
                <a:pos x="0" y="1086"/>
              </a:cxn>
              <a:cxn ang="0">
                <a:pos x="1" y="1086"/>
              </a:cxn>
            </a:cxnLst>
            <a:rect l="0" t="0" r="r" b="b"/>
            <a:pathLst>
              <a:path w="2457" h="1086">
                <a:moveTo>
                  <a:pt x="2457" y="0"/>
                </a:moveTo>
                <a:lnTo>
                  <a:pt x="1939" y="151"/>
                </a:lnTo>
                <a:lnTo>
                  <a:pt x="1432" y="337"/>
                </a:lnTo>
                <a:lnTo>
                  <a:pt x="939" y="554"/>
                </a:lnTo>
                <a:lnTo>
                  <a:pt x="461" y="805"/>
                </a:lnTo>
                <a:lnTo>
                  <a:pt x="0" y="1086"/>
                </a:lnTo>
                <a:lnTo>
                  <a:pt x="1" y="1086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10" name="Freeform 10"/>
          <p:cNvSpPr>
            <a:spLocks/>
          </p:cNvSpPr>
          <p:nvPr/>
        </p:nvSpPr>
        <p:spPr bwMode="auto">
          <a:xfrm>
            <a:off x="3986213" y="1755775"/>
            <a:ext cx="781050" cy="100013"/>
          </a:xfrm>
          <a:custGeom>
            <a:avLst/>
            <a:gdLst/>
            <a:ahLst/>
            <a:cxnLst>
              <a:cxn ang="0">
                <a:pos x="2457" y="0"/>
              </a:cxn>
              <a:cxn ang="0">
                <a:pos x="1836" y="19"/>
              </a:cxn>
              <a:cxn ang="0">
                <a:pos x="1219" y="78"/>
              </a:cxn>
              <a:cxn ang="0">
                <a:pos x="605" y="177"/>
              </a:cxn>
              <a:cxn ang="0">
                <a:pos x="0" y="315"/>
              </a:cxn>
              <a:cxn ang="0">
                <a:pos x="1" y="315"/>
              </a:cxn>
            </a:cxnLst>
            <a:rect l="0" t="0" r="r" b="b"/>
            <a:pathLst>
              <a:path w="2457" h="315">
                <a:moveTo>
                  <a:pt x="2457" y="0"/>
                </a:moveTo>
                <a:lnTo>
                  <a:pt x="1836" y="19"/>
                </a:lnTo>
                <a:lnTo>
                  <a:pt x="1219" y="78"/>
                </a:lnTo>
                <a:lnTo>
                  <a:pt x="605" y="177"/>
                </a:lnTo>
                <a:lnTo>
                  <a:pt x="0" y="315"/>
                </a:lnTo>
                <a:lnTo>
                  <a:pt x="1" y="315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11" name="Freeform 11"/>
          <p:cNvSpPr>
            <a:spLocks/>
          </p:cNvSpPr>
          <p:nvPr/>
        </p:nvSpPr>
        <p:spPr bwMode="auto">
          <a:xfrm>
            <a:off x="4767263" y="1736725"/>
            <a:ext cx="388937" cy="19050"/>
          </a:xfrm>
          <a:custGeom>
            <a:avLst/>
            <a:gdLst/>
            <a:ahLst/>
            <a:cxnLst>
              <a:cxn ang="0">
                <a:pos x="1228" y="0"/>
              </a:cxn>
              <a:cxn ang="0">
                <a:pos x="613" y="9"/>
              </a:cxn>
              <a:cxn ang="0">
                <a:pos x="0" y="61"/>
              </a:cxn>
              <a:cxn ang="0">
                <a:pos x="1" y="61"/>
              </a:cxn>
            </a:cxnLst>
            <a:rect l="0" t="0" r="r" b="b"/>
            <a:pathLst>
              <a:path w="1228" h="61">
                <a:moveTo>
                  <a:pt x="1228" y="0"/>
                </a:moveTo>
                <a:lnTo>
                  <a:pt x="613" y="9"/>
                </a:lnTo>
                <a:lnTo>
                  <a:pt x="0" y="61"/>
                </a:lnTo>
                <a:lnTo>
                  <a:pt x="1" y="61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12" name="Freeform 12"/>
          <p:cNvSpPr>
            <a:spLocks/>
          </p:cNvSpPr>
          <p:nvPr/>
        </p:nvSpPr>
        <p:spPr bwMode="auto">
          <a:xfrm>
            <a:off x="2427288" y="3502025"/>
            <a:ext cx="779462" cy="130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" y="494"/>
              </a:cxn>
              <a:cxn ang="0">
                <a:pos x="158" y="980"/>
              </a:cxn>
              <a:cxn ang="0">
                <a:pos x="306" y="1454"/>
              </a:cxn>
              <a:cxn ang="0">
                <a:pos x="498" y="1911"/>
              </a:cxn>
              <a:cxn ang="0">
                <a:pos x="732" y="2349"/>
              </a:cxn>
              <a:cxn ang="0">
                <a:pos x="1007" y="2762"/>
              </a:cxn>
              <a:cxn ang="0">
                <a:pos x="1320" y="3147"/>
              </a:cxn>
              <a:cxn ang="0">
                <a:pos x="1669" y="3501"/>
              </a:cxn>
              <a:cxn ang="0">
                <a:pos x="2048" y="3820"/>
              </a:cxn>
              <a:cxn ang="0">
                <a:pos x="2457" y="4101"/>
              </a:cxn>
              <a:cxn ang="0">
                <a:pos x="2458" y="4101"/>
              </a:cxn>
            </a:cxnLst>
            <a:rect l="0" t="0" r="r" b="b"/>
            <a:pathLst>
              <a:path w="2458" h="4101">
                <a:moveTo>
                  <a:pt x="0" y="0"/>
                </a:moveTo>
                <a:lnTo>
                  <a:pt x="55" y="494"/>
                </a:lnTo>
                <a:lnTo>
                  <a:pt x="158" y="980"/>
                </a:lnTo>
                <a:lnTo>
                  <a:pt x="306" y="1454"/>
                </a:lnTo>
                <a:lnTo>
                  <a:pt x="498" y="1911"/>
                </a:lnTo>
                <a:lnTo>
                  <a:pt x="732" y="2349"/>
                </a:lnTo>
                <a:lnTo>
                  <a:pt x="1007" y="2762"/>
                </a:lnTo>
                <a:lnTo>
                  <a:pt x="1320" y="3147"/>
                </a:lnTo>
                <a:lnTo>
                  <a:pt x="1669" y="3501"/>
                </a:lnTo>
                <a:lnTo>
                  <a:pt x="2048" y="3820"/>
                </a:lnTo>
                <a:lnTo>
                  <a:pt x="2457" y="4101"/>
                </a:lnTo>
                <a:lnTo>
                  <a:pt x="2458" y="4101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4189413" y="4797425"/>
            <a:ext cx="763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P</a:t>
            </a:r>
            <a:r>
              <a:rPr lang="en-US" sz="2400" b="0" baseline="-25000">
                <a:solidFill>
                  <a:schemeClr val="tx1"/>
                </a:solidFill>
              </a:rPr>
              <a:t>5</a:t>
            </a:r>
            <a:r>
              <a:rPr lang="en-US" sz="2400" b="0">
                <a:solidFill>
                  <a:schemeClr val="tx1"/>
                </a:solidFill>
              </a:rPr>
              <a:t>’</a:t>
            </a:r>
            <a:endParaRPr lang="en-US" sz="2400" b="0" baseline="-25000">
              <a:solidFill>
                <a:schemeClr val="tx1"/>
              </a:solidFill>
            </a:endParaRP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5030788" y="4943475"/>
            <a:ext cx="763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P</a:t>
            </a:r>
            <a:r>
              <a:rPr lang="en-US" sz="2400" b="0" baseline="-25000">
                <a:solidFill>
                  <a:schemeClr val="tx1"/>
                </a:solidFill>
              </a:rPr>
              <a:t>7</a:t>
            </a:r>
            <a:r>
              <a:rPr lang="en-US" sz="2400" b="0">
                <a:solidFill>
                  <a:schemeClr val="tx1"/>
                </a:solidFill>
              </a:rPr>
              <a:t>’</a:t>
            </a:r>
            <a:endParaRPr lang="en-US" sz="2400" b="0" baseline="-25000">
              <a:solidFill>
                <a:schemeClr val="tx1"/>
              </a:solidFill>
            </a:endParaRP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4592638" y="4873625"/>
            <a:ext cx="763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P</a:t>
            </a:r>
            <a:r>
              <a:rPr lang="en-US" sz="2400" b="0" baseline="-25000">
                <a:solidFill>
                  <a:schemeClr val="tx1"/>
                </a:solidFill>
              </a:rPr>
              <a:t>6</a:t>
            </a:r>
            <a:r>
              <a:rPr lang="en-US" sz="2400" b="0">
                <a:solidFill>
                  <a:schemeClr val="tx1"/>
                </a:solidFill>
              </a:rPr>
              <a:t>’</a:t>
            </a:r>
            <a:endParaRPr lang="en-US" sz="2400" b="0" baseline="-25000">
              <a:solidFill>
                <a:schemeClr val="tx1"/>
              </a:solidFill>
            </a:endParaRP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2803525" y="2286000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P</a:t>
            </a:r>
            <a:r>
              <a:rPr lang="en-US" sz="2400" b="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 rot="588281">
            <a:off x="1719263" y="4430713"/>
            <a:ext cx="155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Tangent</a:t>
            </a:r>
          </a:p>
        </p:txBody>
      </p: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2627313" y="4143375"/>
            <a:ext cx="763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P</a:t>
            </a:r>
            <a:r>
              <a:rPr lang="en-US" sz="2400" b="0" baseline="-25000">
                <a:solidFill>
                  <a:schemeClr val="tx1"/>
                </a:solidFill>
              </a:rPr>
              <a:t>1</a:t>
            </a:r>
            <a:r>
              <a:rPr lang="en-US" sz="2400" b="0">
                <a:solidFill>
                  <a:schemeClr val="tx1"/>
                </a:solidFill>
              </a:rPr>
              <a:t>’</a:t>
            </a:r>
            <a:endParaRPr lang="en-US" sz="2400" b="0" baseline="-25000">
              <a:solidFill>
                <a:schemeClr val="tx1"/>
              </a:solidFill>
            </a:endParaRPr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 rot="-900000">
            <a:off x="1598613" y="304641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  <a:cs typeface="Times New Roman" pitchFamily="18" charset="0"/>
                <a:sym typeface="UniversalMath1 BT" pitchFamily="18" charset="2"/>
              </a:rPr>
              <a:t>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6820" name="Freeform 20"/>
          <p:cNvSpPr>
            <a:spLocks/>
          </p:cNvSpPr>
          <p:nvPr/>
        </p:nvSpPr>
        <p:spPr bwMode="auto">
          <a:xfrm>
            <a:off x="3884613" y="4425950"/>
            <a:ext cx="455612" cy="2474913"/>
          </a:xfrm>
          <a:custGeom>
            <a:avLst/>
            <a:gdLst/>
            <a:ahLst/>
            <a:cxnLst>
              <a:cxn ang="0">
                <a:pos x="1436" y="0"/>
              </a:cxn>
              <a:cxn ang="0">
                <a:pos x="0" y="7796"/>
              </a:cxn>
              <a:cxn ang="0">
                <a:pos x="1" y="7796"/>
              </a:cxn>
            </a:cxnLst>
            <a:rect l="0" t="0" r="r" b="b"/>
            <a:pathLst>
              <a:path w="1436" h="7796">
                <a:moveTo>
                  <a:pt x="1436" y="0"/>
                </a:moveTo>
                <a:lnTo>
                  <a:pt x="0" y="7796"/>
                </a:lnTo>
                <a:lnTo>
                  <a:pt x="1" y="7796"/>
                </a:lnTo>
              </a:path>
            </a:pathLst>
          </a:custGeom>
          <a:noFill/>
          <a:ln w="38100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581400" y="4405313"/>
            <a:ext cx="777875" cy="2552700"/>
            <a:chOff x="2243" y="2635"/>
            <a:chExt cx="490" cy="1608"/>
          </a:xfrm>
        </p:grpSpPr>
        <p:sp>
          <p:nvSpPr>
            <p:cNvPr id="19610" name="Text Box 22"/>
            <p:cNvSpPr txBox="1">
              <a:spLocks noChangeArrowheads="1"/>
            </p:cNvSpPr>
            <p:nvPr/>
          </p:nvSpPr>
          <p:spPr bwMode="auto">
            <a:xfrm rot="-4646492">
              <a:off x="2248" y="399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sz="200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9611" name="Text Box 23"/>
            <p:cNvSpPr txBox="1">
              <a:spLocks noChangeArrowheads="1"/>
            </p:cNvSpPr>
            <p:nvPr/>
          </p:nvSpPr>
          <p:spPr bwMode="auto">
            <a:xfrm rot="-4646492">
              <a:off x="2488" y="263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sz="2000">
                  <a:solidFill>
                    <a:schemeClr val="tx1"/>
                  </a:solidFill>
                </a:rPr>
                <a:t>N</a:t>
              </a:r>
            </a:p>
          </p:txBody>
        </p:sp>
      </p:grp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5486400" y="5257800"/>
            <a:ext cx="38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927100" y="4425950"/>
            <a:ext cx="38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1971675" y="3471863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V</a:t>
            </a:r>
            <a:r>
              <a:rPr lang="en-US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6827" name="Freeform 27"/>
          <p:cNvSpPr>
            <a:spLocks/>
          </p:cNvSpPr>
          <p:nvPr/>
        </p:nvSpPr>
        <p:spPr bwMode="auto">
          <a:xfrm>
            <a:off x="3917950" y="5106988"/>
            <a:ext cx="153988" cy="73025"/>
          </a:xfrm>
          <a:custGeom>
            <a:avLst/>
            <a:gdLst/>
            <a:ahLst/>
            <a:cxnLst>
              <a:cxn ang="0">
                <a:pos x="0" y="232"/>
              </a:cxn>
              <a:cxn ang="0">
                <a:pos x="484" y="0"/>
              </a:cxn>
              <a:cxn ang="0">
                <a:pos x="485" y="0"/>
              </a:cxn>
            </a:cxnLst>
            <a:rect l="0" t="0" r="r" b="b"/>
            <a:pathLst>
              <a:path w="485" h="232">
                <a:moveTo>
                  <a:pt x="0" y="232"/>
                </a:moveTo>
                <a:lnTo>
                  <a:pt x="484" y="0"/>
                </a:lnTo>
                <a:lnTo>
                  <a:pt x="485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28" name="Freeform 28"/>
          <p:cNvSpPr>
            <a:spLocks/>
          </p:cNvSpPr>
          <p:nvPr/>
        </p:nvSpPr>
        <p:spPr bwMode="auto">
          <a:xfrm>
            <a:off x="4287838" y="5160963"/>
            <a:ext cx="177800" cy="120650"/>
          </a:xfrm>
          <a:custGeom>
            <a:avLst/>
            <a:gdLst/>
            <a:ahLst/>
            <a:cxnLst>
              <a:cxn ang="0">
                <a:pos x="0" y="380"/>
              </a:cxn>
              <a:cxn ang="0">
                <a:pos x="559" y="0"/>
              </a:cxn>
              <a:cxn ang="0">
                <a:pos x="560" y="0"/>
              </a:cxn>
            </a:cxnLst>
            <a:rect l="0" t="0" r="r" b="b"/>
            <a:pathLst>
              <a:path w="560" h="380">
                <a:moveTo>
                  <a:pt x="0" y="380"/>
                </a:moveTo>
                <a:lnTo>
                  <a:pt x="559" y="0"/>
                </a:lnTo>
                <a:lnTo>
                  <a:pt x="560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29" name="Freeform 29"/>
          <p:cNvSpPr>
            <a:spLocks/>
          </p:cNvSpPr>
          <p:nvPr/>
        </p:nvSpPr>
        <p:spPr bwMode="auto">
          <a:xfrm>
            <a:off x="4649788" y="5175250"/>
            <a:ext cx="196850" cy="1714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616" y="0"/>
              </a:cxn>
              <a:cxn ang="0">
                <a:pos x="618" y="0"/>
              </a:cxn>
            </a:cxnLst>
            <a:rect l="0" t="0" r="r" b="b"/>
            <a:pathLst>
              <a:path w="618" h="542">
                <a:moveTo>
                  <a:pt x="0" y="542"/>
                </a:moveTo>
                <a:lnTo>
                  <a:pt x="616" y="0"/>
                </a:lnTo>
                <a:lnTo>
                  <a:pt x="618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30" name="Freeform 30"/>
          <p:cNvSpPr>
            <a:spLocks/>
          </p:cNvSpPr>
          <p:nvPr/>
        </p:nvSpPr>
        <p:spPr bwMode="auto">
          <a:xfrm>
            <a:off x="5089525" y="5159375"/>
            <a:ext cx="160338" cy="180975"/>
          </a:xfrm>
          <a:custGeom>
            <a:avLst/>
            <a:gdLst/>
            <a:ahLst/>
            <a:cxnLst>
              <a:cxn ang="0">
                <a:pos x="0" y="571"/>
              </a:cxn>
              <a:cxn ang="0">
                <a:pos x="507" y="0"/>
              </a:cxn>
              <a:cxn ang="0">
                <a:pos x="508" y="0"/>
              </a:cxn>
            </a:cxnLst>
            <a:rect l="0" t="0" r="r" b="b"/>
            <a:pathLst>
              <a:path w="508" h="571">
                <a:moveTo>
                  <a:pt x="0" y="571"/>
                </a:moveTo>
                <a:lnTo>
                  <a:pt x="507" y="0"/>
                </a:lnTo>
                <a:lnTo>
                  <a:pt x="508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4265613" y="1782763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P</a:t>
            </a:r>
            <a:r>
              <a:rPr lang="en-US" sz="2400" b="0" baseline="-250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6832" name="Text Box 32"/>
          <p:cNvSpPr txBox="1">
            <a:spLocks noChangeArrowheads="1"/>
          </p:cNvSpPr>
          <p:nvPr/>
        </p:nvSpPr>
        <p:spPr bwMode="auto">
          <a:xfrm>
            <a:off x="3732213" y="4772025"/>
            <a:ext cx="763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P</a:t>
            </a:r>
            <a:r>
              <a:rPr lang="en-US" sz="2400" b="0" baseline="-25000">
                <a:solidFill>
                  <a:schemeClr val="tx1"/>
                </a:solidFill>
              </a:rPr>
              <a:t>4</a:t>
            </a:r>
            <a:r>
              <a:rPr lang="en-US" sz="2400" b="0">
                <a:solidFill>
                  <a:schemeClr val="tx1"/>
                </a:solidFill>
              </a:rPr>
              <a:t>’</a:t>
            </a:r>
            <a:endParaRPr lang="en-US" sz="2400" b="0" baseline="-25000">
              <a:solidFill>
                <a:schemeClr val="tx1"/>
              </a:solidFill>
            </a:endParaRPr>
          </a:p>
        </p:txBody>
      </p:sp>
      <p:sp>
        <p:nvSpPr>
          <p:cNvPr id="76833" name="Text Box 33"/>
          <p:cNvSpPr txBox="1">
            <a:spLocks noChangeArrowheads="1"/>
          </p:cNvSpPr>
          <p:nvPr/>
        </p:nvSpPr>
        <p:spPr bwMode="auto">
          <a:xfrm>
            <a:off x="3884613" y="1839913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P</a:t>
            </a:r>
            <a:r>
              <a:rPr lang="en-US" sz="2400" b="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6834" name="Freeform 34"/>
          <p:cNvSpPr>
            <a:spLocks/>
          </p:cNvSpPr>
          <p:nvPr/>
        </p:nvSpPr>
        <p:spPr bwMode="auto">
          <a:xfrm>
            <a:off x="3206750" y="4803775"/>
            <a:ext cx="781050" cy="346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1" y="281"/>
              </a:cxn>
              <a:cxn ang="0">
                <a:pos x="939" y="531"/>
              </a:cxn>
              <a:cxn ang="0">
                <a:pos x="1432" y="749"/>
              </a:cxn>
              <a:cxn ang="0">
                <a:pos x="1939" y="935"/>
              </a:cxn>
              <a:cxn ang="0">
                <a:pos x="2457" y="1087"/>
              </a:cxn>
              <a:cxn ang="0">
                <a:pos x="2458" y="1087"/>
              </a:cxn>
            </a:cxnLst>
            <a:rect l="0" t="0" r="r" b="b"/>
            <a:pathLst>
              <a:path w="2458" h="1087">
                <a:moveTo>
                  <a:pt x="0" y="0"/>
                </a:moveTo>
                <a:lnTo>
                  <a:pt x="461" y="281"/>
                </a:lnTo>
                <a:lnTo>
                  <a:pt x="939" y="531"/>
                </a:lnTo>
                <a:lnTo>
                  <a:pt x="1432" y="749"/>
                </a:lnTo>
                <a:lnTo>
                  <a:pt x="1939" y="935"/>
                </a:lnTo>
                <a:lnTo>
                  <a:pt x="2457" y="1087"/>
                </a:lnTo>
                <a:lnTo>
                  <a:pt x="2458" y="1087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35" name="Freeform 35"/>
          <p:cNvSpPr>
            <a:spLocks/>
          </p:cNvSpPr>
          <p:nvPr/>
        </p:nvSpPr>
        <p:spPr bwMode="auto">
          <a:xfrm>
            <a:off x="3479800" y="4989513"/>
            <a:ext cx="203200" cy="50800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643" y="0"/>
              </a:cxn>
              <a:cxn ang="0">
                <a:pos x="644" y="0"/>
              </a:cxn>
            </a:cxnLst>
            <a:rect l="0" t="0" r="r" b="b"/>
            <a:pathLst>
              <a:path w="644" h="160">
                <a:moveTo>
                  <a:pt x="0" y="160"/>
                </a:moveTo>
                <a:lnTo>
                  <a:pt x="643" y="0"/>
                </a:lnTo>
                <a:lnTo>
                  <a:pt x="644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36" name="Text Box 36"/>
          <p:cNvSpPr txBox="1">
            <a:spLocks noChangeArrowheads="1"/>
          </p:cNvSpPr>
          <p:nvPr/>
        </p:nvSpPr>
        <p:spPr bwMode="auto">
          <a:xfrm>
            <a:off x="3408363" y="4638675"/>
            <a:ext cx="763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P</a:t>
            </a:r>
            <a:r>
              <a:rPr lang="en-US" sz="2400" b="0" baseline="-25000">
                <a:solidFill>
                  <a:schemeClr val="tx1"/>
                </a:solidFill>
              </a:rPr>
              <a:t>3</a:t>
            </a:r>
            <a:r>
              <a:rPr lang="en-US" sz="2400" b="0">
                <a:solidFill>
                  <a:schemeClr val="tx1"/>
                </a:solidFill>
              </a:rPr>
              <a:t>’</a:t>
            </a:r>
            <a:endParaRPr lang="en-US" sz="2400" b="0" baseline="-25000">
              <a:solidFill>
                <a:schemeClr val="tx1"/>
              </a:solidFill>
            </a:endParaRPr>
          </a:p>
        </p:txBody>
      </p:sp>
      <p:sp>
        <p:nvSpPr>
          <p:cNvPr id="76837" name="Text Box 37"/>
          <p:cNvSpPr txBox="1">
            <a:spLocks noChangeArrowheads="1"/>
          </p:cNvSpPr>
          <p:nvPr/>
        </p:nvSpPr>
        <p:spPr bwMode="auto">
          <a:xfrm>
            <a:off x="3008313" y="4448175"/>
            <a:ext cx="763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P</a:t>
            </a:r>
            <a:r>
              <a:rPr lang="en-US" sz="2400" b="0" baseline="-25000">
                <a:solidFill>
                  <a:schemeClr val="tx1"/>
                </a:solidFill>
              </a:rPr>
              <a:t>2</a:t>
            </a:r>
            <a:r>
              <a:rPr lang="en-US" sz="2400" b="0">
                <a:solidFill>
                  <a:schemeClr val="tx1"/>
                </a:solidFill>
              </a:rPr>
              <a:t>’</a:t>
            </a:r>
            <a:endParaRPr lang="en-US" sz="2400" b="0" baseline="-25000">
              <a:solidFill>
                <a:schemeClr val="tx1"/>
              </a:solidFill>
            </a:endParaRPr>
          </a:p>
        </p:txBody>
      </p:sp>
      <p:sp>
        <p:nvSpPr>
          <p:cNvPr id="76838" name="Text Box 38"/>
          <p:cNvSpPr txBox="1">
            <a:spLocks noChangeArrowheads="1"/>
          </p:cNvSpPr>
          <p:nvPr/>
        </p:nvSpPr>
        <p:spPr bwMode="auto">
          <a:xfrm>
            <a:off x="3057525" y="3471863"/>
            <a:ext cx="70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>
                <a:solidFill>
                  <a:schemeClr val="tx1"/>
                </a:solidFill>
              </a:rPr>
              <a:t>F</a:t>
            </a:r>
            <a:r>
              <a:rPr lang="en-US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6839" name="Freeform 39"/>
          <p:cNvSpPr>
            <a:spLocks/>
          </p:cNvSpPr>
          <p:nvPr/>
        </p:nvSpPr>
        <p:spPr bwMode="auto">
          <a:xfrm>
            <a:off x="1257300" y="1755775"/>
            <a:ext cx="1588" cy="3494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5"/>
              </a:cxn>
              <a:cxn ang="0">
                <a:pos x="1" y="11005"/>
              </a:cxn>
            </a:cxnLst>
            <a:rect l="0" t="0" r="r" b="b"/>
            <a:pathLst>
              <a:path w="1" h="11005">
                <a:moveTo>
                  <a:pt x="0" y="0"/>
                </a:moveTo>
                <a:lnTo>
                  <a:pt x="0" y="11005"/>
                </a:lnTo>
                <a:lnTo>
                  <a:pt x="1" y="11005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flipV="1">
            <a:off x="1257300" y="3409950"/>
            <a:ext cx="5835650" cy="96838"/>
            <a:chOff x="792" y="2143"/>
            <a:chExt cx="4176" cy="1"/>
          </a:xfrm>
        </p:grpSpPr>
        <p:sp>
          <p:nvSpPr>
            <p:cNvPr id="76841" name="Freeform 41"/>
            <p:cNvSpPr>
              <a:spLocks/>
            </p:cNvSpPr>
            <p:nvPr/>
          </p:nvSpPr>
          <p:spPr bwMode="auto">
            <a:xfrm>
              <a:off x="792" y="2143"/>
              <a:ext cx="73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85" y="0"/>
                </a:cxn>
                <a:cxn ang="0">
                  <a:pos x="3686" y="0"/>
                </a:cxn>
              </a:cxnLst>
              <a:rect l="0" t="0" r="r" b="b"/>
              <a:pathLst>
                <a:path w="3686">
                  <a:moveTo>
                    <a:pt x="0" y="0"/>
                  </a:moveTo>
                  <a:lnTo>
                    <a:pt x="3685" y="0"/>
                  </a:lnTo>
                  <a:lnTo>
                    <a:pt x="3686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842" name="Freeform 42"/>
            <p:cNvSpPr>
              <a:spLocks/>
            </p:cNvSpPr>
            <p:nvPr/>
          </p:nvSpPr>
          <p:spPr bwMode="auto">
            <a:xfrm>
              <a:off x="1283" y="2143"/>
              <a:ext cx="24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84" y="0"/>
                </a:cxn>
                <a:cxn ang="0">
                  <a:pos x="12285" y="0"/>
                </a:cxn>
              </a:cxnLst>
              <a:rect l="0" t="0" r="r" b="b"/>
              <a:pathLst>
                <a:path w="12285">
                  <a:moveTo>
                    <a:pt x="0" y="0"/>
                  </a:moveTo>
                  <a:lnTo>
                    <a:pt x="12284" y="0"/>
                  </a:lnTo>
                  <a:lnTo>
                    <a:pt x="12285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843" name="Freeform 43"/>
            <p:cNvSpPr>
              <a:spLocks/>
            </p:cNvSpPr>
            <p:nvPr/>
          </p:nvSpPr>
          <p:spPr bwMode="auto">
            <a:xfrm>
              <a:off x="3740" y="2143"/>
              <a:ext cx="12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42" y="0"/>
                </a:cxn>
                <a:cxn ang="0">
                  <a:pos x="6143" y="0"/>
                </a:cxn>
              </a:cxnLst>
              <a:rect l="0" t="0" r="r" b="b"/>
              <a:pathLst>
                <a:path w="6143">
                  <a:moveTo>
                    <a:pt x="0" y="0"/>
                  </a:moveTo>
                  <a:lnTo>
                    <a:pt x="6142" y="0"/>
                  </a:lnTo>
                  <a:lnTo>
                    <a:pt x="6143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6844" name="Freeform 44"/>
          <p:cNvSpPr>
            <a:spLocks/>
          </p:cNvSpPr>
          <p:nvPr/>
        </p:nvSpPr>
        <p:spPr bwMode="auto">
          <a:xfrm>
            <a:off x="2427288" y="2720975"/>
            <a:ext cx="1587" cy="781050"/>
          </a:xfrm>
          <a:custGeom>
            <a:avLst/>
            <a:gdLst/>
            <a:ahLst/>
            <a:cxnLst>
              <a:cxn ang="0">
                <a:pos x="0" y="246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" h="2460">
                <a:moveTo>
                  <a:pt x="0" y="246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8100" cmpd="sng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45" name="Freeform 45"/>
          <p:cNvSpPr>
            <a:spLocks/>
          </p:cNvSpPr>
          <p:nvPr/>
        </p:nvSpPr>
        <p:spPr bwMode="auto">
          <a:xfrm>
            <a:off x="2427288" y="2720975"/>
            <a:ext cx="779462" cy="781050"/>
          </a:xfrm>
          <a:custGeom>
            <a:avLst/>
            <a:gdLst/>
            <a:ahLst/>
            <a:cxnLst>
              <a:cxn ang="0">
                <a:pos x="2457" y="2460"/>
              </a:cxn>
              <a:cxn ang="0">
                <a:pos x="2435" y="2139"/>
              </a:cxn>
              <a:cxn ang="0">
                <a:pos x="2373" y="1824"/>
              </a:cxn>
              <a:cxn ang="0">
                <a:pos x="2270" y="1519"/>
              </a:cxn>
              <a:cxn ang="0">
                <a:pos x="2127" y="1231"/>
              </a:cxn>
              <a:cxn ang="0">
                <a:pos x="1949" y="962"/>
              </a:cxn>
              <a:cxn ang="0">
                <a:pos x="1737" y="721"/>
              </a:cxn>
              <a:cxn ang="0">
                <a:pos x="1496" y="508"/>
              </a:cxn>
              <a:cxn ang="0">
                <a:pos x="1229" y="330"/>
              </a:cxn>
              <a:cxn ang="0">
                <a:pos x="940" y="187"/>
              </a:cxn>
              <a:cxn ang="0">
                <a:pos x="636" y="84"/>
              </a:cxn>
              <a:cxn ang="0">
                <a:pos x="320" y="22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2457" h="2460">
                <a:moveTo>
                  <a:pt x="2457" y="2460"/>
                </a:moveTo>
                <a:lnTo>
                  <a:pt x="2435" y="2139"/>
                </a:lnTo>
                <a:lnTo>
                  <a:pt x="2373" y="1824"/>
                </a:lnTo>
                <a:lnTo>
                  <a:pt x="2270" y="1519"/>
                </a:lnTo>
                <a:lnTo>
                  <a:pt x="2127" y="1231"/>
                </a:lnTo>
                <a:lnTo>
                  <a:pt x="1949" y="962"/>
                </a:lnTo>
                <a:lnTo>
                  <a:pt x="1737" y="721"/>
                </a:lnTo>
                <a:lnTo>
                  <a:pt x="1496" y="508"/>
                </a:lnTo>
                <a:lnTo>
                  <a:pt x="1229" y="330"/>
                </a:lnTo>
                <a:lnTo>
                  <a:pt x="940" y="187"/>
                </a:lnTo>
                <a:lnTo>
                  <a:pt x="636" y="84"/>
                </a:lnTo>
                <a:lnTo>
                  <a:pt x="320" y="22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46" name="Freeform 46"/>
          <p:cNvSpPr>
            <a:spLocks/>
          </p:cNvSpPr>
          <p:nvPr/>
        </p:nvSpPr>
        <p:spPr bwMode="auto">
          <a:xfrm>
            <a:off x="2751138" y="2503488"/>
            <a:ext cx="158750" cy="63500"/>
          </a:xfrm>
          <a:custGeom>
            <a:avLst/>
            <a:gdLst/>
            <a:ahLst/>
            <a:cxnLst>
              <a:cxn ang="0">
                <a:pos x="503" y="0"/>
              </a:cxn>
              <a:cxn ang="0">
                <a:pos x="0" y="196"/>
              </a:cxn>
              <a:cxn ang="0">
                <a:pos x="1" y="196"/>
              </a:cxn>
            </a:cxnLst>
            <a:rect l="0" t="0" r="r" b="b"/>
            <a:pathLst>
              <a:path w="503" h="196">
                <a:moveTo>
                  <a:pt x="503" y="0"/>
                </a:moveTo>
                <a:lnTo>
                  <a:pt x="0" y="196"/>
                </a:lnTo>
                <a:lnTo>
                  <a:pt x="1" y="196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47" name="Freeform 47"/>
          <p:cNvSpPr>
            <a:spLocks/>
          </p:cNvSpPr>
          <p:nvPr/>
        </p:nvSpPr>
        <p:spPr bwMode="auto">
          <a:xfrm>
            <a:off x="3108325" y="2200275"/>
            <a:ext cx="236538" cy="7938"/>
          </a:xfrm>
          <a:custGeom>
            <a:avLst/>
            <a:gdLst/>
            <a:ahLst/>
            <a:cxnLst>
              <a:cxn ang="0">
                <a:pos x="746" y="23"/>
              </a:cxn>
              <a:cxn ang="0">
                <a:pos x="373" y="0"/>
              </a:cxn>
              <a:cxn ang="0">
                <a:pos x="0" y="12"/>
              </a:cxn>
              <a:cxn ang="0">
                <a:pos x="1" y="12"/>
              </a:cxn>
            </a:cxnLst>
            <a:rect l="0" t="0" r="r" b="b"/>
            <a:pathLst>
              <a:path w="746" h="23">
                <a:moveTo>
                  <a:pt x="746" y="23"/>
                </a:moveTo>
                <a:lnTo>
                  <a:pt x="373" y="0"/>
                </a:lnTo>
                <a:lnTo>
                  <a:pt x="0" y="12"/>
                </a:lnTo>
                <a:lnTo>
                  <a:pt x="1" y="12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48" name="Freeform 48"/>
          <p:cNvSpPr>
            <a:spLocks/>
          </p:cNvSpPr>
          <p:nvPr/>
        </p:nvSpPr>
        <p:spPr bwMode="auto">
          <a:xfrm>
            <a:off x="3479800" y="1963738"/>
            <a:ext cx="203200" cy="50800"/>
          </a:xfrm>
          <a:custGeom>
            <a:avLst/>
            <a:gdLst/>
            <a:ahLst/>
            <a:cxnLst>
              <a:cxn ang="0">
                <a:pos x="643" y="16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643" h="160">
                <a:moveTo>
                  <a:pt x="643" y="16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49" name="Freeform 49"/>
          <p:cNvSpPr>
            <a:spLocks/>
          </p:cNvSpPr>
          <p:nvPr/>
        </p:nvSpPr>
        <p:spPr bwMode="auto">
          <a:xfrm>
            <a:off x="3917950" y="1824038"/>
            <a:ext cx="153988" cy="74612"/>
          </a:xfrm>
          <a:custGeom>
            <a:avLst/>
            <a:gdLst/>
            <a:ahLst/>
            <a:cxnLst>
              <a:cxn ang="0">
                <a:pos x="484" y="233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484" h="233">
                <a:moveTo>
                  <a:pt x="484" y="233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50" name="Freeform 50"/>
          <p:cNvSpPr>
            <a:spLocks/>
          </p:cNvSpPr>
          <p:nvPr/>
        </p:nvSpPr>
        <p:spPr bwMode="auto">
          <a:xfrm>
            <a:off x="4287838" y="1722438"/>
            <a:ext cx="177800" cy="122237"/>
          </a:xfrm>
          <a:custGeom>
            <a:avLst/>
            <a:gdLst/>
            <a:ahLst/>
            <a:cxnLst>
              <a:cxn ang="0">
                <a:pos x="559" y="381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559" h="381">
                <a:moveTo>
                  <a:pt x="559" y="381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51" name="Freeform 51"/>
          <p:cNvSpPr>
            <a:spLocks/>
          </p:cNvSpPr>
          <p:nvPr/>
        </p:nvSpPr>
        <p:spPr bwMode="auto">
          <a:xfrm>
            <a:off x="4649788" y="1658938"/>
            <a:ext cx="196850" cy="171450"/>
          </a:xfrm>
          <a:custGeom>
            <a:avLst/>
            <a:gdLst/>
            <a:ahLst/>
            <a:cxnLst>
              <a:cxn ang="0">
                <a:pos x="616" y="542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616" h="542">
                <a:moveTo>
                  <a:pt x="616" y="542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52" name="Freeform 52"/>
          <p:cNvSpPr>
            <a:spLocks/>
          </p:cNvSpPr>
          <p:nvPr/>
        </p:nvSpPr>
        <p:spPr bwMode="auto">
          <a:xfrm>
            <a:off x="5089525" y="1663700"/>
            <a:ext cx="160338" cy="180975"/>
          </a:xfrm>
          <a:custGeom>
            <a:avLst/>
            <a:gdLst/>
            <a:ahLst/>
            <a:cxnLst>
              <a:cxn ang="0">
                <a:pos x="507" y="571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507" h="571">
                <a:moveTo>
                  <a:pt x="507" y="571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2816225" y="2460625"/>
            <a:ext cx="1588" cy="2082800"/>
            <a:chOff x="1774" y="1487"/>
            <a:chExt cx="1" cy="1312"/>
          </a:xfrm>
        </p:grpSpPr>
        <p:sp>
          <p:nvSpPr>
            <p:cNvPr id="76854" name="Freeform 54"/>
            <p:cNvSpPr>
              <a:spLocks/>
            </p:cNvSpPr>
            <p:nvPr/>
          </p:nvSpPr>
          <p:spPr bwMode="auto">
            <a:xfrm>
              <a:off x="1774" y="1487"/>
              <a:ext cx="1" cy="6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80"/>
                </a:cxn>
                <a:cxn ang="0">
                  <a:pos x="1" y="3280"/>
                </a:cxn>
              </a:cxnLst>
              <a:rect l="0" t="0" r="r" b="b"/>
              <a:pathLst>
                <a:path w="1" h="3280">
                  <a:moveTo>
                    <a:pt x="0" y="0"/>
                  </a:moveTo>
                  <a:lnTo>
                    <a:pt x="0" y="3280"/>
                  </a:lnTo>
                  <a:lnTo>
                    <a:pt x="1" y="3280"/>
                  </a:lnTo>
                </a:path>
              </a:pathLst>
            </a:custGeom>
            <a:noFill/>
            <a:ln w="38100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855" name="Freeform 55"/>
            <p:cNvSpPr>
              <a:spLocks/>
            </p:cNvSpPr>
            <p:nvPr/>
          </p:nvSpPr>
          <p:spPr bwMode="auto">
            <a:xfrm>
              <a:off x="1774" y="2143"/>
              <a:ext cx="1" cy="656"/>
            </a:xfrm>
            <a:custGeom>
              <a:avLst/>
              <a:gdLst/>
              <a:ahLst/>
              <a:cxnLst>
                <a:cxn ang="0">
                  <a:pos x="0" y="328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3281">
                  <a:moveTo>
                    <a:pt x="0" y="328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6856" name="Freeform 56"/>
          <p:cNvSpPr>
            <a:spLocks/>
          </p:cNvSpPr>
          <p:nvPr/>
        </p:nvSpPr>
        <p:spPr bwMode="auto">
          <a:xfrm>
            <a:off x="2751138" y="4438650"/>
            <a:ext cx="158750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3" y="196"/>
              </a:cxn>
              <a:cxn ang="0">
                <a:pos x="504" y="196"/>
              </a:cxn>
            </a:cxnLst>
            <a:rect l="0" t="0" r="r" b="b"/>
            <a:pathLst>
              <a:path w="504" h="196">
                <a:moveTo>
                  <a:pt x="0" y="0"/>
                </a:moveTo>
                <a:lnTo>
                  <a:pt x="503" y="196"/>
                </a:lnTo>
                <a:lnTo>
                  <a:pt x="504" y="196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57" name="Freeform 57"/>
          <p:cNvSpPr>
            <a:spLocks/>
          </p:cNvSpPr>
          <p:nvPr/>
        </p:nvSpPr>
        <p:spPr bwMode="auto">
          <a:xfrm>
            <a:off x="3108325" y="4797425"/>
            <a:ext cx="236538" cy="6350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373" y="23"/>
              </a:cxn>
              <a:cxn ang="0">
                <a:pos x="746" y="0"/>
              </a:cxn>
              <a:cxn ang="0">
                <a:pos x="747" y="0"/>
              </a:cxn>
            </a:cxnLst>
            <a:rect l="0" t="0" r="r" b="b"/>
            <a:pathLst>
              <a:path w="747" h="23">
                <a:moveTo>
                  <a:pt x="0" y="11"/>
                </a:moveTo>
                <a:lnTo>
                  <a:pt x="373" y="23"/>
                </a:lnTo>
                <a:lnTo>
                  <a:pt x="746" y="0"/>
                </a:lnTo>
                <a:lnTo>
                  <a:pt x="747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3206750" y="2200275"/>
            <a:ext cx="1588" cy="2603500"/>
            <a:chOff x="2020" y="1323"/>
            <a:chExt cx="1" cy="1640"/>
          </a:xfrm>
        </p:grpSpPr>
        <p:sp>
          <p:nvSpPr>
            <p:cNvPr id="76859" name="Freeform 59"/>
            <p:cNvSpPr>
              <a:spLocks/>
            </p:cNvSpPr>
            <p:nvPr/>
          </p:nvSpPr>
          <p:spPr bwMode="auto">
            <a:xfrm>
              <a:off x="2020" y="1323"/>
              <a:ext cx="1" cy="8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00"/>
                </a:cxn>
                <a:cxn ang="0">
                  <a:pos x="1" y="4100"/>
                </a:cxn>
              </a:cxnLst>
              <a:rect l="0" t="0" r="r" b="b"/>
              <a:pathLst>
                <a:path w="1" h="4100">
                  <a:moveTo>
                    <a:pt x="0" y="0"/>
                  </a:moveTo>
                  <a:lnTo>
                    <a:pt x="0" y="4100"/>
                  </a:lnTo>
                  <a:lnTo>
                    <a:pt x="1" y="4100"/>
                  </a:lnTo>
                </a:path>
              </a:pathLst>
            </a:custGeom>
            <a:noFill/>
            <a:ln w="38100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860" name="Freeform 60"/>
            <p:cNvSpPr>
              <a:spLocks/>
            </p:cNvSpPr>
            <p:nvPr/>
          </p:nvSpPr>
          <p:spPr bwMode="auto">
            <a:xfrm>
              <a:off x="2020" y="2143"/>
              <a:ext cx="1" cy="820"/>
            </a:xfrm>
            <a:custGeom>
              <a:avLst/>
              <a:gdLst/>
              <a:ahLst/>
              <a:cxnLst>
                <a:cxn ang="0">
                  <a:pos x="0" y="410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4101">
                  <a:moveTo>
                    <a:pt x="0" y="410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3597275" y="1939925"/>
            <a:ext cx="1588" cy="3125788"/>
            <a:chOff x="2266" y="1159"/>
            <a:chExt cx="1" cy="1969"/>
          </a:xfrm>
        </p:grpSpPr>
        <p:sp>
          <p:nvSpPr>
            <p:cNvPr id="76862" name="Freeform 62"/>
            <p:cNvSpPr>
              <a:spLocks/>
            </p:cNvSpPr>
            <p:nvPr/>
          </p:nvSpPr>
          <p:spPr bwMode="auto">
            <a:xfrm>
              <a:off x="2266" y="1159"/>
              <a:ext cx="1" cy="9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20"/>
                </a:cxn>
                <a:cxn ang="0">
                  <a:pos x="1" y="4920"/>
                </a:cxn>
              </a:cxnLst>
              <a:rect l="0" t="0" r="r" b="b"/>
              <a:pathLst>
                <a:path w="1" h="4920">
                  <a:moveTo>
                    <a:pt x="0" y="0"/>
                  </a:moveTo>
                  <a:lnTo>
                    <a:pt x="0" y="4920"/>
                  </a:lnTo>
                  <a:lnTo>
                    <a:pt x="1" y="4920"/>
                  </a:lnTo>
                </a:path>
              </a:pathLst>
            </a:custGeom>
            <a:noFill/>
            <a:ln w="38100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863" name="Freeform 63"/>
            <p:cNvSpPr>
              <a:spLocks/>
            </p:cNvSpPr>
            <p:nvPr/>
          </p:nvSpPr>
          <p:spPr bwMode="auto">
            <a:xfrm>
              <a:off x="2266" y="2143"/>
              <a:ext cx="1" cy="985"/>
            </a:xfrm>
            <a:custGeom>
              <a:avLst/>
              <a:gdLst/>
              <a:ahLst/>
              <a:cxnLst>
                <a:cxn ang="0">
                  <a:pos x="0" y="492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4922">
                  <a:moveTo>
                    <a:pt x="0" y="492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3986213" y="1679575"/>
            <a:ext cx="1587" cy="3646488"/>
            <a:chOff x="2511" y="995"/>
            <a:chExt cx="1" cy="2297"/>
          </a:xfrm>
        </p:grpSpPr>
        <p:sp>
          <p:nvSpPr>
            <p:cNvPr id="76865" name="Freeform 65"/>
            <p:cNvSpPr>
              <a:spLocks/>
            </p:cNvSpPr>
            <p:nvPr/>
          </p:nvSpPr>
          <p:spPr bwMode="auto">
            <a:xfrm>
              <a:off x="2511" y="995"/>
              <a:ext cx="1" cy="1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40"/>
                </a:cxn>
                <a:cxn ang="0">
                  <a:pos x="1" y="5740"/>
                </a:cxn>
              </a:cxnLst>
              <a:rect l="0" t="0" r="r" b="b"/>
              <a:pathLst>
                <a:path w="1" h="5740">
                  <a:moveTo>
                    <a:pt x="0" y="0"/>
                  </a:moveTo>
                  <a:lnTo>
                    <a:pt x="0" y="5740"/>
                  </a:lnTo>
                  <a:lnTo>
                    <a:pt x="1" y="5740"/>
                  </a:lnTo>
                </a:path>
              </a:pathLst>
            </a:custGeom>
            <a:noFill/>
            <a:ln w="38100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866" name="Freeform 66"/>
            <p:cNvSpPr>
              <a:spLocks/>
            </p:cNvSpPr>
            <p:nvPr/>
          </p:nvSpPr>
          <p:spPr bwMode="auto">
            <a:xfrm>
              <a:off x="2511" y="2143"/>
              <a:ext cx="1" cy="1149"/>
            </a:xfrm>
            <a:custGeom>
              <a:avLst/>
              <a:gdLst/>
              <a:ahLst/>
              <a:cxnLst>
                <a:cxn ang="0">
                  <a:pos x="0" y="574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5742">
                  <a:moveTo>
                    <a:pt x="0" y="574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4389438" y="1419225"/>
            <a:ext cx="1587" cy="4165600"/>
            <a:chOff x="2757" y="831"/>
            <a:chExt cx="1" cy="2624"/>
          </a:xfrm>
        </p:grpSpPr>
        <p:sp>
          <p:nvSpPr>
            <p:cNvPr id="76868" name="Freeform 68"/>
            <p:cNvSpPr>
              <a:spLocks/>
            </p:cNvSpPr>
            <p:nvPr/>
          </p:nvSpPr>
          <p:spPr bwMode="auto">
            <a:xfrm>
              <a:off x="2757" y="831"/>
              <a:ext cx="1" cy="1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61"/>
                </a:cxn>
                <a:cxn ang="0">
                  <a:pos x="1" y="6561"/>
                </a:cxn>
              </a:cxnLst>
              <a:rect l="0" t="0" r="r" b="b"/>
              <a:pathLst>
                <a:path w="1" h="6561">
                  <a:moveTo>
                    <a:pt x="0" y="0"/>
                  </a:moveTo>
                  <a:lnTo>
                    <a:pt x="0" y="6561"/>
                  </a:lnTo>
                  <a:lnTo>
                    <a:pt x="1" y="6561"/>
                  </a:lnTo>
                </a:path>
              </a:pathLst>
            </a:custGeom>
            <a:noFill/>
            <a:ln w="38100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869" name="Freeform 69"/>
            <p:cNvSpPr>
              <a:spLocks/>
            </p:cNvSpPr>
            <p:nvPr/>
          </p:nvSpPr>
          <p:spPr bwMode="auto">
            <a:xfrm>
              <a:off x="2757" y="2143"/>
              <a:ext cx="1" cy="1312"/>
            </a:xfrm>
            <a:custGeom>
              <a:avLst/>
              <a:gdLst/>
              <a:ahLst/>
              <a:cxnLst>
                <a:cxn ang="0">
                  <a:pos x="0" y="656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6561">
                  <a:moveTo>
                    <a:pt x="0" y="656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4767263" y="1158875"/>
            <a:ext cx="1587" cy="4687888"/>
            <a:chOff x="3003" y="667"/>
            <a:chExt cx="1" cy="2953"/>
          </a:xfrm>
        </p:grpSpPr>
        <p:sp>
          <p:nvSpPr>
            <p:cNvPr id="76871" name="Freeform 71"/>
            <p:cNvSpPr>
              <a:spLocks/>
            </p:cNvSpPr>
            <p:nvPr/>
          </p:nvSpPr>
          <p:spPr bwMode="auto">
            <a:xfrm>
              <a:off x="3003" y="667"/>
              <a:ext cx="1" cy="14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81"/>
                </a:cxn>
                <a:cxn ang="0">
                  <a:pos x="1" y="7381"/>
                </a:cxn>
              </a:cxnLst>
              <a:rect l="0" t="0" r="r" b="b"/>
              <a:pathLst>
                <a:path w="1" h="7381">
                  <a:moveTo>
                    <a:pt x="0" y="0"/>
                  </a:moveTo>
                  <a:lnTo>
                    <a:pt x="0" y="7381"/>
                  </a:lnTo>
                  <a:lnTo>
                    <a:pt x="1" y="7381"/>
                  </a:lnTo>
                </a:path>
              </a:pathLst>
            </a:custGeom>
            <a:noFill/>
            <a:ln w="38100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872" name="Freeform 72"/>
            <p:cNvSpPr>
              <a:spLocks/>
            </p:cNvSpPr>
            <p:nvPr/>
          </p:nvSpPr>
          <p:spPr bwMode="auto">
            <a:xfrm>
              <a:off x="3003" y="2143"/>
              <a:ext cx="1" cy="1477"/>
            </a:xfrm>
            <a:custGeom>
              <a:avLst/>
              <a:gdLst/>
              <a:ahLst/>
              <a:cxnLst>
                <a:cxn ang="0">
                  <a:pos x="0" y="738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7382">
                  <a:moveTo>
                    <a:pt x="0" y="738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5156200" y="898525"/>
            <a:ext cx="1588" cy="5208588"/>
            <a:chOff x="3248" y="503"/>
            <a:chExt cx="1" cy="3281"/>
          </a:xfrm>
        </p:grpSpPr>
        <p:sp>
          <p:nvSpPr>
            <p:cNvPr id="76874" name="Freeform 74"/>
            <p:cNvSpPr>
              <a:spLocks/>
            </p:cNvSpPr>
            <p:nvPr/>
          </p:nvSpPr>
          <p:spPr bwMode="auto">
            <a:xfrm>
              <a:off x="3248" y="503"/>
              <a:ext cx="1" cy="16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00"/>
                </a:cxn>
                <a:cxn ang="0">
                  <a:pos x="1" y="8200"/>
                </a:cxn>
              </a:cxnLst>
              <a:rect l="0" t="0" r="r" b="b"/>
              <a:pathLst>
                <a:path w="1" h="8200">
                  <a:moveTo>
                    <a:pt x="0" y="0"/>
                  </a:moveTo>
                  <a:lnTo>
                    <a:pt x="0" y="8200"/>
                  </a:lnTo>
                  <a:lnTo>
                    <a:pt x="1" y="8200"/>
                  </a:lnTo>
                </a:path>
              </a:pathLst>
            </a:custGeom>
            <a:noFill/>
            <a:ln w="38100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875" name="Freeform 75"/>
            <p:cNvSpPr>
              <a:spLocks/>
            </p:cNvSpPr>
            <p:nvPr/>
          </p:nvSpPr>
          <p:spPr bwMode="auto">
            <a:xfrm>
              <a:off x="3248" y="2143"/>
              <a:ext cx="1" cy="1641"/>
            </a:xfrm>
            <a:custGeom>
              <a:avLst/>
              <a:gdLst/>
              <a:ahLst/>
              <a:cxnLst>
                <a:cxn ang="0">
                  <a:pos x="0" y="820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8202">
                  <a:moveTo>
                    <a:pt x="0" y="820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6876" name="Freeform 76"/>
          <p:cNvSpPr>
            <a:spLocks/>
          </p:cNvSpPr>
          <p:nvPr/>
        </p:nvSpPr>
        <p:spPr bwMode="auto">
          <a:xfrm>
            <a:off x="3986213" y="5149850"/>
            <a:ext cx="781050" cy="100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5" y="137"/>
              </a:cxn>
              <a:cxn ang="0">
                <a:pos x="1219" y="236"/>
              </a:cxn>
              <a:cxn ang="0">
                <a:pos x="1836" y="295"/>
              </a:cxn>
              <a:cxn ang="0">
                <a:pos x="2457" y="315"/>
              </a:cxn>
              <a:cxn ang="0">
                <a:pos x="2458" y="315"/>
              </a:cxn>
            </a:cxnLst>
            <a:rect l="0" t="0" r="r" b="b"/>
            <a:pathLst>
              <a:path w="2458" h="315">
                <a:moveTo>
                  <a:pt x="0" y="0"/>
                </a:moveTo>
                <a:lnTo>
                  <a:pt x="605" y="137"/>
                </a:lnTo>
                <a:lnTo>
                  <a:pt x="1219" y="236"/>
                </a:lnTo>
                <a:lnTo>
                  <a:pt x="1836" y="295"/>
                </a:lnTo>
                <a:lnTo>
                  <a:pt x="2457" y="315"/>
                </a:lnTo>
                <a:lnTo>
                  <a:pt x="2458" y="315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77" name="Freeform 77"/>
          <p:cNvSpPr>
            <a:spLocks/>
          </p:cNvSpPr>
          <p:nvPr/>
        </p:nvSpPr>
        <p:spPr bwMode="auto">
          <a:xfrm>
            <a:off x="4767263" y="5249863"/>
            <a:ext cx="390525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3" y="51"/>
              </a:cxn>
              <a:cxn ang="0">
                <a:pos x="1228" y="60"/>
              </a:cxn>
              <a:cxn ang="0">
                <a:pos x="1229" y="60"/>
              </a:cxn>
            </a:cxnLst>
            <a:rect l="0" t="0" r="r" b="b"/>
            <a:pathLst>
              <a:path w="1229" h="60">
                <a:moveTo>
                  <a:pt x="0" y="0"/>
                </a:moveTo>
                <a:lnTo>
                  <a:pt x="613" y="51"/>
                </a:lnTo>
                <a:lnTo>
                  <a:pt x="1228" y="60"/>
                </a:lnTo>
                <a:lnTo>
                  <a:pt x="1229" y="6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2806700" y="3717925"/>
            <a:ext cx="679450" cy="349250"/>
            <a:chOff x="1693" y="2336"/>
            <a:chExt cx="519" cy="183"/>
          </a:xfrm>
        </p:grpSpPr>
        <p:sp>
          <p:nvSpPr>
            <p:cNvPr id="76879" name="Freeform 79"/>
            <p:cNvSpPr>
              <a:spLocks/>
            </p:cNvSpPr>
            <p:nvPr/>
          </p:nvSpPr>
          <p:spPr bwMode="auto">
            <a:xfrm>
              <a:off x="1693" y="2336"/>
              <a:ext cx="230" cy="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0" y="551"/>
                </a:cxn>
                <a:cxn ang="0">
                  <a:pos x="1153" y="872"/>
                </a:cxn>
                <a:cxn ang="0">
                  <a:pos x="1154" y="872"/>
                </a:cxn>
              </a:cxnLst>
              <a:rect l="0" t="0" r="r" b="b"/>
              <a:pathLst>
                <a:path w="1154" h="872">
                  <a:moveTo>
                    <a:pt x="0" y="0"/>
                  </a:moveTo>
                  <a:lnTo>
                    <a:pt x="490" y="551"/>
                  </a:lnTo>
                  <a:lnTo>
                    <a:pt x="1153" y="872"/>
                  </a:lnTo>
                  <a:lnTo>
                    <a:pt x="1154" y="872"/>
                  </a:lnTo>
                </a:path>
              </a:pathLst>
            </a:custGeom>
            <a:noFill/>
            <a:ln w="25400">
              <a:solidFill>
                <a:schemeClr val="accent2"/>
              </a:solidFill>
              <a:prstDash val="solid"/>
              <a:round/>
              <a:headEnd type="arrow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880" name="Freeform 80"/>
            <p:cNvSpPr>
              <a:spLocks/>
            </p:cNvSpPr>
            <p:nvPr/>
          </p:nvSpPr>
          <p:spPr bwMode="auto">
            <a:xfrm>
              <a:off x="1925" y="2471"/>
              <a:ext cx="287" cy="48"/>
            </a:xfrm>
            <a:custGeom>
              <a:avLst/>
              <a:gdLst/>
              <a:ahLst/>
              <a:cxnLst>
                <a:cxn ang="0">
                  <a:pos x="0" y="201"/>
                </a:cxn>
                <a:cxn ang="0">
                  <a:pos x="736" y="243"/>
                </a:cxn>
                <a:cxn ang="0">
                  <a:pos x="1431" y="0"/>
                </a:cxn>
                <a:cxn ang="0">
                  <a:pos x="1432" y="0"/>
                </a:cxn>
              </a:cxnLst>
              <a:rect l="0" t="0" r="r" b="b"/>
              <a:pathLst>
                <a:path w="1432" h="243">
                  <a:moveTo>
                    <a:pt x="0" y="201"/>
                  </a:moveTo>
                  <a:lnTo>
                    <a:pt x="736" y="243"/>
                  </a:lnTo>
                  <a:lnTo>
                    <a:pt x="1431" y="0"/>
                  </a:lnTo>
                  <a:lnTo>
                    <a:pt x="1432" y="0"/>
                  </a:lnTo>
                </a:path>
              </a:pathLst>
            </a:custGeom>
            <a:noFill/>
            <a:ln w="25400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6881" name="Freeform 81"/>
          <p:cNvSpPr>
            <a:spLocks/>
          </p:cNvSpPr>
          <p:nvPr/>
        </p:nvSpPr>
        <p:spPr bwMode="auto">
          <a:xfrm>
            <a:off x="2687638" y="3808413"/>
            <a:ext cx="1587" cy="1587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1" y="1"/>
              </a:cxn>
              <a:cxn ang="0">
                <a:pos x="0" y="0"/>
              </a:cxn>
              <a:cxn ang="0">
                <a:pos x="1" y="1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82" name="Freeform 82"/>
          <p:cNvSpPr>
            <a:spLocks/>
          </p:cNvSpPr>
          <p:nvPr/>
        </p:nvSpPr>
        <p:spPr bwMode="auto">
          <a:xfrm>
            <a:off x="2687638" y="3808413"/>
            <a:ext cx="1587" cy="1587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1" y="1"/>
              </a:cxn>
              <a:cxn ang="0">
                <a:pos x="0" y="0"/>
              </a:cxn>
              <a:cxn ang="0">
                <a:pos x="1" y="1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83" name="Freeform 83"/>
          <p:cNvSpPr>
            <a:spLocks/>
          </p:cNvSpPr>
          <p:nvPr/>
        </p:nvSpPr>
        <p:spPr bwMode="auto">
          <a:xfrm>
            <a:off x="1944688" y="3043238"/>
            <a:ext cx="1587" cy="1587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1" y="1"/>
              </a:cxn>
              <a:cxn ang="0">
                <a:pos x="0" y="0"/>
              </a:cxn>
              <a:cxn ang="0">
                <a:pos x="1" y="1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84" name="Freeform 84"/>
          <p:cNvSpPr>
            <a:spLocks/>
          </p:cNvSpPr>
          <p:nvPr/>
        </p:nvSpPr>
        <p:spPr bwMode="auto">
          <a:xfrm>
            <a:off x="1944688" y="3043238"/>
            <a:ext cx="1587" cy="1587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1" y="1"/>
              </a:cxn>
              <a:cxn ang="0">
                <a:pos x="0" y="0"/>
              </a:cxn>
              <a:cxn ang="0">
                <a:pos x="1" y="1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2041525" y="2940050"/>
            <a:ext cx="285750" cy="576263"/>
            <a:chOff x="1225" y="1854"/>
            <a:chExt cx="87" cy="289"/>
          </a:xfrm>
        </p:grpSpPr>
        <p:sp>
          <p:nvSpPr>
            <p:cNvPr id="76886" name="Freeform 86"/>
            <p:cNvSpPr>
              <a:spLocks/>
            </p:cNvSpPr>
            <p:nvPr/>
          </p:nvSpPr>
          <p:spPr bwMode="auto">
            <a:xfrm>
              <a:off x="1290" y="1992"/>
              <a:ext cx="22" cy="151"/>
            </a:xfrm>
            <a:custGeom>
              <a:avLst/>
              <a:gdLst/>
              <a:ahLst/>
              <a:cxnLst>
                <a:cxn ang="0">
                  <a:pos x="112" y="75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12" h="753">
                  <a:moveTo>
                    <a:pt x="112" y="75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" name="Group 87"/>
            <p:cNvGrpSpPr>
              <a:grpSpLocks/>
            </p:cNvGrpSpPr>
            <p:nvPr/>
          </p:nvGrpSpPr>
          <p:grpSpPr bwMode="auto">
            <a:xfrm>
              <a:off x="1225" y="1854"/>
              <a:ext cx="78" cy="189"/>
              <a:chOff x="1225" y="1854"/>
              <a:chExt cx="78" cy="189"/>
            </a:xfrm>
          </p:grpSpPr>
          <p:sp>
            <p:nvSpPr>
              <p:cNvPr id="76888" name="Freeform 88"/>
              <p:cNvSpPr>
                <a:spLocks/>
              </p:cNvSpPr>
              <p:nvPr/>
            </p:nvSpPr>
            <p:spPr bwMode="auto">
              <a:xfrm>
                <a:off x="1225" y="1854"/>
                <a:ext cx="65" cy="138"/>
              </a:xfrm>
              <a:custGeom>
                <a:avLst/>
                <a:gdLst/>
                <a:ahLst/>
                <a:cxnLst>
                  <a:cxn ang="0">
                    <a:pos x="324" y="689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324" h="689">
                    <a:moveTo>
                      <a:pt x="324" y="689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889" name="Line 89"/>
              <p:cNvSpPr>
                <a:spLocks noChangeShapeType="1"/>
              </p:cNvSpPr>
              <p:nvPr/>
            </p:nvSpPr>
            <p:spPr bwMode="auto">
              <a:xfrm>
                <a:off x="1302" y="2042"/>
                <a:ext cx="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6890" name="Line 90"/>
          <p:cNvSpPr>
            <a:spLocks noChangeShapeType="1"/>
          </p:cNvSpPr>
          <p:nvPr/>
        </p:nvSpPr>
        <p:spPr bwMode="auto">
          <a:xfrm>
            <a:off x="6269038" y="157163"/>
            <a:ext cx="1587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91" name="Freeform 91"/>
          <p:cNvSpPr>
            <a:spLocks/>
          </p:cNvSpPr>
          <p:nvPr/>
        </p:nvSpPr>
        <p:spPr bwMode="auto">
          <a:xfrm>
            <a:off x="3206750" y="1830388"/>
            <a:ext cx="1639888" cy="1671637"/>
          </a:xfrm>
          <a:custGeom>
            <a:avLst/>
            <a:gdLst/>
            <a:ahLst/>
            <a:cxnLst>
              <a:cxn ang="0">
                <a:pos x="0" y="5266"/>
              </a:cxn>
              <a:cxn ang="0">
                <a:pos x="1" y="5266"/>
              </a:cxn>
              <a:cxn ang="0">
                <a:pos x="5164" y="0"/>
              </a:cxn>
              <a:cxn ang="0">
                <a:pos x="5166" y="0"/>
              </a:cxn>
            </a:cxnLst>
            <a:rect l="0" t="0" r="r" b="b"/>
            <a:pathLst>
              <a:path w="5166" h="5266">
                <a:moveTo>
                  <a:pt x="0" y="5266"/>
                </a:moveTo>
                <a:lnTo>
                  <a:pt x="1" y="5266"/>
                </a:lnTo>
                <a:lnTo>
                  <a:pt x="5164" y="0"/>
                </a:lnTo>
                <a:lnTo>
                  <a:pt x="5166" y="0"/>
                </a:lnTo>
              </a:path>
            </a:pathLst>
          </a:custGeom>
          <a:noFill/>
          <a:ln w="25400">
            <a:solidFill>
              <a:srgbClr val="9900CC"/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92" name="Freeform 92"/>
          <p:cNvSpPr>
            <a:spLocks/>
          </p:cNvSpPr>
          <p:nvPr/>
        </p:nvSpPr>
        <p:spPr bwMode="auto">
          <a:xfrm>
            <a:off x="4845050" y="183038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1" y="0"/>
              </a:cxn>
              <a:cxn ang="0">
                <a:pos x="0" y="0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93" name="Freeform 93"/>
          <p:cNvSpPr>
            <a:spLocks/>
          </p:cNvSpPr>
          <p:nvPr/>
        </p:nvSpPr>
        <p:spPr bwMode="auto">
          <a:xfrm>
            <a:off x="4845050" y="183038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1" y="0"/>
              </a:cxn>
              <a:cxn ang="0">
                <a:pos x="0" y="0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94" name="Freeform 94"/>
          <p:cNvSpPr>
            <a:spLocks/>
          </p:cNvSpPr>
          <p:nvPr/>
        </p:nvSpPr>
        <p:spPr bwMode="auto">
          <a:xfrm>
            <a:off x="1228725" y="3471863"/>
            <a:ext cx="69850" cy="68262"/>
          </a:xfrm>
          <a:custGeom>
            <a:avLst/>
            <a:gdLst/>
            <a:ahLst/>
            <a:cxnLst>
              <a:cxn ang="0">
                <a:pos x="215" y="107"/>
              </a:cxn>
              <a:cxn ang="0">
                <a:pos x="184" y="31"/>
              </a:cxn>
              <a:cxn ang="0">
                <a:pos x="108" y="0"/>
              </a:cxn>
              <a:cxn ang="0">
                <a:pos x="32" y="31"/>
              </a:cxn>
              <a:cxn ang="0">
                <a:pos x="0" y="107"/>
              </a:cxn>
              <a:cxn ang="0">
                <a:pos x="32" y="184"/>
              </a:cxn>
              <a:cxn ang="0">
                <a:pos x="108" y="215"/>
              </a:cxn>
              <a:cxn ang="0">
                <a:pos x="184" y="184"/>
              </a:cxn>
              <a:cxn ang="0">
                <a:pos x="215" y="107"/>
              </a:cxn>
              <a:cxn ang="0">
                <a:pos x="216" y="107"/>
              </a:cxn>
            </a:cxnLst>
            <a:rect l="0" t="0" r="r" b="b"/>
            <a:pathLst>
              <a:path w="216" h="215">
                <a:moveTo>
                  <a:pt x="215" y="107"/>
                </a:moveTo>
                <a:lnTo>
                  <a:pt x="184" y="31"/>
                </a:lnTo>
                <a:lnTo>
                  <a:pt x="108" y="0"/>
                </a:lnTo>
                <a:lnTo>
                  <a:pt x="32" y="31"/>
                </a:lnTo>
                <a:lnTo>
                  <a:pt x="0" y="107"/>
                </a:lnTo>
                <a:lnTo>
                  <a:pt x="32" y="184"/>
                </a:lnTo>
                <a:lnTo>
                  <a:pt x="108" y="215"/>
                </a:lnTo>
                <a:lnTo>
                  <a:pt x="184" y="184"/>
                </a:lnTo>
                <a:lnTo>
                  <a:pt x="215" y="107"/>
                </a:lnTo>
                <a:lnTo>
                  <a:pt x="216" y="107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95" name="Freeform 95"/>
          <p:cNvSpPr>
            <a:spLocks/>
          </p:cNvSpPr>
          <p:nvPr/>
        </p:nvSpPr>
        <p:spPr bwMode="auto">
          <a:xfrm>
            <a:off x="3175000" y="3471863"/>
            <a:ext cx="69850" cy="68262"/>
          </a:xfrm>
          <a:custGeom>
            <a:avLst/>
            <a:gdLst/>
            <a:ahLst/>
            <a:cxnLst>
              <a:cxn ang="0">
                <a:pos x="215" y="107"/>
              </a:cxn>
              <a:cxn ang="0">
                <a:pos x="184" y="31"/>
              </a:cxn>
              <a:cxn ang="0">
                <a:pos x="108" y="0"/>
              </a:cxn>
              <a:cxn ang="0">
                <a:pos x="32" y="31"/>
              </a:cxn>
              <a:cxn ang="0">
                <a:pos x="0" y="107"/>
              </a:cxn>
              <a:cxn ang="0">
                <a:pos x="32" y="184"/>
              </a:cxn>
              <a:cxn ang="0">
                <a:pos x="108" y="215"/>
              </a:cxn>
              <a:cxn ang="0">
                <a:pos x="184" y="184"/>
              </a:cxn>
              <a:cxn ang="0">
                <a:pos x="215" y="107"/>
              </a:cxn>
              <a:cxn ang="0">
                <a:pos x="216" y="107"/>
              </a:cxn>
            </a:cxnLst>
            <a:rect l="0" t="0" r="r" b="b"/>
            <a:pathLst>
              <a:path w="216" h="215">
                <a:moveTo>
                  <a:pt x="215" y="107"/>
                </a:moveTo>
                <a:lnTo>
                  <a:pt x="184" y="31"/>
                </a:lnTo>
                <a:lnTo>
                  <a:pt x="108" y="0"/>
                </a:lnTo>
                <a:lnTo>
                  <a:pt x="32" y="31"/>
                </a:lnTo>
                <a:lnTo>
                  <a:pt x="0" y="107"/>
                </a:lnTo>
                <a:lnTo>
                  <a:pt x="32" y="184"/>
                </a:lnTo>
                <a:lnTo>
                  <a:pt x="108" y="215"/>
                </a:lnTo>
                <a:lnTo>
                  <a:pt x="184" y="184"/>
                </a:lnTo>
                <a:lnTo>
                  <a:pt x="215" y="107"/>
                </a:lnTo>
                <a:lnTo>
                  <a:pt x="216" y="107"/>
                </a:lnTo>
              </a:path>
            </a:pathLst>
          </a:cu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96"/>
          <p:cNvGrpSpPr>
            <a:grpSpLocks/>
          </p:cNvGrpSpPr>
          <p:nvPr/>
        </p:nvGrpSpPr>
        <p:grpSpPr bwMode="auto">
          <a:xfrm>
            <a:off x="823913" y="1212850"/>
            <a:ext cx="503237" cy="4548188"/>
            <a:chOff x="519" y="701"/>
            <a:chExt cx="317" cy="2865"/>
          </a:xfrm>
        </p:grpSpPr>
        <p:sp>
          <p:nvSpPr>
            <p:cNvPr id="19585" name="Text Box 97"/>
            <p:cNvSpPr txBox="1">
              <a:spLocks noChangeArrowheads="1"/>
            </p:cNvSpPr>
            <p:nvPr/>
          </p:nvSpPr>
          <p:spPr bwMode="auto">
            <a:xfrm rot="-5400000">
              <a:off x="433" y="3210"/>
              <a:ext cx="44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sz="2200">
                  <a:solidFill>
                    <a:schemeClr val="tx1"/>
                  </a:solidFill>
                </a:rPr>
                <a:t>D</a:t>
              </a:r>
              <a:r>
                <a:rPr lang="en-US" sz="22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586" name="Text Box 98"/>
            <p:cNvSpPr txBox="1">
              <a:spLocks noChangeArrowheads="1"/>
            </p:cNvSpPr>
            <p:nvPr/>
          </p:nvSpPr>
          <p:spPr bwMode="auto">
            <a:xfrm rot="-5400000">
              <a:off x="481" y="787"/>
              <a:ext cx="44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sz="2200">
                  <a:solidFill>
                    <a:schemeClr val="tx1"/>
                  </a:solidFill>
                </a:rPr>
                <a:t>D</a:t>
              </a:r>
              <a:r>
                <a:rPr lang="en-US" sz="2200" baseline="-2500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76899" name="Text Box 99"/>
          <p:cNvSpPr txBox="1">
            <a:spLocks noChangeArrowheads="1"/>
          </p:cNvSpPr>
          <p:nvPr/>
        </p:nvSpPr>
        <p:spPr bwMode="auto">
          <a:xfrm>
            <a:off x="746125" y="3300413"/>
            <a:ext cx="70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>
                <a:solidFill>
                  <a:schemeClr val="tx1"/>
                </a:solidFill>
              </a:rPr>
              <a:t>R</a:t>
            </a:r>
            <a:r>
              <a:rPr lang="en-US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6900" name="Text Box 100"/>
          <p:cNvSpPr txBox="1">
            <a:spLocks noChangeArrowheads="1"/>
          </p:cNvSpPr>
          <p:nvPr/>
        </p:nvSpPr>
        <p:spPr bwMode="auto">
          <a:xfrm>
            <a:off x="2895600" y="178593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6901" name="Text Box 101"/>
          <p:cNvSpPr txBox="1">
            <a:spLocks noChangeArrowheads="1"/>
          </p:cNvSpPr>
          <p:nvPr/>
        </p:nvSpPr>
        <p:spPr bwMode="auto">
          <a:xfrm>
            <a:off x="2514600" y="199548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6902" name="Text Box 102"/>
          <p:cNvSpPr txBox="1">
            <a:spLocks noChangeArrowheads="1"/>
          </p:cNvSpPr>
          <p:nvPr/>
        </p:nvSpPr>
        <p:spPr bwMode="auto">
          <a:xfrm>
            <a:off x="3333750" y="146208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6903" name="Text Box 103"/>
          <p:cNvSpPr txBox="1">
            <a:spLocks noChangeArrowheads="1"/>
          </p:cNvSpPr>
          <p:nvPr/>
        </p:nvSpPr>
        <p:spPr bwMode="auto">
          <a:xfrm>
            <a:off x="3752850" y="121443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6904" name="Text Box 104"/>
          <p:cNvSpPr txBox="1">
            <a:spLocks noChangeArrowheads="1"/>
          </p:cNvSpPr>
          <p:nvPr/>
        </p:nvSpPr>
        <p:spPr bwMode="auto">
          <a:xfrm>
            <a:off x="4171950" y="96678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76905" name="Text Box 105"/>
          <p:cNvSpPr txBox="1">
            <a:spLocks noChangeArrowheads="1"/>
          </p:cNvSpPr>
          <p:nvPr/>
        </p:nvSpPr>
        <p:spPr bwMode="auto">
          <a:xfrm>
            <a:off x="4552950" y="73818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76906" name="Text Box 106"/>
          <p:cNvSpPr txBox="1">
            <a:spLocks noChangeArrowheads="1"/>
          </p:cNvSpPr>
          <p:nvPr/>
        </p:nvSpPr>
        <p:spPr bwMode="auto">
          <a:xfrm>
            <a:off x="4876800" y="47148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76907" name="Text Box 107"/>
          <p:cNvSpPr txBox="1">
            <a:spLocks noChangeArrowheads="1"/>
          </p:cNvSpPr>
          <p:nvPr/>
        </p:nvSpPr>
        <p:spPr bwMode="auto">
          <a:xfrm>
            <a:off x="2190750" y="2312988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76908" name="Text Box 108"/>
          <p:cNvSpPr txBox="1">
            <a:spLocks noChangeArrowheads="1"/>
          </p:cNvSpPr>
          <p:nvPr/>
        </p:nvSpPr>
        <p:spPr bwMode="auto">
          <a:xfrm>
            <a:off x="5010150" y="1719263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P</a:t>
            </a:r>
            <a:r>
              <a:rPr lang="en-US" sz="2400" b="0" baseline="-250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6909" name="Text Box 109"/>
          <p:cNvSpPr txBox="1">
            <a:spLocks noChangeArrowheads="1"/>
          </p:cNvSpPr>
          <p:nvPr/>
        </p:nvSpPr>
        <p:spPr bwMode="auto">
          <a:xfrm>
            <a:off x="3541713" y="1954213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P</a:t>
            </a:r>
            <a:r>
              <a:rPr lang="en-US" sz="2400" b="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6910" name="Text Box 110"/>
          <p:cNvSpPr txBox="1">
            <a:spLocks noChangeArrowheads="1"/>
          </p:cNvSpPr>
          <p:nvPr/>
        </p:nvSpPr>
        <p:spPr bwMode="auto">
          <a:xfrm>
            <a:off x="3122613" y="2163763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P</a:t>
            </a:r>
            <a:r>
              <a:rPr lang="en-US" sz="2400" b="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6911" name="Text Box 111"/>
          <p:cNvSpPr txBox="1">
            <a:spLocks noChangeArrowheads="1"/>
          </p:cNvSpPr>
          <p:nvPr/>
        </p:nvSpPr>
        <p:spPr bwMode="auto">
          <a:xfrm rot="-5400000">
            <a:off x="292100" y="2395538"/>
            <a:ext cx="155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Directrix</a:t>
            </a:r>
          </a:p>
        </p:txBody>
      </p:sp>
      <p:sp>
        <p:nvSpPr>
          <p:cNvPr id="76912" name="Text Box 112"/>
          <p:cNvSpPr txBox="1">
            <a:spLocks noChangeArrowheads="1"/>
          </p:cNvSpPr>
          <p:nvPr/>
        </p:nvSpPr>
        <p:spPr bwMode="auto">
          <a:xfrm rot="-2700000">
            <a:off x="3429000" y="2362200"/>
            <a:ext cx="95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rgbClr val="9900CC"/>
                </a:solidFill>
              </a:rPr>
              <a:t>R=6f`</a:t>
            </a:r>
          </a:p>
        </p:txBody>
      </p:sp>
      <p:sp>
        <p:nvSpPr>
          <p:cNvPr id="76913" name="Text Box 113"/>
          <p:cNvSpPr txBox="1">
            <a:spLocks noChangeArrowheads="1"/>
          </p:cNvSpPr>
          <p:nvPr/>
        </p:nvSpPr>
        <p:spPr bwMode="auto">
          <a:xfrm>
            <a:off x="2687638" y="3921125"/>
            <a:ext cx="69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90</a:t>
            </a:r>
            <a:r>
              <a:rPr lang="en-US" sz="1600">
                <a:solidFill>
                  <a:srgbClr val="0000FF"/>
                </a:solidFill>
                <a:cs typeface="Times New Roman" pitchFamily="18" charset="0"/>
              </a:rPr>
              <a:t>°</a:t>
            </a: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76914" name="Text Box 114"/>
          <p:cNvSpPr txBox="1">
            <a:spLocks noChangeArrowheads="1"/>
          </p:cNvSpPr>
          <p:nvPr/>
        </p:nvSpPr>
        <p:spPr bwMode="auto">
          <a:xfrm>
            <a:off x="2513013" y="310991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6915" name="Text Box 115"/>
          <p:cNvSpPr txBox="1">
            <a:spLocks noChangeArrowheads="1"/>
          </p:cNvSpPr>
          <p:nvPr/>
        </p:nvSpPr>
        <p:spPr bwMode="auto">
          <a:xfrm>
            <a:off x="2874963" y="310991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6916" name="Text Box 116"/>
          <p:cNvSpPr txBox="1">
            <a:spLocks noChangeArrowheads="1"/>
          </p:cNvSpPr>
          <p:nvPr/>
        </p:nvSpPr>
        <p:spPr bwMode="auto">
          <a:xfrm>
            <a:off x="3313113" y="31257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6917" name="Text Box 117"/>
          <p:cNvSpPr txBox="1">
            <a:spLocks noChangeArrowheads="1"/>
          </p:cNvSpPr>
          <p:nvPr/>
        </p:nvSpPr>
        <p:spPr bwMode="auto">
          <a:xfrm>
            <a:off x="3694113" y="31257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6918" name="Text Box 118"/>
          <p:cNvSpPr txBox="1">
            <a:spLocks noChangeArrowheads="1"/>
          </p:cNvSpPr>
          <p:nvPr/>
        </p:nvSpPr>
        <p:spPr bwMode="auto">
          <a:xfrm>
            <a:off x="4094163" y="31257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6919" name="Text Box 119"/>
          <p:cNvSpPr txBox="1">
            <a:spLocks noChangeArrowheads="1"/>
          </p:cNvSpPr>
          <p:nvPr/>
        </p:nvSpPr>
        <p:spPr bwMode="auto">
          <a:xfrm>
            <a:off x="4475163" y="31257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6920" name="Text Box 120"/>
          <p:cNvSpPr txBox="1">
            <a:spLocks noChangeArrowheads="1"/>
          </p:cNvSpPr>
          <p:nvPr/>
        </p:nvSpPr>
        <p:spPr bwMode="auto">
          <a:xfrm>
            <a:off x="4856163" y="311943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6921" name="Text Box 121"/>
          <p:cNvSpPr txBox="1">
            <a:spLocks noChangeArrowheads="1"/>
          </p:cNvSpPr>
          <p:nvPr/>
        </p:nvSpPr>
        <p:spPr bwMode="auto">
          <a:xfrm>
            <a:off x="6300788" y="1657350"/>
            <a:ext cx="255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Eccentricity = 2/3</a:t>
            </a:r>
          </a:p>
        </p:txBody>
      </p:sp>
      <p:grpSp>
        <p:nvGrpSpPr>
          <p:cNvPr id="15" name="Group 122"/>
          <p:cNvGrpSpPr>
            <a:grpSpLocks/>
          </p:cNvGrpSpPr>
          <p:nvPr/>
        </p:nvGrpSpPr>
        <p:grpSpPr bwMode="auto">
          <a:xfrm>
            <a:off x="6346825" y="2139950"/>
            <a:ext cx="2787650" cy="855663"/>
            <a:chOff x="3998" y="1348"/>
            <a:chExt cx="1756" cy="539"/>
          </a:xfrm>
        </p:grpSpPr>
        <p:sp>
          <p:nvSpPr>
            <p:cNvPr id="19574" name="Text Box 123"/>
            <p:cNvSpPr txBox="1">
              <a:spLocks noChangeArrowheads="1"/>
            </p:cNvSpPr>
            <p:nvPr/>
          </p:nvSpPr>
          <p:spPr bwMode="auto">
            <a:xfrm>
              <a:off x="5388" y="1595"/>
              <a:ext cx="3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9575" name="Text Box 124"/>
            <p:cNvSpPr txBox="1">
              <a:spLocks noChangeArrowheads="1"/>
            </p:cNvSpPr>
            <p:nvPr/>
          </p:nvSpPr>
          <p:spPr bwMode="auto">
            <a:xfrm>
              <a:off x="3998" y="1599"/>
              <a:ext cx="7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R</a:t>
              </a:r>
              <a:r>
                <a:rPr lang="en-US" sz="2400" baseline="-25000">
                  <a:solidFill>
                    <a:schemeClr val="tx1"/>
                  </a:solidFill>
                </a:rPr>
                <a:t>1</a:t>
              </a:r>
              <a:r>
                <a:rPr lang="en-US" sz="2400">
                  <a:solidFill>
                    <a:schemeClr val="tx1"/>
                  </a:solidFill>
                </a:rPr>
                <a:t>V</a:t>
              </a:r>
              <a:r>
                <a:rPr lang="en-US" sz="24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6925" name="Line 125"/>
            <p:cNvSpPr>
              <a:spLocks noChangeShapeType="1"/>
            </p:cNvSpPr>
            <p:nvPr/>
          </p:nvSpPr>
          <p:spPr bwMode="auto">
            <a:xfrm>
              <a:off x="4108" y="1635"/>
              <a:ext cx="4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577" name="Text Box 126"/>
            <p:cNvSpPr txBox="1">
              <a:spLocks noChangeArrowheads="1"/>
            </p:cNvSpPr>
            <p:nvPr/>
          </p:nvSpPr>
          <p:spPr bwMode="auto">
            <a:xfrm>
              <a:off x="3998" y="1353"/>
              <a:ext cx="6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QV</a:t>
              </a:r>
              <a:r>
                <a:rPr lang="en-US" sz="24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578" name="Text Box 127"/>
            <p:cNvSpPr txBox="1">
              <a:spLocks noChangeArrowheads="1"/>
            </p:cNvSpPr>
            <p:nvPr/>
          </p:nvSpPr>
          <p:spPr bwMode="auto">
            <a:xfrm>
              <a:off x="4548" y="1493"/>
              <a:ext cx="3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buFontTx/>
                <a:buNone/>
              </a:pPr>
              <a:r>
                <a:rPr lang="en-US" sz="2400" b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19579" name="Text Box 128"/>
            <p:cNvSpPr txBox="1">
              <a:spLocks noChangeArrowheads="1"/>
            </p:cNvSpPr>
            <p:nvPr/>
          </p:nvSpPr>
          <p:spPr bwMode="auto">
            <a:xfrm>
              <a:off x="4693" y="1599"/>
              <a:ext cx="7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R</a:t>
              </a:r>
              <a:r>
                <a:rPr lang="en-US" sz="2400" baseline="-25000">
                  <a:solidFill>
                    <a:schemeClr val="tx1"/>
                  </a:solidFill>
                </a:rPr>
                <a:t>1</a:t>
              </a:r>
              <a:r>
                <a:rPr lang="en-US" sz="2400">
                  <a:solidFill>
                    <a:schemeClr val="tx1"/>
                  </a:solidFill>
                </a:rPr>
                <a:t>V</a:t>
              </a:r>
              <a:r>
                <a:rPr lang="en-US" sz="24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6929" name="Line 129"/>
            <p:cNvSpPr>
              <a:spLocks noChangeShapeType="1"/>
            </p:cNvSpPr>
            <p:nvPr/>
          </p:nvSpPr>
          <p:spPr bwMode="auto">
            <a:xfrm>
              <a:off x="4803" y="1635"/>
              <a:ext cx="4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581" name="Text Box 130"/>
            <p:cNvSpPr txBox="1">
              <a:spLocks noChangeArrowheads="1"/>
            </p:cNvSpPr>
            <p:nvPr/>
          </p:nvSpPr>
          <p:spPr bwMode="auto">
            <a:xfrm>
              <a:off x="4669" y="1348"/>
              <a:ext cx="6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V</a:t>
              </a:r>
              <a:r>
                <a:rPr lang="en-US" sz="2400" baseline="-25000">
                  <a:solidFill>
                    <a:schemeClr val="tx1"/>
                  </a:solidFill>
                </a:rPr>
                <a:t>1</a:t>
              </a:r>
              <a:r>
                <a:rPr lang="en-US" sz="2400">
                  <a:solidFill>
                    <a:schemeClr val="tx1"/>
                  </a:solidFill>
                </a:rPr>
                <a:t>F</a:t>
              </a:r>
              <a:r>
                <a:rPr lang="en-US" sz="24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582" name="Text Box 131"/>
            <p:cNvSpPr txBox="1">
              <a:spLocks noChangeArrowheads="1"/>
            </p:cNvSpPr>
            <p:nvPr/>
          </p:nvSpPr>
          <p:spPr bwMode="auto">
            <a:xfrm>
              <a:off x="5227" y="1493"/>
              <a:ext cx="3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buFontTx/>
                <a:buNone/>
              </a:pPr>
              <a:r>
                <a:rPr lang="en-US" sz="2400" b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19583" name="Text Box 132"/>
            <p:cNvSpPr txBox="1">
              <a:spLocks noChangeArrowheads="1"/>
            </p:cNvSpPr>
            <p:nvPr/>
          </p:nvSpPr>
          <p:spPr bwMode="auto">
            <a:xfrm>
              <a:off x="5378" y="1395"/>
              <a:ext cx="3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6933" name="Line 133"/>
            <p:cNvSpPr>
              <a:spLocks noChangeShapeType="1"/>
            </p:cNvSpPr>
            <p:nvPr/>
          </p:nvSpPr>
          <p:spPr bwMode="auto">
            <a:xfrm>
              <a:off x="5467" y="1635"/>
              <a:ext cx="2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6934" name="Freeform 134"/>
          <p:cNvSpPr>
            <a:spLocks/>
          </p:cNvSpPr>
          <p:nvPr/>
        </p:nvSpPr>
        <p:spPr bwMode="auto">
          <a:xfrm>
            <a:off x="2787650" y="3465513"/>
            <a:ext cx="69850" cy="68262"/>
          </a:xfrm>
          <a:custGeom>
            <a:avLst/>
            <a:gdLst/>
            <a:ahLst/>
            <a:cxnLst>
              <a:cxn ang="0">
                <a:pos x="215" y="107"/>
              </a:cxn>
              <a:cxn ang="0">
                <a:pos x="184" y="31"/>
              </a:cxn>
              <a:cxn ang="0">
                <a:pos x="108" y="0"/>
              </a:cxn>
              <a:cxn ang="0">
                <a:pos x="32" y="31"/>
              </a:cxn>
              <a:cxn ang="0">
                <a:pos x="0" y="107"/>
              </a:cxn>
              <a:cxn ang="0">
                <a:pos x="32" y="184"/>
              </a:cxn>
              <a:cxn ang="0">
                <a:pos x="108" y="215"/>
              </a:cxn>
              <a:cxn ang="0">
                <a:pos x="184" y="184"/>
              </a:cxn>
              <a:cxn ang="0">
                <a:pos x="215" y="107"/>
              </a:cxn>
              <a:cxn ang="0">
                <a:pos x="216" y="107"/>
              </a:cxn>
            </a:cxnLst>
            <a:rect l="0" t="0" r="r" b="b"/>
            <a:pathLst>
              <a:path w="216" h="215">
                <a:moveTo>
                  <a:pt x="215" y="107"/>
                </a:moveTo>
                <a:lnTo>
                  <a:pt x="184" y="31"/>
                </a:lnTo>
                <a:lnTo>
                  <a:pt x="108" y="0"/>
                </a:lnTo>
                <a:lnTo>
                  <a:pt x="32" y="31"/>
                </a:lnTo>
                <a:lnTo>
                  <a:pt x="0" y="107"/>
                </a:lnTo>
                <a:lnTo>
                  <a:pt x="32" y="184"/>
                </a:lnTo>
                <a:lnTo>
                  <a:pt x="108" y="215"/>
                </a:lnTo>
                <a:lnTo>
                  <a:pt x="184" y="184"/>
                </a:lnTo>
                <a:lnTo>
                  <a:pt x="215" y="107"/>
                </a:lnTo>
                <a:lnTo>
                  <a:pt x="216" y="107"/>
                </a:lnTo>
              </a:path>
            </a:pathLst>
          </a:cu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935" name="Freeform 135"/>
          <p:cNvSpPr>
            <a:spLocks/>
          </p:cNvSpPr>
          <p:nvPr/>
        </p:nvSpPr>
        <p:spPr bwMode="auto">
          <a:xfrm>
            <a:off x="3568700" y="3471863"/>
            <a:ext cx="69850" cy="68262"/>
          </a:xfrm>
          <a:custGeom>
            <a:avLst/>
            <a:gdLst/>
            <a:ahLst/>
            <a:cxnLst>
              <a:cxn ang="0">
                <a:pos x="215" y="107"/>
              </a:cxn>
              <a:cxn ang="0">
                <a:pos x="184" y="31"/>
              </a:cxn>
              <a:cxn ang="0">
                <a:pos x="108" y="0"/>
              </a:cxn>
              <a:cxn ang="0">
                <a:pos x="32" y="31"/>
              </a:cxn>
              <a:cxn ang="0">
                <a:pos x="0" y="107"/>
              </a:cxn>
              <a:cxn ang="0">
                <a:pos x="32" y="184"/>
              </a:cxn>
              <a:cxn ang="0">
                <a:pos x="108" y="215"/>
              </a:cxn>
              <a:cxn ang="0">
                <a:pos x="184" y="184"/>
              </a:cxn>
              <a:cxn ang="0">
                <a:pos x="215" y="107"/>
              </a:cxn>
              <a:cxn ang="0">
                <a:pos x="216" y="107"/>
              </a:cxn>
            </a:cxnLst>
            <a:rect l="0" t="0" r="r" b="b"/>
            <a:pathLst>
              <a:path w="216" h="215">
                <a:moveTo>
                  <a:pt x="215" y="107"/>
                </a:moveTo>
                <a:lnTo>
                  <a:pt x="184" y="31"/>
                </a:lnTo>
                <a:lnTo>
                  <a:pt x="108" y="0"/>
                </a:lnTo>
                <a:lnTo>
                  <a:pt x="32" y="31"/>
                </a:lnTo>
                <a:lnTo>
                  <a:pt x="0" y="107"/>
                </a:lnTo>
                <a:lnTo>
                  <a:pt x="32" y="184"/>
                </a:lnTo>
                <a:lnTo>
                  <a:pt x="108" y="215"/>
                </a:lnTo>
                <a:lnTo>
                  <a:pt x="184" y="184"/>
                </a:lnTo>
                <a:lnTo>
                  <a:pt x="215" y="107"/>
                </a:lnTo>
                <a:lnTo>
                  <a:pt x="216" y="107"/>
                </a:lnTo>
              </a:path>
            </a:pathLst>
          </a:cu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936" name="Freeform 136"/>
          <p:cNvSpPr>
            <a:spLocks/>
          </p:cNvSpPr>
          <p:nvPr/>
        </p:nvSpPr>
        <p:spPr bwMode="auto">
          <a:xfrm>
            <a:off x="3956050" y="3465513"/>
            <a:ext cx="69850" cy="68262"/>
          </a:xfrm>
          <a:custGeom>
            <a:avLst/>
            <a:gdLst/>
            <a:ahLst/>
            <a:cxnLst>
              <a:cxn ang="0">
                <a:pos x="215" y="107"/>
              </a:cxn>
              <a:cxn ang="0">
                <a:pos x="184" y="31"/>
              </a:cxn>
              <a:cxn ang="0">
                <a:pos x="108" y="0"/>
              </a:cxn>
              <a:cxn ang="0">
                <a:pos x="32" y="31"/>
              </a:cxn>
              <a:cxn ang="0">
                <a:pos x="0" y="107"/>
              </a:cxn>
              <a:cxn ang="0">
                <a:pos x="32" y="184"/>
              </a:cxn>
              <a:cxn ang="0">
                <a:pos x="108" y="215"/>
              </a:cxn>
              <a:cxn ang="0">
                <a:pos x="184" y="184"/>
              </a:cxn>
              <a:cxn ang="0">
                <a:pos x="215" y="107"/>
              </a:cxn>
              <a:cxn ang="0">
                <a:pos x="216" y="107"/>
              </a:cxn>
            </a:cxnLst>
            <a:rect l="0" t="0" r="r" b="b"/>
            <a:pathLst>
              <a:path w="216" h="215">
                <a:moveTo>
                  <a:pt x="215" y="107"/>
                </a:moveTo>
                <a:lnTo>
                  <a:pt x="184" y="31"/>
                </a:lnTo>
                <a:lnTo>
                  <a:pt x="108" y="0"/>
                </a:lnTo>
                <a:lnTo>
                  <a:pt x="32" y="31"/>
                </a:lnTo>
                <a:lnTo>
                  <a:pt x="0" y="107"/>
                </a:lnTo>
                <a:lnTo>
                  <a:pt x="32" y="184"/>
                </a:lnTo>
                <a:lnTo>
                  <a:pt x="108" y="215"/>
                </a:lnTo>
                <a:lnTo>
                  <a:pt x="184" y="184"/>
                </a:lnTo>
                <a:lnTo>
                  <a:pt x="215" y="107"/>
                </a:lnTo>
                <a:lnTo>
                  <a:pt x="216" y="107"/>
                </a:lnTo>
              </a:path>
            </a:pathLst>
          </a:cu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937" name="Freeform 137"/>
          <p:cNvSpPr>
            <a:spLocks/>
          </p:cNvSpPr>
          <p:nvPr/>
        </p:nvSpPr>
        <p:spPr bwMode="auto">
          <a:xfrm>
            <a:off x="4356100" y="3471863"/>
            <a:ext cx="69850" cy="68262"/>
          </a:xfrm>
          <a:custGeom>
            <a:avLst/>
            <a:gdLst/>
            <a:ahLst/>
            <a:cxnLst>
              <a:cxn ang="0">
                <a:pos x="215" y="107"/>
              </a:cxn>
              <a:cxn ang="0">
                <a:pos x="184" y="31"/>
              </a:cxn>
              <a:cxn ang="0">
                <a:pos x="108" y="0"/>
              </a:cxn>
              <a:cxn ang="0">
                <a:pos x="32" y="31"/>
              </a:cxn>
              <a:cxn ang="0">
                <a:pos x="0" y="107"/>
              </a:cxn>
              <a:cxn ang="0">
                <a:pos x="32" y="184"/>
              </a:cxn>
              <a:cxn ang="0">
                <a:pos x="108" y="215"/>
              </a:cxn>
              <a:cxn ang="0">
                <a:pos x="184" y="184"/>
              </a:cxn>
              <a:cxn ang="0">
                <a:pos x="215" y="107"/>
              </a:cxn>
              <a:cxn ang="0">
                <a:pos x="216" y="107"/>
              </a:cxn>
            </a:cxnLst>
            <a:rect l="0" t="0" r="r" b="b"/>
            <a:pathLst>
              <a:path w="216" h="215">
                <a:moveTo>
                  <a:pt x="215" y="107"/>
                </a:moveTo>
                <a:lnTo>
                  <a:pt x="184" y="31"/>
                </a:lnTo>
                <a:lnTo>
                  <a:pt x="108" y="0"/>
                </a:lnTo>
                <a:lnTo>
                  <a:pt x="32" y="31"/>
                </a:lnTo>
                <a:lnTo>
                  <a:pt x="0" y="107"/>
                </a:lnTo>
                <a:lnTo>
                  <a:pt x="32" y="184"/>
                </a:lnTo>
                <a:lnTo>
                  <a:pt x="108" y="215"/>
                </a:lnTo>
                <a:lnTo>
                  <a:pt x="184" y="184"/>
                </a:lnTo>
                <a:lnTo>
                  <a:pt x="215" y="107"/>
                </a:lnTo>
                <a:lnTo>
                  <a:pt x="216" y="107"/>
                </a:lnTo>
              </a:path>
            </a:pathLst>
          </a:cu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938" name="Freeform 138"/>
          <p:cNvSpPr>
            <a:spLocks/>
          </p:cNvSpPr>
          <p:nvPr/>
        </p:nvSpPr>
        <p:spPr bwMode="auto">
          <a:xfrm>
            <a:off x="4737100" y="3465513"/>
            <a:ext cx="69850" cy="68262"/>
          </a:xfrm>
          <a:custGeom>
            <a:avLst/>
            <a:gdLst/>
            <a:ahLst/>
            <a:cxnLst>
              <a:cxn ang="0">
                <a:pos x="215" y="107"/>
              </a:cxn>
              <a:cxn ang="0">
                <a:pos x="184" y="31"/>
              </a:cxn>
              <a:cxn ang="0">
                <a:pos x="108" y="0"/>
              </a:cxn>
              <a:cxn ang="0">
                <a:pos x="32" y="31"/>
              </a:cxn>
              <a:cxn ang="0">
                <a:pos x="0" y="107"/>
              </a:cxn>
              <a:cxn ang="0">
                <a:pos x="32" y="184"/>
              </a:cxn>
              <a:cxn ang="0">
                <a:pos x="108" y="215"/>
              </a:cxn>
              <a:cxn ang="0">
                <a:pos x="184" y="184"/>
              </a:cxn>
              <a:cxn ang="0">
                <a:pos x="215" y="107"/>
              </a:cxn>
              <a:cxn ang="0">
                <a:pos x="216" y="107"/>
              </a:cxn>
            </a:cxnLst>
            <a:rect l="0" t="0" r="r" b="b"/>
            <a:pathLst>
              <a:path w="216" h="215">
                <a:moveTo>
                  <a:pt x="215" y="107"/>
                </a:moveTo>
                <a:lnTo>
                  <a:pt x="184" y="31"/>
                </a:lnTo>
                <a:lnTo>
                  <a:pt x="108" y="0"/>
                </a:lnTo>
                <a:lnTo>
                  <a:pt x="32" y="31"/>
                </a:lnTo>
                <a:lnTo>
                  <a:pt x="0" y="107"/>
                </a:lnTo>
                <a:lnTo>
                  <a:pt x="32" y="184"/>
                </a:lnTo>
                <a:lnTo>
                  <a:pt x="108" y="215"/>
                </a:lnTo>
                <a:lnTo>
                  <a:pt x="184" y="184"/>
                </a:lnTo>
                <a:lnTo>
                  <a:pt x="215" y="107"/>
                </a:lnTo>
                <a:lnTo>
                  <a:pt x="216" y="107"/>
                </a:lnTo>
              </a:path>
            </a:pathLst>
          </a:cu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939" name="Freeform 139"/>
          <p:cNvSpPr>
            <a:spLocks/>
          </p:cNvSpPr>
          <p:nvPr/>
        </p:nvSpPr>
        <p:spPr bwMode="auto">
          <a:xfrm>
            <a:off x="5111750" y="3459163"/>
            <a:ext cx="69850" cy="68262"/>
          </a:xfrm>
          <a:custGeom>
            <a:avLst/>
            <a:gdLst/>
            <a:ahLst/>
            <a:cxnLst>
              <a:cxn ang="0">
                <a:pos x="215" y="107"/>
              </a:cxn>
              <a:cxn ang="0">
                <a:pos x="184" y="31"/>
              </a:cxn>
              <a:cxn ang="0">
                <a:pos x="108" y="0"/>
              </a:cxn>
              <a:cxn ang="0">
                <a:pos x="32" y="31"/>
              </a:cxn>
              <a:cxn ang="0">
                <a:pos x="0" y="107"/>
              </a:cxn>
              <a:cxn ang="0">
                <a:pos x="32" y="184"/>
              </a:cxn>
              <a:cxn ang="0">
                <a:pos x="108" y="215"/>
              </a:cxn>
              <a:cxn ang="0">
                <a:pos x="184" y="184"/>
              </a:cxn>
              <a:cxn ang="0">
                <a:pos x="215" y="107"/>
              </a:cxn>
              <a:cxn ang="0">
                <a:pos x="216" y="107"/>
              </a:cxn>
            </a:cxnLst>
            <a:rect l="0" t="0" r="r" b="b"/>
            <a:pathLst>
              <a:path w="216" h="215">
                <a:moveTo>
                  <a:pt x="215" y="107"/>
                </a:moveTo>
                <a:lnTo>
                  <a:pt x="184" y="31"/>
                </a:lnTo>
                <a:lnTo>
                  <a:pt x="108" y="0"/>
                </a:lnTo>
                <a:lnTo>
                  <a:pt x="32" y="31"/>
                </a:lnTo>
                <a:lnTo>
                  <a:pt x="0" y="107"/>
                </a:lnTo>
                <a:lnTo>
                  <a:pt x="32" y="184"/>
                </a:lnTo>
                <a:lnTo>
                  <a:pt x="108" y="215"/>
                </a:lnTo>
                <a:lnTo>
                  <a:pt x="184" y="184"/>
                </a:lnTo>
                <a:lnTo>
                  <a:pt x="215" y="107"/>
                </a:lnTo>
                <a:lnTo>
                  <a:pt x="216" y="107"/>
                </a:lnTo>
              </a:path>
            </a:pathLst>
          </a:cu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940" name="Freeform 140"/>
          <p:cNvSpPr>
            <a:spLocks/>
          </p:cNvSpPr>
          <p:nvPr/>
        </p:nvSpPr>
        <p:spPr bwMode="auto">
          <a:xfrm>
            <a:off x="2400300" y="3462338"/>
            <a:ext cx="69850" cy="68262"/>
          </a:xfrm>
          <a:custGeom>
            <a:avLst/>
            <a:gdLst/>
            <a:ahLst/>
            <a:cxnLst>
              <a:cxn ang="0">
                <a:pos x="215" y="107"/>
              </a:cxn>
              <a:cxn ang="0">
                <a:pos x="184" y="31"/>
              </a:cxn>
              <a:cxn ang="0">
                <a:pos x="108" y="0"/>
              </a:cxn>
              <a:cxn ang="0">
                <a:pos x="32" y="31"/>
              </a:cxn>
              <a:cxn ang="0">
                <a:pos x="0" y="107"/>
              </a:cxn>
              <a:cxn ang="0">
                <a:pos x="32" y="184"/>
              </a:cxn>
              <a:cxn ang="0">
                <a:pos x="108" y="215"/>
              </a:cxn>
              <a:cxn ang="0">
                <a:pos x="184" y="184"/>
              </a:cxn>
              <a:cxn ang="0">
                <a:pos x="215" y="107"/>
              </a:cxn>
              <a:cxn ang="0">
                <a:pos x="216" y="107"/>
              </a:cxn>
            </a:cxnLst>
            <a:rect l="0" t="0" r="r" b="b"/>
            <a:pathLst>
              <a:path w="216" h="215">
                <a:moveTo>
                  <a:pt x="215" y="107"/>
                </a:moveTo>
                <a:lnTo>
                  <a:pt x="184" y="31"/>
                </a:lnTo>
                <a:lnTo>
                  <a:pt x="108" y="0"/>
                </a:lnTo>
                <a:lnTo>
                  <a:pt x="32" y="31"/>
                </a:lnTo>
                <a:lnTo>
                  <a:pt x="0" y="107"/>
                </a:lnTo>
                <a:lnTo>
                  <a:pt x="32" y="184"/>
                </a:lnTo>
                <a:lnTo>
                  <a:pt x="108" y="215"/>
                </a:lnTo>
                <a:lnTo>
                  <a:pt x="184" y="184"/>
                </a:lnTo>
                <a:lnTo>
                  <a:pt x="215" y="107"/>
                </a:lnTo>
                <a:lnTo>
                  <a:pt x="216" y="107"/>
                </a:lnTo>
              </a:path>
            </a:pathLst>
          </a:cu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941" name="Text Box 141"/>
          <p:cNvSpPr txBox="1">
            <a:spLocks noChangeArrowheads="1"/>
          </p:cNvSpPr>
          <p:nvPr/>
        </p:nvSpPr>
        <p:spPr bwMode="auto">
          <a:xfrm>
            <a:off x="2500313" y="1081088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Ellipse</a:t>
            </a:r>
          </a:p>
        </p:txBody>
      </p:sp>
      <p:sp>
        <p:nvSpPr>
          <p:cNvPr id="76942" name="Line 142"/>
          <p:cNvSpPr>
            <a:spLocks noChangeShapeType="1"/>
          </p:cNvSpPr>
          <p:nvPr/>
        </p:nvSpPr>
        <p:spPr bwMode="auto">
          <a:xfrm>
            <a:off x="3206750" y="1512888"/>
            <a:ext cx="160338" cy="563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943" name="Text Box 143"/>
          <p:cNvSpPr txBox="1">
            <a:spLocks noChangeArrowheads="1"/>
          </p:cNvSpPr>
          <p:nvPr/>
        </p:nvSpPr>
        <p:spPr bwMode="auto">
          <a:xfrm>
            <a:off x="611188" y="79375"/>
            <a:ext cx="8061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3000">
                <a:solidFill>
                  <a:srgbClr val="0000FF"/>
                </a:solidFill>
              </a:rPr>
              <a:t>ELLIPSE – DIRECTRIX FOCUS METHOD</a:t>
            </a:r>
            <a:endParaRPr lang="en-GB" sz="3000">
              <a:solidFill>
                <a:srgbClr val="0000FF"/>
              </a:solidFill>
            </a:endParaRPr>
          </a:p>
        </p:txBody>
      </p:sp>
      <p:grpSp>
        <p:nvGrpSpPr>
          <p:cNvPr id="16" name="Group 145"/>
          <p:cNvGrpSpPr>
            <a:grpSpLocks/>
          </p:cNvGrpSpPr>
          <p:nvPr/>
        </p:nvGrpSpPr>
        <p:grpSpPr bwMode="auto">
          <a:xfrm>
            <a:off x="2819400" y="2514600"/>
            <a:ext cx="635000" cy="965200"/>
            <a:chOff x="1776" y="1584"/>
            <a:chExt cx="400" cy="608"/>
          </a:xfrm>
        </p:grpSpPr>
        <p:sp>
          <p:nvSpPr>
            <p:cNvPr id="76946" name="Text Box 146"/>
            <p:cNvSpPr txBox="1">
              <a:spLocks noChangeArrowheads="1"/>
            </p:cNvSpPr>
            <p:nvPr/>
          </p:nvSpPr>
          <p:spPr bwMode="auto">
            <a:xfrm rot="3853245">
              <a:off x="1744" y="176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buFontTx/>
                <a:buNone/>
                <a:defRPr/>
              </a:pPr>
              <a:r>
                <a:rPr lang="en-US" sz="240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R=1a</a:t>
              </a:r>
            </a:p>
          </p:txBody>
        </p:sp>
        <p:sp>
          <p:nvSpPr>
            <p:cNvPr id="76947" name="Line 147"/>
            <p:cNvSpPr>
              <a:spLocks noChangeShapeType="1"/>
            </p:cNvSpPr>
            <p:nvPr/>
          </p:nvSpPr>
          <p:spPr bwMode="auto">
            <a:xfrm flipH="1" flipV="1">
              <a:off x="1776" y="1584"/>
              <a:ext cx="240" cy="576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6948" name="Text Box 148"/>
          <p:cNvSpPr txBox="1">
            <a:spLocks noChangeArrowheads="1"/>
          </p:cNvSpPr>
          <p:nvPr/>
        </p:nvSpPr>
        <p:spPr bwMode="auto">
          <a:xfrm>
            <a:off x="5867400" y="3673475"/>
            <a:ext cx="342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Dist. Between directrix &amp; focus  = 50 mm</a:t>
            </a:r>
          </a:p>
        </p:txBody>
      </p:sp>
      <p:sp>
        <p:nvSpPr>
          <p:cNvPr id="76949" name="Text Box 149"/>
          <p:cNvSpPr txBox="1">
            <a:spLocks noChangeArrowheads="1"/>
          </p:cNvSpPr>
          <p:nvPr/>
        </p:nvSpPr>
        <p:spPr bwMode="auto">
          <a:xfrm>
            <a:off x="5791200" y="44958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1 part = 50/(2+3)=10 mm                  </a:t>
            </a:r>
          </a:p>
        </p:txBody>
      </p:sp>
      <p:sp>
        <p:nvSpPr>
          <p:cNvPr id="19565" name="Text Box 150"/>
          <p:cNvSpPr txBox="1">
            <a:spLocks noChangeArrowheads="1"/>
          </p:cNvSpPr>
          <p:nvPr/>
        </p:nvSpPr>
        <p:spPr bwMode="auto">
          <a:xfrm>
            <a:off x="6172200" y="5029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endParaRPr lang="en-GB" sz="2400" b="0">
              <a:solidFill>
                <a:schemeClr val="tx1"/>
              </a:solidFill>
            </a:endParaRPr>
          </a:p>
        </p:txBody>
      </p:sp>
      <p:sp>
        <p:nvSpPr>
          <p:cNvPr id="76951" name="Text Box 151"/>
          <p:cNvSpPr txBox="1">
            <a:spLocks noChangeArrowheads="1"/>
          </p:cNvSpPr>
          <p:nvPr/>
        </p:nvSpPr>
        <p:spPr bwMode="auto">
          <a:xfrm>
            <a:off x="5867400" y="5029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V</a:t>
            </a:r>
            <a:r>
              <a:rPr lang="en-US" sz="2400" baseline="-25000">
                <a:solidFill>
                  <a:schemeClr val="tx1"/>
                </a:solidFill>
              </a:rPr>
              <a:t>1</a:t>
            </a:r>
            <a:r>
              <a:rPr lang="en-US" sz="2400">
                <a:solidFill>
                  <a:schemeClr val="tx1"/>
                </a:solidFill>
              </a:rPr>
              <a:t>F</a:t>
            </a:r>
            <a:r>
              <a:rPr lang="en-US" sz="2400" baseline="-25000">
                <a:solidFill>
                  <a:schemeClr val="tx1"/>
                </a:solidFill>
              </a:rPr>
              <a:t>1</a:t>
            </a:r>
            <a:r>
              <a:rPr lang="en-US" sz="2400">
                <a:solidFill>
                  <a:schemeClr val="tx1"/>
                </a:solidFill>
              </a:rPr>
              <a:t> = 2 part = 20 mm</a:t>
            </a:r>
          </a:p>
        </p:txBody>
      </p:sp>
      <p:sp>
        <p:nvSpPr>
          <p:cNvPr id="76952" name="Text Box 152"/>
          <p:cNvSpPr txBox="1">
            <a:spLocks noChangeArrowheads="1"/>
          </p:cNvSpPr>
          <p:nvPr/>
        </p:nvSpPr>
        <p:spPr bwMode="auto">
          <a:xfrm>
            <a:off x="5867400" y="5410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V</a:t>
            </a:r>
            <a:r>
              <a:rPr lang="en-US" sz="2400" baseline="-25000">
                <a:solidFill>
                  <a:schemeClr val="tx1"/>
                </a:solidFill>
              </a:rPr>
              <a:t>1</a:t>
            </a:r>
            <a:r>
              <a:rPr lang="en-US" sz="2400">
                <a:solidFill>
                  <a:schemeClr val="tx1"/>
                </a:solidFill>
              </a:rPr>
              <a:t>R</a:t>
            </a:r>
            <a:r>
              <a:rPr lang="en-US" sz="2400" baseline="-25000">
                <a:solidFill>
                  <a:schemeClr val="tx1"/>
                </a:solidFill>
              </a:rPr>
              <a:t>1</a:t>
            </a:r>
            <a:r>
              <a:rPr lang="en-US" sz="2400">
                <a:solidFill>
                  <a:schemeClr val="tx1"/>
                </a:solidFill>
              </a:rPr>
              <a:t> = 3 part = 30 mm</a:t>
            </a:r>
          </a:p>
        </p:txBody>
      </p:sp>
      <p:sp>
        <p:nvSpPr>
          <p:cNvPr id="76953" name="Text Box 153"/>
          <p:cNvSpPr txBox="1">
            <a:spLocks noChangeArrowheads="1"/>
          </p:cNvSpPr>
          <p:nvPr/>
        </p:nvSpPr>
        <p:spPr bwMode="auto">
          <a:xfrm>
            <a:off x="7010400" y="762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  <a:sym typeface="Symbol" pitchFamily="18" charset="2"/>
              </a:rPr>
              <a:t> &lt; 45</a:t>
            </a:r>
            <a:r>
              <a:rPr lang="en-US" sz="280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º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6954" name="Freeform 154"/>
          <p:cNvSpPr>
            <a:spLocks/>
          </p:cNvSpPr>
          <p:nvPr/>
        </p:nvSpPr>
        <p:spPr bwMode="auto">
          <a:xfrm>
            <a:off x="3206750" y="3502025"/>
            <a:ext cx="992188" cy="1690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25" y="5326"/>
              </a:cxn>
              <a:cxn ang="0">
                <a:pos x="3126" y="5326"/>
              </a:cxn>
            </a:cxnLst>
            <a:rect l="0" t="0" r="r" b="b"/>
            <a:pathLst>
              <a:path w="3126" h="5326">
                <a:moveTo>
                  <a:pt x="0" y="0"/>
                </a:moveTo>
                <a:lnTo>
                  <a:pt x="3125" y="5326"/>
                </a:lnTo>
                <a:lnTo>
                  <a:pt x="3126" y="5326"/>
                </a:lnTo>
              </a:path>
            </a:pathLst>
          </a:custGeom>
          <a:noFill/>
          <a:ln w="38100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955" name="Freeform 155"/>
          <p:cNvSpPr>
            <a:spLocks/>
          </p:cNvSpPr>
          <p:nvPr/>
        </p:nvSpPr>
        <p:spPr bwMode="auto">
          <a:xfrm>
            <a:off x="4165600" y="5168900"/>
            <a:ext cx="69850" cy="68263"/>
          </a:xfrm>
          <a:custGeom>
            <a:avLst/>
            <a:gdLst/>
            <a:ahLst/>
            <a:cxnLst>
              <a:cxn ang="0">
                <a:pos x="215" y="107"/>
              </a:cxn>
              <a:cxn ang="0">
                <a:pos x="184" y="31"/>
              </a:cxn>
              <a:cxn ang="0">
                <a:pos x="108" y="0"/>
              </a:cxn>
              <a:cxn ang="0">
                <a:pos x="32" y="31"/>
              </a:cxn>
              <a:cxn ang="0">
                <a:pos x="0" y="107"/>
              </a:cxn>
              <a:cxn ang="0">
                <a:pos x="32" y="184"/>
              </a:cxn>
              <a:cxn ang="0">
                <a:pos x="108" y="215"/>
              </a:cxn>
              <a:cxn ang="0">
                <a:pos x="184" y="184"/>
              </a:cxn>
              <a:cxn ang="0">
                <a:pos x="215" y="107"/>
              </a:cxn>
              <a:cxn ang="0">
                <a:pos x="216" y="107"/>
              </a:cxn>
            </a:cxnLst>
            <a:rect l="0" t="0" r="r" b="b"/>
            <a:pathLst>
              <a:path w="216" h="215">
                <a:moveTo>
                  <a:pt x="215" y="107"/>
                </a:moveTo>
                <a:lnTo>
                  <a:pt x="184" y="31"/>
                </a:lnTo>
                <a:lnTo>
                  <a:pt x="108" y="0"/>
                </a:lnTo>
                <a:lnTo>
                  <a:pt x="32" y="31"/>
                </a:lnTo>
                <a:lnTo>
                  <a:pt x="0" y="107"/>
                </a:lnTo>
                <a:lnTo>
                  <a:pt x="32" y="184"/>
                </a:lnTo>
                <a:lnTo>
                  <a:pt x="108" y="215"/>
                </a:lnTo>
                <a:lnTo>
                  <a:pt x="184" y="184"/>
                </a:lnTo>
                <a:lnTo>
                  <a:pt x="215" y="107"/>
                </a:lnTo>
                <a:lnTo>
                  <a:pt x="216" y="107"/>
                </a:lnTo>
              </a:path>
            </a:pathLst>
          </a:cu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956" name="Text Box 156"/>
          <p:cNvSpPr txBox="1">
            <a:spLocks noChangeArrowheads="1"/>
          </p:cNvSpPr>
          <p:nvPr/>
        </p:nvSpPr>
        <p:spPr bwMode="auto">
          <a:xfrm>
            <a:off x="3683000" y="5067300"/>
            <a:ext cx="60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3000">
                <a:solidFill>
                  <a:srgbClr val="CC0099"/>
                </a:solidFill>
              </a:rPr>
              <a:t>S</a:t>
            </a:r>
            <a:endParaRPr lang="en-GB" sz="300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7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7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500"/>
                                        <p:tgtEl>
                                          <p:spTgt spid="7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500"/>
                                        <p:tgtEl>
                                          <p:spTgt spid="7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4" dur="500"/>
                                        <p:tgtEl>
                                          <p:spTgt spid="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76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7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7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7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7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7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6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7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7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7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76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7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7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7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7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7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7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0"/>
                            </p:stCondLst>
                            <p:childTnLst>
                              <p:par>
                                <p:cTn id="2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7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"/>
                            </p:stCondLst>
                            <p:childTnLst>
                              <p:par>
                                <p:cTn id="2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500"/>
                            </p:stCondLst>
                            <p:childTnLst>
                              <p:par>
                                <p:cTn id="2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7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9" dur="500"/>
                                        <p:tgtEl>
                                          <p:spTgt spid="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3" dur="500"/>
                                        <p:tgtEl>
                                          <p:spTgt spid="7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2" dur="500"/>
                                        <p:tgtEl>
                                          <p:spTgt spid="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7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7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0" dur="500"/>
                                        <p:tgtEl>
                                          <p:spTgt spid="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7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9" dur="500"/>
                                        <p:tgtEl>
                                          <p:spTgt spid="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0"/>
                                        <p:tgtEl>
                                          <p:spTgt spid="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500"/>
                                        <p:tgtEl>
                                          <p:spTgt spid="7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00"/>
                            </p:stCondLst>
                            <p:childTnLst>
                              <p:par>
                                <p:cTn id="3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50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5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00"/>
                            </p:stCondLst>
                            <p:childTnLst>
                              <p:par>
                                <p:cTn id="3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50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00"/>
                            </p:stCondLst>
                            <p:childTnLst>
                              <p:par>
                                <p:cTn id="3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500"/>
                                        <p:tgtEl>
                                          <p:spTgt spid="7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5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00"/>
                            </p:stCondLst>
                            <p:childTnLst>
                              <p:par>
                                <p:cTn id="3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4" dur="500"/>
                                        <p:tgtEl>
                                          <p:spTgt spid="7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00"/>
                            </p:stCondLst>
                            <p:childTnLst>
                              <p:par>
                                <p:cTn id="3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7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500"/>
                                        <p:tgtEl>
                                          <p:spTgt spid="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00"/>
                            </p:stCondLst>
                            <p:childTnLst>
                              <p:par>
                                <p:cTn id="3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2" dur="5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6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0"/>
                                        <p:tgtEl>
                                          <p:spTgt spid="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00"/>
                            </p:stCondLst>
                            <p:childTnLst>
                              <p:par>
                                <p:cTn id="3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500"/>
                                        <p:tgtEl>
                                          <p:spTgt spid="7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0" dur="5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500"/>
                            </p:stCondLst>
                            <p:childTnLst>
                              <p:par>
                                <p:cTn id="3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00"/>
                            </p:stCondLst>
                            <p:childTnLst>
                              <p:par>
                                <p:cTn id="39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8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2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000"/>
                            </p:stCondLst>
                            <p:childTnLst>
                              <p:par>
                                <p:cTn id="40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6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1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6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0" dur="500"/>
                                        <p:tgtEl>
                                          <p:spTgt spid="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4" dur="500"/>
                                        <p:tgtEl>
                                          <p:spTgt spid="7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500"/>
                            </p:stCondLst>
                            <p:childTnLst>
                              <p:par>
                                <p:cTn id="4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8" dur="500"/>
                                        <p:tgtEl>
                                          <p:spTgt spid="7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3" dur="500"/>
                                        <p:tgtEl>
                                          <p:spTgt spid="7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500"/>
                            </p:stCondLst>
                            <p:childTnLst>
                              <p:par>
                                <p:cTn id="4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7" dur="500"/>
                                        <p:tgtEl>
                                          <p:spTgt spid="76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2" dur="500"/>
                                        <p:tgtEl>
                                          <p:spTgt spid="7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7" dur="500"/>
                                        <p:tgtEl>
                                          <p:spTgt spid="76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2" dur="500"/>
                                        <p:tgtEl>
                                          <p:spTgt spid="7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7" dur="500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00"/>
                            </p:stCondLst>
                            <p:childTnLst>
                              <p:par>
                                <p:cTn id="4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500"/>
                                        <p:tgtEl>
                                          <p:spTgt spid="7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6" dur="500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1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500"/>
                            </p:stCondLst>
                            <p:childTnLst>
                              <p:par>
                                <p:cTn id="4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5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0" dur="5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500"/>
                            </p:stCondLst>
                            <p:childTnLst>
                              <p:par>
                                <p:cTn id="4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000"/>
                            </p:stCondLst>
                            <p:childTnLst>
                              <p:par>
                                <p:cTn id="4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8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nimBg="1"/>
      <p:bldP spid="76806" grpId="0" autoUpdateAnimBg="0"/>
      <p:bldP spid="76813" grpId="0" autoUpdateAnimBg="0"/>
      <p:bldP spid="76814" grpId="0" autoUpdateAnimBg="0"/>
      <p:bldP spid="76815" grpId="0" autoUpdateAnimBg="0"/>
      <p:bldP spid="76816" grpId="0" autoUpdateAnimBg="0"/>
      <p:bldP spid="76817" grpId="0" autoUpdateAnimBg="0"/>
      <p:bldP spid="76818" grpId="0" autoUpdateAnimBg="0"/>
      <p:bldP spid="76819" grpId="0" autoUpdateAnimBg="0"/>
      <p:bldP spid="76824" grpId="0" build="p" autoUpdateAnimBg="0"/>
      <p:bldP spid="76825" grpId="0" build="p" autoUpdateAnimBg="0"/>
      <p:bldP spid="76826" grpId="0" autoUpdateAnimBg="0"/>
      <p:bldP spid="76831" grpId="0" autoUpdateAnimBg="0"/>
      <p:bldP spid="76832" grpId="0" autoUpdateAnimBg="0"/>
      <p:bldP spid="76833" grpId="0" autoUpdateAnimBg="0"/>
      <p:bldP spid="76836" grpId="0" autoUpdateAnimBg="0"/>
      <p:bldP spid="76837" grpId="0" autoUpdateAnimBg="0"/>
      <p:bldP spid="76838" grpId="0" autoUpdateAnimBg="0"/>
      <p:bldP spid="76899" grpId="0" autoUpdateAnimBg="0"/>
      <p:bldP spid="76900" grpId="0" autoUpdateAnimBg="0"/>
      <p:bldP spid="76901" grpId="0" autoUpdateAnimBg="0"/>
      <p:bldP spid="76902" grpId="0" autoUpdateAnimBg="0"/>
      <p:bldP spid="76903" grpId="0" autoUpdateAnimBg="0"/>
      <p:bldP spid="76904" grpId="0" autoUpdateAnimBg="0"/>
      <p:bldP spid="76905" grpId="0" autoUpdateAnimBg="0"/>
      <p:bldP spid="76906" grpId="0" autoUpdateAnimBg="0"/>
      <p:bldP spid="76907" grpId="0" autoUpdateAnimBg="0"/>
      <p:bldP spid="76908" grpId="0" autoUpdateAnimBg="0"/>
      <p:bldP spid="76909" grpId="0" autoUpdateAnimBg="0"/>
      <p:bldP spid="76910" grpId="0" autoUpdateAnimBg="0"/>
      <p:bldP spid="76911" grpId="0" autoUpdateAnimBg="0"/>
      <p:bldP spid="76912" grpId="0" autoUpdateAnimBg="0"/>
      <p:bldP spid="76913" grpId="0" autoUpdateAnimBg="0"/>
      <p:bldP spid="76914" grpId="0" autoUpdateAnimBg="0"/>
      <p:bldP spid="76915" grpId="0" autoUpdateAnimBg="0"/>
      <p:bldP spid="76916" grpId="0" autoUpdateAnimBg="0"/>
      <p:bldP spid="76917" grpId="0" autoUpdateAnimBg="0"/>
      <p:bldP spid="76918" grpId="0" autoUpdateAnimBg="0"/>
      <p:bldP spid="76919" grpId="0" autoUpdateAnimBg="0"/>
      <p:bldP spid="76920" grpId="0" autoUpdateAnimBg="0"/>
      <p:bldP spid="76921" grpId="0" build="p" autoUpdateAnimBg="0"/>
      <p:bldP spid="76941" grpId="0" autoUpdateAnimBg="0"/>
      <p:bldP spid="76943" grpId="0" autoUpdateAnimBg="0"/>
      <p:bldP spid="76948" grpId="0" autoUpdateAnimBg="0"/>
      <p:bldP spid="76949" grpId="0" autoUpdateAnimBg="0"/>
      <p:bldP spid="76951" grpId="0" autoUpdateAnimBg="0"/>
      <p:bldP spid="76952" grpId="0" autoUpdateAnimBg="0"/>
      <p:bldP spid="76953" grpId="0" build="p" autoUpdateAnimBg="0"/>
      <p:bldP spid="76956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reeform 2"/>
          <p:cNvSpPr>
            <a:spLocks/>
          </p:cNvSpPr>
          <p:nvPr/>
        </p:nvSpPr>
        <p:spPr bwMode="auto">
          <a:xfrm>
            <a:off x="1049338" y="4381500"/>
            <a:ext cx="1277937" cy="2062163"/>
          </a:xfrm>
          <a:custGeom>
            <a:avLst/>
            <a:gdLst/>
            <a:ahLst/>
            <a:cxnLst>
              <a:cxn ang="0">
                <a:pos x="3219" y="0"/>
              </a:cxn>
              <a:cxn ang="0">
                <a:pos x="0" y="5196"/>
              </a:cxn>
              <a:cxn ang="0">
                <a:pos x="1" y="5196"/>
              </a:cxn>
            </a:cxnLst>
            <a:rect l="0" t="0" r="r" b="b"/>
            <a:pathLst>
              <a:path w="3219" h="5196">
                <a:moveTo>
                  <a:pt x="3219" y="0"/>
                </a:moveTo>
                <a:lnTo>
                  <a:pt x="0" y="5196"/>
                </a:lnTo>
                <a:lnTo>
                  <a:pt x="1" y="5196"/>
                </a:lnTo>
              </a:path>
            </a:pathLst>
          </a:custGeom>
          <a:noFill/>
          <a:ln w="38100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 rot="-3480146">
            <a:off x="185738" y="5940425"/>
            <a:ext cx="16129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rgbClr val="FFFF00"/>
                </a:solidFill>
              </a:rPr>
              <a:t>Normal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190625" y="5329238"/>
            <a:ext cx="790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bg1"/>
                </a:solidFill>
              </a:rPr>
              <a:t>P</a:t>
            </a:r>
            <a:r>
              <a:rPr lang="en-US" sz="2600" baseline="-25000">
                <a:solidFill>
                  <a:schemeClr val="bg1"/>
                </a:solidFill>
              </a:rPr>
              <a:t>2</a:t>
            </a:r>
            <a:r>
              <a:rPr lang="en-US" sz="26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 rot="-6477661">
            <a:off x="482600" y="2354263"/>
            <a:ext cx="17557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bg1"/>
                </a:solidFill>
              </a:rPr>
              <a:t>R =A1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 rot="1797524">
            <a:off x="-63500" y="5033963"/>
            <a:ext cx="1447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rgbClr val="FFFF00"/>
                </a:solidFill>
              </a:rPr>
              <a:t>Tangent</a:t>
            </a:r>
          </a:p>
        </p:txBody>
      </p:sp>
      <p:sp>
        <p:nvSpPr>
          <p:cNvPr id="70663" name="Freeform 7"/>
          <p:cNvSpPr>
            <a:spLocks/>
          </p:cNvSpPr>
          <p:nvPr/>
        </p:nvSpPr>
        <p:spPr bwMode="auto">
          <a:xfrm>
            <a:off x="1397000" y="3273425"/>
            <a:ext cx="138113" cy="153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8" y="388"/>
              </a:cxn>
              <a:cxn ang="0">
                <a:pos x="349" y="388"/>
              </a:cxn>
            </a:cxnLst>
            <a:rect l="0" t="0" r="r" b="b"/>
            <a:pathLst>
              <a:path w="349" h="388">
                <a:moveTo>
                  <a:pt x="0" y="0"/>
                </a:moveTo>
                <a:lnTo>
                  <a:pt x="348" y="388"/>
                </a:lnTo>
                <a:lnTo>
                  <a:pt x="349" y="388"/>
                </a:lnTo>
              </a:path>
            </a:pathLst>
          </a:custGeom>
          <a:noFill/>
          <a:ln w="571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4" name="Freeform 8"/>
          <p:cNvSpPr>
            <a:spLocks/>
          </p:cNvSpPr>
          <p:nvPr/>
        </p:nvSpPr>
        <p:spPr bwMode="auto">
          <a:xfrm>
            <a:off x="7702550" y="3273425"/>
            <a:ext cx="139700" cy="153988"/>
          </a:xfrm>
          <a:custGeom>
            <a:avLst/>
            <a:gdLst/>
            <a:ahLst/>
            <a:cxnLst>
              <a:cxn ang="0">
                <a:pos x="0" y="388"/>
              </a:cxn>
              <a:cxn ang="0">
                <a:pos x="348" y="0"/>
              </a:cxn>
              <a:cxn ang="0">
                <a:pos x="349" y="0"/>
              </a:cxn>
            </a:cxnLst>
            <a:rect l="0" t="0" r="r" b="b"/>
            <a:pathLst>
              <a:path w="349" h="388">
                <a:moveTo>
                  <a:pt x="0" y="388"/>
                </a:moveTo>
                <a:lnTo>
                  <a:pt x="348" y="0"/>
                </a:lnTo>
                <a:lnTo>
                  <a:pt x="349" y="0"/>
                </a:lnTo>
              </a:path>
            </a:pathLst>
          </a:custGeom>
          <a:noFill/>
          <a:ln w="571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00575" y="492125"/>
            <a:ext cx="1588" cy="5702300"/>
            <a:chOff x="2916" y="310"/>
            <a:chExt cx="1" cy="3592"/>
          </a:xfrm>
        </p:grpSpPr>
        <p:sp>
          <p:nvSpPr>
            <p:cNvPr id="70666" name="Freeform 10"/>
            <p:cNvSpPr>
              <a:spLocks/>
            </p:cNvSpPr>
            <p:nvPr/>
          </p:nvSpPr>
          <p:spPr bwMode="auto">
            <a:xfrm>
              <a:off x="2916" y="1702"/>
              <a:ext cx="1" cy="404"/>
            </a:xfrm>
            <a:custGeom>
              <a:avLst/>
              <a:gdLst/>
              <a:ahLst/>
              <a:cxnLst>
                <a:cxn ang="0">
                  <a:pos x="0" y="1616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616">
                  <a:moveTo>
                    <a:pt x="0" y="161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667" name="Freeform 11"/>
            <p:cNvSpPr>
              <a:spLocks/>
            </p:cNvSpPr>
            <p:nvPr/>
          </p:nvSpPr>
          <p:spPr bwMode="auto">
            <a:xfrm>
              <a:off x="2916" y="1522"/>
              <a:ext cx="1" cy="90"/>
            </a:xfrm>
            <a:custGeom>
              <a:avLst/>
              <a:gdLst/>
              <a:ahLst/>
              <a:cxnLst>
                <a:cxn ang="0">
                  <a:pos x="0" y="359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359">
                  <a:moveTo>
                    <a:pt x="0" y="35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668" name="Freeform 12"/>
            <p:cNvSpPr>
              <a:spLocks/>
            </p:cNvSpPr>
            <p:nvPr/>
          </p:nvSpPr>
          <p:spPr bwMode="auto">
            <a:xfrm>
              <a:off x="2916" y="984"/>
              <a:ext cx="1" cy="449"/>
            </a:xfrm>
            <a:custGeom>
              <a:avLst/>
              <a:gdLst/>
              <a:ahLst/>
              <a:cxnLst>
                <a:cxn ang="0">
                  <a:pos x="0" y="1796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796">
                  <a:moveTo>
                    <a:pt x="0" y="179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669" name="Freeform 13"/>
            <p:cNvSpPr>
              <a:spLocks/>
            </p:cNvSpPr>
            <p:nvPr/>
          </p:nvSpPr>
          <p:spPr bwMode="auto">
            <a:xfrm>
              <a:off x="2916" y="804"/>
              <a:ext cx="1" cy="9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360">
                  <a:moveTo>
                    <a:pt x="0" y="36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670" name="Freeform 14"/>
            <p:cNvSpPr>
              <a:spLocks/>
            </p:cNvSpPr>
            <p:nvPr/>
          </p:nvSpPr>
          <p:spPr bwMode="auto">
            <a:xfrm>
              <a:off x="2916" y="310"/>
              <a:ext cx="1" cy="404"/>
            </a:xfrm>
            <a:custGeom>
              <a:avLst/>
              <a:gdLst/>
              <a:ahLst/>
              <a:cxnLst>
                <a:cxn ang="0">
                  <a:pos x="0" y="1616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616">
                  <a:moveTo>
                    <a:pt x="0" y="161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671" name="Freeform 15"/>
            <p:cNvSpPr>
              <a:spLocks/>
            </p:cNvSpPr>
            <p:nvPr/>
          </p:nvSpPr>
          <p:spPr bwMode="auto">
            <a:xfrm>
              <a:off x="2916" y="2106"/>
              <a:ext cx="1" cy="4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17"/>
                </a:cxn>
                <a:cxn ang="0">
                  <a:pos x="1" y="1617"/>
                </a:cxn>
              </a:cxnLst>
              <a:rect l="0" t="0" r="r" b="b"/>
              <a:pathLst>
                <a:path w="1" h="1617">
                  <a:moveTo>
                    <a:pt x="0" y="0"/>
                  </a:moveTo>
                  <a:lnTo>
                    <a:pt x="0" y="1617"/>
                  </a:lnTo>
                  <a:lnTo>
                    <a:pt x="1" y="1617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672" name="Freeform 16"/>
            <p:cNvSpPr>
              <a:spLocks/>
            </p:cNvSpPr>
            <p:nvPr/>
          </p:nvSpPr>
          <p:spPr bwMode="auto">
            <a:xfrm>
              <a:off x="2916" y="2600"/>
              <a:ext cx="1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8"/>
                </a:cxn>
                <a:cxn ang="0">
                  <a:pos x="1" y="358"/>
                </a:cxn>
              </a:cxnLst>
              <a:rect l="0" t="0" r="r" b="b"/>
              <a:pathLst>
                <a:path w="1" h="358">
                  <a:moveTo>
                    <a:pt x="0" y="0"/>
                  </a:moveTo>
                  <a:lnTo>
                    <a:pt x="0" y="358"/>
                  </a:lnTo>
                  <a:lnTo>
                    <a:pt x="1" y="358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673" name="Freeform 17"/>
            <p:cNvSpPr>
              <a:spLocks/>
            </p:cNvSpPr>
            <p:nvPr/>
          </p:nvSpPr>
          <p:spPr bwMode="auto">
            <a:xfrm>
              <a:off x="2916" y="2780"/>
              <a:ext cx="1" cy="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96"/>
                </a:cxn>
                <a:cxn ang="0">
                  <a:pos x="1" y="1796"/>
                </a:cxn>
              </a:cxnLst>
              <a:rect l="0" t="0" r="r" b="b"/>
              <a:pathLst>
                <a:path w="1" h="1796">
                  <a:moveTo>
                    <a:pt x="0" y="0"/>
                  </a:moveTo>
                  <a:lnTo>
                    <a:pt x="0" y="1796"/>
                  </a:lnTo>
                  <a:lnTo>
                    <a:pt x="1" y="1796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674" name="Freeform 18"/>
            <p:cNvSpPr>
              <a:spLocks/>
            </p:cNvSpPr>
            <p:nvPr/>
          </p:nvSpPr>
          <p:spPr bwMode="auto">
            <a:xfrm>
              <a:off x="2916" y="3319"/>
              <a:ext cx="1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9"/>
                </a:cxn>
                <a:cxn ang="0">
                  <a:pos x="1" y="359"/>
                </a:cxn>
              </a:cxnLst>
              <a:rect l="0" t="0" r="r" b="b"/>
              <a:pathLst>
                <a:path w="1" h="359">
                  <a:moveTo>
                    <a:pt x="0" y="0"/>
                  </a:moveTo>
                  <a:lnTo>
                    <a:pt x="0" y="359"/>
                  </a:lnTo>
                  <a:lnTo>
                    <a:pt x="1" y="359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675" name="Freeform 19"/>
            <p:cNvSpPr>
              <a:spLocks/>
            </p:cNvSpPr>
            <p:nvPr/>
          </p:nvSpPr>
          <p:spPr bwMode="auto">
            <a:xfrm>
              <a:off x="2916" y="3498"/>
              <a:ext cx="1" cy="4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16"/>
                </a:cxn>
                <a:cxn ang="0">
                  <a:pos x="1" y="1616"/>
                </a:cxn>
              </a:cxnLst>
              <a:rect l="0" t="0" r="r" b="b"/>
              <a:pathLst>
                <a:path w="1" h="1616">
                  <a:moveTo>
                    <a:pt x="0" y="0"/>
                  </a:moveTo>
                  <a:lnTo>
                    <a:pt x="0" y="1616"/>
                  </a:lnTo>
                  <a:lnTo>
                    <a:pt x="1" y="1616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0676" name="Freeform 20"/>
          <p:cNvSpPr>
            <a:spLocks/>
          </p:cNvSpPr>
          <p:nvPr/>
        </p:nvSpPr>
        <p:spPr bwMode="auto">
          <a:xfrm>
            <a:off x="1858963" y="3311525"/>
            <a:ext cx="65087" cy="65088"/>
          </a:xfrm>
          <a:custGeom>
            <a:avLst/>
            <a:gdLst/>
            <a:ahLst/>
            <a:cxnLst>
              <a:cxn ang="0">
                <a:pos x="162" y="81"/>
              </a:cxn>
              <a:cxn ang="0">
                <a:pos x="138" y="23"/>
              </a:cxn>
              <a:cxn ang="0">
                <a:pos x="80" y="0"/>
              </a:cxn>
              <a:cxn ang="0">
                <a:pos x="24" y="23"/>
              </a:cxn>
              <a:cxn ang="0">
                <a:pos x="0" y="81"/>
              </a:cxn>
              <a:cxn ang="0">
                <a:pos x="24" y="138"/>
              </a:cxn>
              <a:cxn ang="0">
                <a:pos x="80" y="162"/>
              </a:cxn>
              <a:cxn ang="0">
                <a:pos x="138" y="138"/>
              </a:cxn>
              <a:cxn ang="0">
                <a:pos x="162" y="81"/>
              </a:cxn>
              <a:cxn ang="0">
                <a:pos x="163" y="81"/>
              </a:cxn>
            </a:cxnLst>
            <a:rect l="0" t="0" r="r" b="b"/>
            <a:pathLst>
              <a:path w="163" h="162">
                <a:moveTo>
                  <a:pt x="162" y="81"/>
                </a:moveTo>
                <a:lnTo>
                  <a:pt x="138" y="23"/>
                </a:lnTo>
                <a:lnTo>
                  <a:pt x="80" y="0"/>
                </a:lnTo>
                <a:lnTo>
                  <a:pt x="24" y="23"/>
                </a:lnTo>
                <a:lnTo>
                  <a:pt x="0" y="81"/>
                </a:lnTo>
                <a:lnTo>
                  <a:pt x="24" y="138"/>
                </a:lnTo>
                <a:lnTo>
                  <a:pt x="80" y="162"/>
                </a:lnTo>
                <a:lnTo>
                  <a:pt x="138" y="138"/>
                </a:lnTo>
                <a:lnTo>
                  <a:pt x="162" y="81"/>
                </a:lnTo>
                <a:lnTo>
                  <a:pt x="163" y="81"/>
                </a:lnTo>
              </a:path>
            </a:pathLst>
          </a:custGeom>
          <a:noFill/>
          <a:ln w="571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77" name="Freeform 21"/>
          <p:cNvSpPr>
            <a:spLocks/>
          </p:cNvSpPr>
          <p:nvPr/>
        </p:nvSpPr>
        <p:spPr bwMode="auto">
          <a:xfrm>
            <a:off x="2400300" y="3311525"/>
            <a:ext cx="65088" cy="65088"/>
          </a:xfrm>
          <a:custGeom>
            <a:avLst/>
            <a:gdLst/>
            <a:ahLst/>
            <a:cxnLst>
              <a:cxn ang="0">
                <a:pos x="162" y="81"/>
              </a:cxn>
              <a:cxn ang="0">
                <a:pos x="138" y="23"/>
              </a:cxn>
              <a:cxn ang="0">
                <a:pos x="81" y="0"/>
              </a:cxn>
              <a:cxn ang="0">
                <a:pos x="24" y="23"/>
              </a:cxn>
              <a:cxn ang="0">
                <a:pos x="0" y="81"/>
              </a:cxn>
              <a:cxn ang="0">
                <a:pos x="24" y="138"/>
              </a:cxn>
              <a:cxn ang="0">
                <a:pos x="81" y="162"/>
              </a:cxn>
              <a:cxn ang="0">
                <a:pos x="138" y="138"/>
              </a:cxn>
              <a:cxn ang="0">
                <a:pos x="162" y="81"/>
              </a:cxn>
              <a:cxn ang="0">
                <a:pos x="163" y="81"/>
              </a:cxn>
            </a:cxnLst>
            <a:rect l="0" t="0" r="r" b="b"/>
            <a:pathLst>
              <a:path w="163" h="162">
                <a:moveTo>
                  <a:pt x="162" y="81"/>
                </a:moveTo>
                <a:lnTo>
                  <a:pt x="138" y="23"/>
                </a:lnTo>
                <a:lnTo>
                  <a:pt x="81" y="0"/>
                </a:lnTo>
                <a:lnTo>
                  <a:pt x="24" y="23"/>
                </a:lnTo>
                <a:lnTo>
                  <a:pt x="0" y="81"/>
                </a:lnTo>
                <a:lnTo>
                  <a:pt x="24" y="138"/>
                </a:lnTo>
                <a:lnTo>
                  <a:pt x="81" y="162"/>
                </a:lnTo>
                <a:lnTo>
                  <a:pt x="138" y="138"/>
                </a:lnTo>
                <a:lnTo>
                  <a:pt x="162" y="81"/>
                </a:lnTo>
                <a:lnTo>
                  <a:pt x="163" y="81"/>
                </a:lnTo>
              </a:path>
            </a:pathLst>
          </a:custGeom>
          <a:noFill/>
          <a:ln w="571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78" name="Freeform 22"/>
          <p:cNvSpPr>
            <a:spLocks/>
          </p:cNvSpPr>
          <p:nvPr/>
        </p:nvSpPr>
        <p:spPr bwMode="auto">
          <a:xfrm>
            <a:off x="3132138" y="3311525"/>
            <a:ext cx="63500" cy="65088"/>
          </a:xfrm>
          <a:custGeom>
            <a:avLst/>
            <a:gdLst/>
            <a:ahLst/>
            <a:cxnLst>
              <a:cxn ang="0">
                <a:pos x="161" y="81"/>
              </a:cxn>
              <a:cxn ang="0">
                <a:pos x="138" y="23"/>
              </a:cxn>
              <a:cxn ang="0">
                <a:pos x="81" y="0"/>
              </a:cxn>
              <a:cxn ang="0">
                <a:pos x="23" y="23"/>
              </a:cxn>
              <a:cxn ang="0">
                <a:pos x="0" y="81"/>
              </a:cxn>
              <a:cxn ang="0">
                <a:pos x="23" y="138"/>
              </a:cxn>
              <a:cxn ang="0">
                <a:pos x="81" y="162"/>
              </a:cxn>
              <a:cxn ang="0">
                <a:pos x="138" y="138"/>
              </a:cxn>
              <a:cxn ang="0">
                <a:pos x="161" y="81"/>
              </a:cxn>
              <a:cxn ang="0">
                <a:pos x="162" y="81"/>
              </a:cxn>
            </a:cxnLst>
            <a:rect l="0" t="0" r="r" b="b"/>
            <a:pathLst>
              <a:path w="162" h="162">
                <a:moveTo>
                  <a:pt x="161" y="81"/>
                </a:moveTo>
                <a:lnTo>
                  <a:pt x="138" y="23"/>
                </a:lnTo>
                <a:lnTo>
                  <a:pt x="81" y="0"/>
                </a:lnTo>
                <a:lnTo>
                  <a:pt x="23" y="23"/>
                </a:lnTo>
                <a:lnTo>
                  <a:pt x="0" y="81"/>
                </a:lnTo>
                <a:lnTo>
                  <a:pt x="23" y="138"/>
                </a:lnTo>
                <a:lnTo>
                  <a:pt x="81" y="162"/>
                </a:lnTo>
                <a:lnTo>
                  <a:pt x="138" y="138"/>
                </a:lnTo>
                <a:lnTo>
                  <a:pt x="161" y="81"/>
                </a:lnTo>
                <a:lnTo>
                  <a:pt x="162" y="81"/>
                </a:lnTo>
              </a:path>
            </a:pathLst>
          </a:custGeom>
          <a:noFill/>
          <a:ln w="571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79" name="Freeform 23"/>
          <p:cNvSpPr>
            <a:spLocks/>
          </p:cNvSpPr>
          <p:nvPr/>
        </p:nvSpPr>
        <p:spPr bwMode="auto">
          <a:xfrm>
            <a:off x="3862388" y="3311525"/>
            <a:ext cx="65087" cy="65088"/>
          </a:xfrm>
          <a:custGeom>
            <a:avLst/>
            <a:gdLst/>
            <a:ahLst/>
            <a:cxnLst>
              <a:cxn ang="0">
                <a:pos x="162" y="81"/>
              </a:cxn>
              <a:cxn ang="0">
                <a:pos x="138" y="23"/>
              </a:cxn>
              <a:cxn ang="0">
                <a:pos x="81" y="0"/>
              </a:cxn>
              <a:cxn ang="0">
                <a:pos x="24" y="23"/>
              </a:cxn>
              <a:cxn ang="0">
                <a:pos x="0" y="81"/>
              </a:cxn>
              <a:cxn ang="0">
                <a:pos x="24" y="138"/>
              </a:cxn>
              <a:cxn ang="0">
                <a:pos x="81" y="162"/>
              </a:cxn>
              <a:cxn ang="0">
                <a:pos x="138" y="138"/>
              </a:cxn>
              <a:cxn ang="0">
                <a:pos x="162" y="81"/>
              </a:cxn>
              <a:cxn ang="0">
                <a:pos x="163" y="81"/>
              </a:cxn>
            </a:cxnLst>
            <a:rect l="0" t="0" r="r" b="b"/>
            <a:pathLst>
              <a:path w="163" h="162">
                <a:moveTo>
                  <a:pt x="162" y="81"/>
                </a:moveTo>
                <a:lnTo>
                  <a:pt x="138" y="23"/>
                </a:lnTo>
                <a:lnTo>
                  <a:pt x="81" y="0"/>
                </a:lnTo>
                <a:lnTo>
                  <a:pt x="24" y="23"/>
                </a:lnTo>
                <a:lnTo>
                  <a:pt x="0" y="81"/>
                </a:lnTo>
                <a:lnTo>
                  <a:pt x="24" y="138"/>
                </a:lnTo>
                <a:lnTo>
                  <a:pt x="81" y="162"/>
                </a:lnTo>
                <a:lnTo>
                  <a:pt x="138" y="138"/>
                </a:lnTo>
                <a:lnTo>
                  <a:pt x="162" y="81"/>
                </a:lnTo>
                <a:lnTo>
                  <a:pt x="163" y="81"/>
                </a:lnTo>
              </a:path>
            </a:pathLst>
          </a:custGeom>
          <a:noFill/>
          <a:ln w="571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80" name="Freeform 24"/>
          <p:cNvSpPr>
            <a:spLocks/>
          </p:cNvSpPr>
          <p:nvPr/>
        </p:nvSpPr>
        <p:spPr bwMode="auto">
          <a:xfrm>
            <a:off x="927100" y="1720850"/>
            <a:ext cx="68263" cy="323850"/>
          </a:xfrm>
          <a:custGeom>
            <a:avLst/>
            <a:gdLst/>
            <a:ahLst/>
            <a:cxnLst>
              <a:cxn ang="0">
                <a:pos x="175" y="0"/>
              </a:cxn>
              <a:cxn ang="0">
                <a:pos x="0" y="816"/>
              </a:cxn>
              <a:cxn ang="0">
                <a:pos x="1" y="816"/>
              </a:cxn>
            </a:cxnLst>
            <a:rect l="0" t="0" r="r" b="b"/>
            <a:pathLst>
              <a:path w="175" h="816">
                <a:moveTo>
                  <a:pt x="175" y="0"/>
                </a:moveTo>
                <a:lnTo>
                  <a:pt x="0" y="816"/>
                </a:lnTo>
                <a:lnTo>
                  <a:pt x="1" y="816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81" name="Freeform 25"/>
          <p:cNvSpPr>
            <a:spLocks/>
          </p:cNvSpPr>
          <p:nvPr/>
        </p:nvSpPr>
        <p:spPr bwMode="auto">
          <a:xfrm>
            <a:off x="792163" y="1806575"/>
            <a:ext cx="352425" cy="107950"/>
          </a:xfrm>
          <a:custGeom>
            <a:avLst/>
            <a:gdLst/>
            <a:ahLst/>
            <a:cxnLst>
              <a:cxn ang="0">
                <a:pos x="889" y="0"/>
              </a:cxn>
              <a:cxn ang="0">
                <a:pos x="0" y="272"/>
              </a:cxn>
              <a:cxn ang="0">
                <a:pos x="1" y="272"/>
              </a:cxn>
            </a:cxnLst>
            <a:rect l="0" t="0" r="r" b="b"/>
            <a:pathLst>
              <a:path w="889" h="272">
                <a:moveTo>
                  <a:pt x="889" y="0"/>
                </a:moveTo>
                <a:lnTo>
                  <a:pt x="0" y="272"/>
                </a:lnTo>
                <a:lnTo>
                  <a:pt x="1" y="272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82" name="Freeform 26"/>
          <p:cNvSpPr>
            <a:spLocks/>
          </p:cNvSpPr>
          <p:nvPr/>
        </p:nvSpPr>
        <p:spPr bwMode="auto">
          <a:xfrm>
            <a:off x="1535113" y="1243013"/>
            <a:ext cx="352425" cy="49212"/>
          </a:xfrm>
          <a:custGeom>
            <a:avLst/>
            <a:gdLst/>
            <a:ahLst/>
            <a:cxnLst>
              <a:cxn ang="0">
                <a:pos x="890" y="125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890" h="125">
                <a:moveTo>
                  <a:pt x="890" y="125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83" name="Freeform 27"/>
          <p:cNvSpPr>
            <a:spLocks/>
          </p:cNvSpPr>
          <p:nvPr/>
        </p:nvSpPr>
        <p:spPr bwMode="auto">
          <a:xfrm>
            <a:off x="1633538" y="1117600"/>
            <a:ext cx="107950" cy="320675"/>
          </a:xfrm>
          <a:custGeom>
            <a:avLst/>
            <a:gdLst/>
            <a:ahLst/>
            <a:cxnLst>
              <a:cxn ang="0">
                <a:pos x="274" y="0"/>
              </a:cxn>
              <a:cxn ang="0">
                <a:pos x="0" y="811"/>
              </a:cxn>
              <a:cxn ang="0">
                <a:pos x="1" y="811"/>
              </a:cxn>
            </a:cxnLst>
            <a:rect l="0" t="0" r="r" b="b"/>
            <a:pathLst>
              <a:path w="274" h="811">
                <a:moveTo>
                  <a:pt x="274" y="0"/>
                </a:moveTo>
                <a:lnTo>
                  <a:pt x="0" y="811"/>
                </a:lnTo>
                <a:lnTo>
                  <a:pt x="1" y="811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84" name="Freeform 28"/>
          <p:cNvSpPr>
            <a:spLocks/>
          </p:cNvSpPr>
          <p:nvPr/>
        </p:nvSpPr>
        <p:spPr bwMode="auto">
          <a:xfrm>
            <a:off x="2532063" y="735013"/>
            <a:ext cx="322262" cy="163512"/>
          </a:xfrm>
          <a:custGeom>
            <a:avLst/>
            <a:gdLst/>
            <a:ahLst/>
            <a:cxnLst>
              <a:cxn ang="0">
                <a:pos x="812" y="412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812" h="412">
                <a:moveTo>
                  <a:pt x="812" y="412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85" name="Freeform 29"/>
          <p:cNvSpPr>
            <a:spLocks/>
          </p:cNvSpPr>
          <p:nvPr/>
        </p:nvSpPr>
        <p:spPr bwMode="auto">
          <a:xfrm>
            <a:off x="2590800" y="661988"/>
            <a:ext cx="152400" cy="311150"/>
          </a:xfrm>
          <a:custGeom>
            <a:avLst/>
            <a:gdLst/>
            <a:ahLst/>
            <a:cxnLst>
              <a:cxn ang="0">
                <a:pos x="387" y="0"/>
              </a:cxn>
              <a:cxn ang="0">
                <a:pos x="0" y="786"/>
              </a:cxn>
              <a:cxn ang="0">
                <a:pos x="1" y="786"/>
              </a:cxn>
            </a:cxnLst>
            <a:rect l="0" t="0" r="r" b="b"/>
            <a:pathLst>
              <a:path w="387" h="786">
                <a:moveTo>
                  <a:pt x="387" y="0"/>
                </a:moveTo>
                <a:lnTo>
                  <a:pt x="0" y="786"/>
                </a:lnTo>
                <a:lnTo>
                  <a:pt x="1" y="786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86" name="Freeform 30"/>
          <p:cNvSpPr>
            <a:spLocks/>
          </p:cNvSpPr>
          <p:nvPr/>
        </p:nvSpPr>
        <p:spPr bwMode="auto">
          <a:xfrm>
            <a:off x="3543300" y="458788"/>
            <a:ext cx="249238" cy="204787"/>
          </a:xfrm>
          <a:custGeom>
            <a:avLst/>
            <a:gdLst/>
            <a:ahLst/>
            <a:cxnLst>
              <a:cxn ang="0">
                <a:pos x="628" y="514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628" h="514">
                <a:moveTo>
                  <a:pt x="628" y="514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87" name="Freeform 31"/>
          <p:cNvSpPr>
            <a:spLocks/>
          </p:cNvSpPr>
          <p:nvPr/>
        </p:nvSpPr>
        <p:spPr bwMode="auto">
          <a:xfrm>
            <a:off x="3554413" y="409575"/>
            <a:ext cx="192087" cy="290513"/>
          </a:xfrm>
          <a:custGeom>
            <a:avLst/>
            <a:gdLst/>
            <a:ahLst/>
            <a:cxnLst>
              <a:cxn ang="0">
                <a:pos x="487" y="0"/>
              </a:cxn>
              <a:cxn ang="0">
                <a:pos x="0" y="730"/>
              </a:cxn>
              <a:cxn ang="0">
                <a:pos x="1" y="730"/>
              </a:cxn>
            </a:cxnLst>
            <a:rect l="0" t="0" r="r" b="b"/>
            <a:pathLst>
              <a:path w="487" h="730">
                <a:moveTo>
                  <a:pt x="487" y="0"/>
                </a:moveTo>
                <a:lnTo>
                  <a:pt x="0" y="730"/>
                </a:lnTo>
                <a:lnTo>
                  <a:pt x="1" y="73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88" name="Freeform 32"/>
          <p:cNvSpPr>
            <a:spLocks/>
          </p:cNvSpPr>
          <p:nvPr/>
        </p:nvSpPr>
        <p:spPr bwMode="auto">
          <a:xfrm>
            <a:off x="8056563" y="1806575"/>
            <a:ext cx="352425" cy="107950"/>
          </a:xfrm>
          <a:custGeom>
            <a:avLst/>
            <a:gdLst/>
            <a:ahLst/>
            <a:cxnLst>
              <a:cxn ang="0">
                <a:pos x="889" y="272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889" h="272">
                <a:moveTo>
                  <a:pt x="889" y="272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89" name="Freeform 33"/>
          <p:cNvSpPr>
            <a:spLocks/>
          </p:cNvSpPr>
          <p:nvPr/>
        </p:nvSpPr>
        <p:spPr bwMode="auto">
          <a:xfrm>
            <a:off x="8205788" y="1720850"/>
            <a:ext cx="68262" cy="323850"/>
          </a:xfrm>
          <a:custGeom>
            <a:avLst/>
            <a:gdLst/>
            <a:ahLst/>
            <a:cxnLst>
              <a:cxn ang="0">
                <a:pos x="174" y="816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74" h="816">
                <a:moveTo>
                  <a:pt x="174" y="816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90" name="Freeform 34"/>
          <p:cNvSpPr>
            <a:spLocks/>
          </p:cNvSpPr>
          <p:nvPr/>
        </p:nvSpPr>
        <p:spPr bwMode="auto">
          <a:xfrm>
            <a:off x="7312025" y="1243013"/>
            <a:ext cx="354013" cy="49212"/>
          </a:xfrm>
          <a:custGeom>
            <a:avLst/>
            <a:gdLst/>
            <a:ahLst/>
            <a:cxnLst>
              <a:cxn ang="0">
                <a:pos x="892" y="0"/>
              </a:cxn>
              <a:cxn ang="0">
                <a:pos x="0" y="125"/>
              </a:cxn>
              <a:cxn ang="0">
                <a:pos x="2" y="125"/>
              </a:cxn>
            </a:cxnLst>
            <a:rect l="0" t="0" r="r" b="b"/>
            <a:pathLst>
              <a:path w="892" h="125">
                <a:moveTo>
                  <a:pt x="892" y="0"/>
                </a:moveTo>
                <a:lnTo>
                  <a:pt x="0" y="125"/>
                </a:lnTo>
                <a:lnTo>
                  <a:pt x="2" y="125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91" name="Freeform 35"/>
          <p:cNvSpPr>
            <a:spLocks/>
          </p:cNvSpPr>
          <p:nvPr/>
        </p:nvSpPr>
        <p:spPr bwMode="auto">
          <a:xfrm>
            <a:off x="7458075" y="1117600"/>
            <a:ext cx="109538" cy="320675"/>
          </a:xfrm>
          <a:custGeom>
            <a:avLst/>
            <a:gdLst/>
            <a:ahLst/>
            <a:cxnLst>
              <a:cxn ang="0">
                <a:pos x="273" y="811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273" h="811">
                <a:moveTo>
                  <a:pt x="273" y="811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92" name="Freeform 36"/>
          <p:cNvSpPr>
            <a:spLocks/>
          </p:cNvSpPr>
          <p:nvPr/>
        </p:nvSpPr>
        <p:spPr bwMode="auto">
          <a:xfrm>
            <a:off x="5407025" y="477838"/>
            <a:ext cx="249238" cy="204787"/>
          </a:xfrm>
          <a:custGeom>
            <a:avLst/>
            <a:gdLst/>
            <a:ahLst/>
            <a:cxnLst>
              <a:cxn ang="0">
                <a:pos x="628" y="0"/>
              </a:cxn>
              <a:cxn ang="0">
                <a:pos x="0" y="514"/>
              </a:cxn>
              <a:cxn ang="0">
                <a:pos x="1" y="514"/>
              </a:cxn>
            </a:cxnLst>
            <a:rect l="0" t="0" r="r" b="b"/>
            <a:pathLst>
              <a:path w="628" h="514">
                <a:moveTo>
                  <a:pt x="628" y="0"/>
                </a:moveTo>
                <a:lnTo>
                  <a:pt x="0" y="514"/>
                </a:lnTo>
                <a:lnTo>
                  <a:pt x="1" y="514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93" name="Freeform 37"/>
          <p:cNvSpPr>
            <a:spLocks/>
          </p:cNvSpPr>
          <p:nvPr/>
        </p:nvSpPr>
        <p:spPr bwMode="auto">
          <a:xfrm>
            <a:off x="5453063" y="428625"/>
            <a:ext cx="193675" cy="290513"/>
          </a:xfrm>
          <a:custGeom>
            <a:avLst/>
            <a:gdLst/>
            <a:ahLst/>
            <a:cxnLst>
              <a:cxn ang="0">
                <a:pos x="487" y="73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487" h="730">
                <a:moveTo>
                  <a:pt x="487" y="73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94" name="Freeform 38"/>
          <p:cNvSpPr>
            <a:spLocks/>
          </p:cNvSpPr>
          <p:nvPr/>
        </p:nvSpPr>
        <p:spPr bwMode="auto">
          <a:xfrm>
            <a:off x="6345238" y="735013"/>
            <a:ext cx="322262" cy="163512"/>
          </a:xfrm>
          <a:custGeom>
            <a:avLst/>
            <a:gdLst/>
            <a:ahLst/>
            <a:cxnLst>
              <a:cxn ang="0">
                <a:pos x="813" y="0"/>
              </a:cxn>
              <a:cxn ang="0">
                <a:pos x="0" y="412"/>
              </a:cxn>
              <a:cxn ang="0">
                <a:pos x="1" y="412"/>
              </a:cxn>
            </a:cxnLst>
            <a:rect l="0" t="0" r="r" b="b"/>
            <a:pathLst>
              <a:path w="813" h="412">
                <a:moveTo>
                  <a:pt x="813" y="0"/>
                </a:moveTo>
                <a:lnTo>
                  <a:pt x="0" y="412"/>
                </a:lnTo>
                <a:lnTo>
                  <a:pt x="1" y="412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95" name="Freeform 39"/>
          <p:cNvSpPr>
            <a:spLocks/>
          </p:cNvSpPr>
          <p:nvPr/>
        </p:nvSpPr>
        <p:spPr bwMode="auto">
          <a:xfrm>
            <a:off x="6456363" y="661988"/>
            <a:ext cx="153987" cy="311150"/>
          </a:xfrm>
          <a:custGeom>
            <a:avLst/>
            <a:gdLst/>
            <a:ahLst/>
            <a:cxnLst>
              <a:cxn ang="0">
                <a:pos x="387" y="786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387" h="786">
                <a:moveTo>
                  <a:pt x="387" y="786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96" name="Freeform 40"/>
          <p:cNvSpPr>
            <a:spLocks/>
          </p:cNvSpPr>
          <p:nvPr/>
        </p:nvSpPr>
        <p:spPr bwMode="auto">
          <a:xfrm>
            <a:off x="792163" y="4773613"/>
            <a:ext cx="352425" cy="10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9" y="272"/>
              </a:cxn>
              <a:cxn ang="0">
                <a:pos x="890" y="272"/>
              </a:cxn>
            </a:cxnLst>
            <a:rect l="0" t="0" r="r" b="b"/>
            <a:pathLst>
              <a:path w="890" h="272">
                <a:moveTo>
                  <a:pt x="0" y="0"/>
                </a:moveTo>
                <a:lnTo>
                  <a:pt x="889" y="272"/>
                </a:lnTo>
                <a:lnTo>
                  <a:pt x="890" y="272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97" name="Freeform 41"/>
          <p:cNvSpPr>
            <a:spLocks/>
          </p:cNvSpPr>
          <p:nvPr/>
        </p:nvSpPr>
        <p:spPr bwMode="auto">
          <a:xfrm>
            <a:off x="927100" y="4641850"/>
            <a:ext cx="68263" cy="325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5" y="816"/>
              </a:cxn>
              <a:cxn ang="0">
                <a:pos x="176" y="816"/>
              </a:cxn>
            </a:cxnLst>
            <a:rect l="0" t="0" r="r" b="b"/>
            <a:pathLst>
              <a:path w="176" h="816">
                <a:moveTo>
                  <a:pt x="0" y="0"/>
                </a:moveTo>
                <a:lnTo>
                  <a:pt x="175" y="816"/>
                </a:lnTo>
                <a:lnTo>
                  <a:pt x="176" y="816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98" name="Freeform 42"/>
          <p:cNvSpPr>
            <a:spLocks/>
          </p:cNvSpPr>
          <p:nvPr/>
        </p:nvSpPr>
        <p:spPr bwMode="auto">
          <a:xfrm>
            <a:off x="1535113" y="5394325"/>
            <a:ext cx="354012" cy="50800"/>
          </a:xfrm>
          <a:custGeom>
            <a:avLst/>
            <a:gdLst/>
            <a:ahLst/>
            <a:cxnLst>
              <a:cxn ang="0">
                <a:pos x="0" y="126"/>
              </a:cxn>
              <a:cxn ang="0">
                <a:pos x="890" y="0"/>
              </a:cxn>
              <a:cxn ang="0">
                <a:pos x="891" y="0"/>
              </a:cxn>
            </a:cxnLst>
            <a:rect l="0" t="0" r="r" b="b"/>
            <a:pathLst>
              <a:path w="891" h="126">
                <a:moveTo>
                  <a:pt x="0" y="126"/>
                </a:moveTo>
                <a:lnTo>
                  <a:pt x="890" y="0"/>
                </a:lnTo>
                <a:lnTo>
                  <a:pt x="891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99" name="Freeform 43"/>
          <p:cNvSpPr>
            <a:spLocks/>
          </p:cNvSpPr>
          <p:nvPr/>
        </p:nvSpPr>
        <p:spPr bwMode="auto">
          <a:xfrm>
            <a:off x="1633538" y="5248275"/>
            <a:ext cx="107950" cy="322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4" y="811"/>
              </a:cxn>
              <a:cxn ang="0">
                <a:pos x="275" y="811"/>
              </a:cxn>
            </a:cxnLst>
            <a:rect l="0" t="0" r="r" b="b"/>
            <a:pathLst>
              <a:path w="275" h="811">
                <a:moveTo>
                  <a:pt x="0" y="0"/>
                </a:moveTo>
                <a:lnTo>
                  <a:pt x="274" y="811"/>
                </a:lnTo>
                <a:lnTo>
                  <a:pt x="275" y="811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00" name="Freeform 44"/>
          <p:cNvSpPr>
            <a:spLocks/>
          </p:cNvSpPr>
          <p:nvPr/>
        </p:nvSpPr>
        <p:spPr bwMode="auto">
          <a:xfrm>
            <a:off x="3543300" y="6005513"/>
            <a:ext cx="250825" cy="203200"/>
          </a:xfrm>
          <a:custGeom>
            <a:avLst/>
            <a:gdLst/>
            <a:ahLst/>
            <a:cxnLst>
              <a:cxn ang="0">
                <a:pos x="0" y="514"/>
              </a:cxn>
              <a:cxn ang="0">
                <a:pos x="628" y="0"/>
              </a:cxn>
              <a:cxn ang="0">
                <a:pos x="629" y="0"/>
              </a:cxn>
            </a:cxnLst>
            <a:rect l="0" t="0" r="r" b="b"/>
            <a:pathLst>
              <a:path w="629" h="514">
                <a:moveTo>
                  <a:pt x="0" y="514"/>
                </a:moveTo>
                <a:lnTo>
                  <a:pt x="628" y="0"/>
                </a:lnTo>
                <a:lnTo>
                  <a:pt x="629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01" name="Freeform 45"/>
          <p:cNvSpPr>
            <a:spLocks/>
          </p:cNvSpPr>
          <p:nvPr/>
        </p:nvSpPr>
        <p:spPr bwMode="auto">
          <a:xfrm>
            <a:off x="3554413" y="5969000"/>
            <a:ext cx="193675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7" y="731"/>
              </a:cxn>
              <a:cxn ang="0">
                <a:pos x="488" y="731"/>
              </a:cxn>
            </a:cxnLst>
            <a:rect l="0" t="0" r="r" b="b"/>
            <a:pathLst>
              <a:path w="488" h="731">
                <a:moveTo>
                  <a:pt x="0" y="0"/>
                </a:moveTo>
                <a:lnTo>
                  <a:pt x="487" y="731"/>
                </a:lnTo>
                <a:lnTo>
                  <a:pt x="488" y="731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02" name="Freeform 46"/>
          <p:cNvSpPr>
            <a:spLocks/>
          </p:cNvSpPr>
          <p:nvPr/>
        </p:nvSpPr>
        <p:spPr bwMode="auto">
          <a:xfrm>
            <a:off x="2532063" y="5789613"/>
            <a:ext cx="323850" cy="163512"/>
          </a:xfrm>
          <a:custGeom>
            <a:avLst/>
            <a:gdLst/>
            <a:ahLst/>
            <a:cxnLst>
              <a:cxn ang="0">
                <a:pos x="0" y="412"/>
              </a:cxn>
              <a:cxn ang="0">
                <a:pos x="812" y="0"/>
              </a:cxn>
              <a:cxn ang="0">
                <a:pos x="813" y="0"/>
              </a:cxn>
            </a:cxnLst>
            <a:rect l="0" t="0" r="r" b="b"/>
            <a:pathLst>
              <a:path w="813" h="412">
                <a:moveTo>
                  <a:pt x="0" y="412"/>
                </a:moveTo>
                <a:lnTo>
                  <a:pt x="812" y="0"/>
                </a:lnTo>
                <a:lnTo>
                  <a:pt x="813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03" name="Freeform 47"/>
          <p:cNvSpPr>
            <a:spLocks/>
          </p:cNvSpPr>
          <p:nvPr/>
        </p:nvSpPr>
        <p:spPr bwMode="auto">
          <a:xfrm>
            <a:off x="2590800" y="5713413"/>
            <a:ext cx="153988" cy="312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7" y="786"/>
              </a:cxn>
              <a:cxn ang="0">
                <a:pos x="388" y="786"/>
              </a:cxn>
            </a:cxnLst>
            <a:rect l="0" t="0" r="r" b="b"/>
            <a:pathLst>
              <a:path w="388" h="786">
                <a:moveTo>
                  <a:pt x="0" y="0"/>
                </a:moveTo>
                <a:lnTo>
                  <a:pt x="387" y="786"/>
                </a:lnTo>
                <a:lnTo>
                  <a:pt x="388" y="786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04" name="Freeform 48"/>
          <p:cNvSpPr>
            <a:spLocks/>
          </p:cNvSpPr>
          <p:nvPr/>
        </p:nvSpPr>
        <p:spPr bwMode="auto">
          <a:xfrm>
            <a:off x="7312025" y="5394325"/>
            <a:ext cx="354013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2" y="126"/>
              </a:cxn>
              <a:cxn ang="0">
                <a:pos x="893" y="126"/>
              </a:cxn>
            </a:cxnLst>
            <a:rect l="0" t="0" r="r" b="b"/>
            <a:pathLst>
              <a:path w="893" h="126">
                <a:moveTo>
                  <a:pt x="0" y="0"/>
                </a:moveTo>
                <a:lnTo>
                  <a:pt x="892" y="126"/>
                </a:lnTo>
                <a:lnTo>
                  <a:pt x="893" y="126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05" name="Freeform 49"/>
          <p:cNvSpPr>
            <a:spLocks/>
          </p:cNvSpPr>
          <p:nvPr/>
        </p:nvSpPr>
        <p:spPr bwMode="auto">
          <a:xfrm>
            <a:off x="7458075" y="5248275"/>
            <a:ext cx="109538" cy="322263"/>
          </a:xfrm>
          <a:custGeom>
            <a:avLst/>
            <a:gdLst/>
            <a:ahLst/>
            <a:cxnLst>
              <a:cxn ang="0">
                <a:pos x="0" y="811"/>
              </a:cxn>
              <a:cxn ang="0">
                <a:pos x="273" y="0"/>
              </a:cxn>
              <a:cxn ang="0">
                <a:pos x="274" y="0"/>
              </a:cxn>
            </a:cxnLst>
            <a:rect l="0" t="0" r="r" b="b"/>
            <a:pathLst>
              <a:path w="274" h="811">
                <a:moveTo>
                  <a:pt x="0" y="811"/>
                </a:moveTo>
                <a:lnTo>
                  <a:pt x="273" y="0"/>
                </a:lnTo>
                <a:lnTo>
                  <a:pt x="274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06" name="Freeform 50"/>
          <p:cNvSpPr>
            <a:spLocks/>
          </p:cNvSpPr>
          <p:nvPr/>
        </p:nvSpPr>
        <p:spPr bwMode="auto">
          <a:xfrm>
            <a:off x="6456363" y="5713413"/>
            <a:ext cx="153987" cy="312737"/>
          </a:xfrm>
          <a:custGeom>
            <a:avLst/>
            <a:gdLst/>
            <a:ahLst/>
            <a:cxnLst>
              <a:cxn ang="0">
                <a:pos x="0" y="786"/>
              </a:cxn>
              <a:cxn ang="0">
                <a:pos x="387" y="0"/>
              </a:cxn>
              <a:cxn ang="0">
                <a:pos x="388" y="0"/>
              </a:cxn>
            </a:cxnLst>
            <a:rect l="0" t="0" r="r" b="b"/>
            <a:pathLst>
              <a:path w="388" h="786">
                <a:moveTo>
                  <a:pt x="0" y="786"/>
                </a:moveTo>
                <a:lnTo>
                  <a:pt x="387" y="0"/>
                </a:lnTo>
                <a:lnTo>
                  <a:pt x="388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07" name="Freeform 51"/>
          <p:cNvSpPr>
            <a:spLocks/>
          </p:cNvSpPr>
          <p:nvPr/>
        </p:nvSpPr>
        <p:spPr bwMode="auto">
          <a:xfrm>
            <a:off x="6345238" y="5789613"/>
            <a:ext cx="322262" cy="163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3" y="412"/>
              </a:cxn>
              <a:cxn ang="0">
                <a:pos x="814" y="412"/>
              </a:cxn>
            </a:cxnLst>
            <a:rect l="0" t="0" r="r" b="b"/>
            <a:pathLst>
              <a:path w="814" h="412">
                <a:moveTo>
                  <a:pt x="0" y="0"/>
                </a:moveTo>
                <a:lnTo>
                  <a:pt x="813" y="412"/>
                </a:lnTo>
                <a:lnTo>
                  <a:pt x="814" y="412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08" name="Freeform 52"/>
          <p:cNvSpPr>
            <a:spLocks/>
          </p:cNvSpPr>
          <p:nvPr/>
        </p:nvSpPr>
        <p:spPr bwMode="auto">
          <a:xfrm>
            <a:off x="5453063" y="5969000"/>
            <a:ext cx="193675" cy="288925"/>
          </a:xfrm>
          <a:custGeom>
            <a:avLst/>
            <a:gdLst/>
            <a:ahLst/>
            <a:cxnLst>
              <a:cxn ang="0">
                <a:pos x="0" y="731"/>
              </a:cxn>
              <a:cxn ang="0">
                <a:pos x="487" y="0"/>
              </a:cxn>
              <a:cxn ang="0">
                <a:pos x="488" y="0"/>
              </a:cxn>
            </a:cxnLst>
            <a:rect l="0" t="0" r="r" b="b"/>
            <a:pathLst>
              <a:path w="488" h="731">
                <a:moveTo>
                  <a:pt x="0" y="731"/>
                </a:moveTo>
                <a:lnTo>
                  <a:pt x="487" y="0"/>
                </a:lnTo>
                <a:lnTo>
                  <a:pt x="488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09" name="Freeform 53"/>
          <p:cNvSpPr>
            <a:spLocks/>
          </p:cNvSpPr>
          <p:nvPr/>
        </p:nvSpPr>
        <p:spPr bwMode="auto">
          <a:xfrm>
            <a:off x="5407025" y="6005513"/>
            <a:ext cx="250825" cy="203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8" y="514"/>
              </a:cxn>
              <a:cxn ang="0">
                <a:pos x="629" y="514"/>
              </a:cxn>
            </a:cxnLst>
            <a:rect l="0" t="0" r="r" b="b"/>
            <a:pathLst>
              <a:path w="629" h="514">
                <a:moveTo>
                  <a:pt x="0" y="0"/>
                </a:moveTo>
                <a:lnTo>
                  <a:pt x="628" y="514"/>
                </a:lnTo>
                <a:lnTo>
                  <a:pt x="629" y="514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10" name="Freeform 54"/>
          <p:cNvSpPr>
            <a:spLocks/>
          </p:cNvSpPr>
          <p:nvPr/>
        </p:nvSpPr>
        <p:spPr bwMode="auto">
          <a:xfrm>
            <a:off x="8205788" y="4641850"/>
            <a:ext cx="68262" cy="325438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174" y="0"/>
              </a:cxn>
              <a:cxn ang="0">
                <a:pos x="175" y="0"/>
              </a:cxn>
            </a:cxnLst>
            <a:rect l="0" t="0" r="r" b="b"/>
            <a:pathLst>
              <a:path w="175" h="816">
                <a:moveTo>
                  <a:pt x="0" y="816"/>
                </a:moveTo>
                <a:lnTo>
                  <a:pt x="174" y="0"/>
                </a:lnTo>
                <a:lnTo>
                  <a:pt x="175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11" name="Freeform 55"/>
          <p:cNvSpPr>
            <a:spLocks/>
          </p:cNvSpPr>
          <p:nvPr/>
        </p:nvSpPr>
        <p:spPr bwMode="auto">
          <a:xfrm>
            <a:off x="8056563" y="4773613"/>
            <a:ext cx="352425" cy="106362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889" y="0"/>
              </a:cxn>
              <a:cxn ang="0">
                <a:pos x="890" y="0"/>
              </a:cxn>
            </a:cxnLst>
            <a:rect l="0" t="0" r="r" b="b"/>
            <a:pathLst>
              <a:path w="890" h="272">
                <a:moveTo>
                  <a:pt x="0" y="272"/>
                </a:moveTo>
                <a:lnTo>
                  <a:pt x="889" y="0"/>
                </a:lnTo>
                <a:lnTo>
                  <a:pt x="890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12" name="Freeform 56"/>
          <p:cNvSpPr>
            <a:spLocks/>
          </p:cNvSpPr>
          <p:nvPr/>
        </p:nvSpPr>
        <p:spPr bwMode="auto">
          <a:xfrm>
            <a:off x="347663" y="1849438"/>
            <a:ext cx="619125" cy="2987675"/>
          </a:xfrm>
          <a:custGeom>
            <a:avLst/>
            <a:gdLst/>
            <a:ahLst/>
            <a:cxnLst>
              <a:cxn ang="0">
                <a:pos x="1559" y="0"/>
              </a:cxn>
              <a:cxn ang="0">
                <a:pos x="800" y="925"/>
              </a:cxn>
              <a:cxn ang="0">
                <a:pos x="272" y="1999"/>
              </a:cxn>
              <a:cxn ang="0">
                <a:pos x="0" y="3165"/>
              </a:cxn>
              <a:cxn ang="0">
                <a:pos x="0" y="4363"/>
              </a:cxn>
              <a:cxn ang="0">
                <a:pos x="272" y="5530"/>
              </a:cxn>
              <a:cxn ang="0">
                <a:pos x="800" y="6603"/>
              </a:cxn>
              <a:cxn ang="0">
                <a:pos x="1559" y="7528"/>
              </a:cxn>
              <a:cxn ang="0">
                <a:pos x="1560" y="7528"/>
              </a:cxn>
            </a:cxnLst>
            <a:rect l="0" t="0" r="r" b="b"/>
            <a:pathLst>
              <a:path w="1560" h="7528">
                <a:moveTo>
                  <a:pt x="1559" y="0"/>
                </a:moveTo>
                <a:lnTo>
                  <a:pt x="800" y="925"/>
                </a:lnTo>
                <a:lnTo>
                  <a:pt x="272" y="1999"/>
                </a:lnTo>
                <a:lnTo>
                  <a:pt x="0" y="3165"/>
                </a:lnTo>
                <a:lnTo>
                  <a:pt x="0" y="4363"/>
                </a:lnTo>
                <a:lnTo>
                  <a:pt x="272" y="5530"/>
                </a:lnTo>
                <a:lnTo>
                  <a:pt x="800" y="6603"/>
                </a:lnTo>
                <a:lnTo>
                  <a:pt x="1559" y="7528"/>
                </a:lnTo>
                <a:lnTo>
                  <a:pt x="1560" y="7528"/>
                </a:lnTo>
              </a:path>
            </a:pathLst>
          </a:custGeom>
          <a:noFill/>
          <a:ln w="7620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13" name="Freeform 57"/>
          <p:cNvSpPr>
            <a:spLocks/>
          </p:cNvSpPr>
          <p:nvPr/>
        </p:nvSpPr>
        <p:spPr bwMode="auto">
          <a:xfrm>
            <a:off x="966788" y="800100"/>
            <a:ext cx="1706562" cy="1049338"/>
          </a:xfrm>
          <a:custGeom>
            <a:avLst/>
            <a:gdLst/>
            <a:ahLst/>
            <a:cxnLst>
              <a:cxn ang="0">
                <a:pos x="4301" y="0"/>
              </a:cxn>
              <a:cxn ang="0">
                <a:pos x="2728" y="639"/>
              </a:cxn>
              <a:cxn ang="0">
                <a:pos x="1282" y="1529"/>
              </a:cxn>
              <a:cxn ang="0">
                <a:pos x="0" y="2646"/>
              </a:cxn>
              <a:cxn ang="0">
                <a:pos x="1" y="2646"/>
              </a:cxn>
            </a:cxnLst>
            <a:rect l="0" t="0" r="r" b="b"/>
            <a:pathLst>
              <a:path w="4301" h="2646">
                <a:moveTo>
                  <a:pt x="4301" y="0"/>
                </a:moveTo>
                <a:lnTo>
                  <a:pt x="2728" y="639"/>
                </a:lnTo>
                <a:lnTo>
                  <a:pt x="1282" y="1529"/>
                </a:lnTo>
                <a:lnTo>
                  <a:pt x="0" y="2646"/>
                </a:lnTo>
                <a:lnTo>
                  <a:pt x="1" y="2646"/>
                </a:lnTo>
              </a:path>
            </a:pathLst>
          </a:custGeom>
          <a:noFill/>
          <a:ln w="7620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14" name="Freeform 58"/>
          <p:cNvSpPr>
            <a:spLocks/>
          </p:cNvSpPr>
          <p:nvPr/>
        </p:nvSpPr>
        <p:spPr bwMode="auto">
          <a:xfrm>
            <a:off x="2673350" y="492125"/>
            <a:ext cx="1927225" cy="307975"/>
          </a:xfrm>
          <a:custGeom>
            <a:avLst/>
            <a:gdLst/>
            <a:ahLst/>
            <a:cxnLst>
              <a:cxn ang="0">
                <a:pos x="4856" y="0"/>
              </a:cxn>
              <a:cxn ang="0">
                <a:pos x="2397" y="190"/>
              </a:cxn>
              <a:cxn ang="0">
                <a:pos x="0" y="774"/>
              </a:cxn>
              <a:cxn ang="0">
                <a:pos x="1" y="774"/>
              </a:cxn>
            </a:cxnLst>
            <a:rect l="0" t="0" r="r" b="b"/>
            <a:pathLst>
              <a:path w="4856" h="774">
                <a:moveTo>
                  <a:pt x="4856" y="0"/>
                </a:moveTo>
                <a:lnTo>
                  <a:pt x="2397" y="190"/>
                </a:lnTo>
                <a:lnTo>
                  <a:pt x="0" y="774"/>
                </a:lnTo>
                <a:lnTo>
                  <a:pt x="1" y="774"/>
                </a:lnTo>
              </a:path>
            </a:pathLst>
          </a:custGeom>
          <a:noFill/>
          <a:ln w="7620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15" name="Freeform 59"/>
          <p:cNvSpPr>
            <a:spLocks/>
          </p:cNvSpPr>
          <p:nvPr/>
        </p:nvSpPr>
        <p:spPr bwMode="auto">
          <a:xfrm>
            <a:off x="966788" y="4837113"/>
            <a:ext cx="1706562" cy="1050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82" y="1117"/>
              </a:cxn>
              <a:cxn ang="0">
                <a:pos x="2728" y="2007"/>
              </a:cxn>
              <a:cxn ang="0">
                <a:pos x="4301" y="2646"/>
              </a:cxn>
              <a:cxn ang="0">
                <a:pos x="4302" y="2646"/>
              </a:cxn>
            </a:cxnLst>
            <a:rect l="0" t="0" r="r" b="b"/>
            <a:pathLst>
              <a:path w="4302" h="2646">
                <a:moveTo>
                  <a:pt x="0" y="0"/>
                </a:moveTo>
                <a:lnTo>
                  <a:pt x="1282" y="1117"/>
                </a:lnTo>
                <a:lnTo>
                  <a:pt x="2728" y="2007"/>
                </a:lnTo>
                <a:lnTo>
                  <a:pt x="4301" y="2646"/>
                </a:lnTo>
                <a:lnTo>
                  <a:pt x="4302" y="2646"/>
                </a:lnTo>
              </a:path>
            </a:pathLst>
          </a:custGeom>
          <a:noFill/>
          <a:ln w="7620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16" name="Freeform 60"/>
          <p:cNvSpPr>
            <a:spLocks/>
          </p:cNvSpPr>
          <p:nvPr/>
        </p:nvSpPr>
        <p:spPr bwMode="auto">
          <a:xfrm>
            <a:off x="2673350" y="5888038"/>
            <a:ext cx="1927225" cy="306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7" y="584"/>
              </a:cxn>
              <a:cxn ang="0">
                <a:pos x="4856" y="774"/>
              </a:cxn>
              <a:cxn ang="0">
                <a:pos x="4857" y="774"/>
              </a:cxn>
            </a:cxnLst>
            <a:rect l="0" t="0" r="r" b="b"/>
            <a:pathLst>
              <a:path w="4857" h="774">
                <a:moveTo>
                  <a:pt x="0" y="0"/>
                </a:moveTo>
                <a:lnTo>
                  <a:pt x="2397" y="584"/>
                </a:lnTo>
                <a:lnTo>
                  <a:pt x="4856" y="774"/>
                </a:lnTo>
                <a:lnTo>
                  <a:pt x="4857" y="774"/>
                </a:lnTo>
              </a:path>
            </a:pathLst>
          </a:custGeom>
          <a:noFill/>
          <a:ln w="7620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17" name="Freeform 61"/>
          <p:cNvSpPr>
            <a:spLocks/>
          </p:cNvSpPr>
          <p:nvPr/>
        </p:nvSpPr>
        <p:spPr bwMode="auto">
          <a:xfrm>
            <a:off x="8234363" y="1849438"/>
            <a:ext cx="619125" cy="2987675"/>
          </a:xfrm>
          <a:custGeom>
            <a:avLst/>
            <a:gdLst/>
            <a:ahLst/>
            <a:cxnLst>
              <a:cxn ang="0">
                <a:pos x="0" y="7528"/>
              </a:cxn>
              <a:cxn ang="0">
                <a:pos x="758" y="6603"/>
              </a:cxn>
              <a:cxn ang="0">
                <a:pos x="1287" y="5530"/>
              </a:cxn>
              <a:cxn ang="0">
                <a:pos x="1559" y="4363"/>
              </a:cxn>
              <a:cxn ang="0">
                <a:pos x="1559" y="3165"/>
              </a:cxn>
              <a:cxn ang="0">
                <a:pos x="1287" y="1999"/>
              </a:cxn>
              <a:cxn ang="0">
                <a:pos x="758" y="925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559" h="7528">
                <a:moveTo>
                  <a:pt x="0" y="7528"/>
                </a:moveTo>
                <a:lnTo>
                  <a:pt x="758" y="6603"/>
                </a:lnTo>
                <a:lnTo>
                  <a:pt x="1287" y="5530"/>
                </a:lnTo>
                <a:lnTo>
                  <a:pt x="1559" y="4363"/>
                </a:lnTo>
                <a:lnTo>
                  <a:pt x="1559" y="3165"/>
                </a:lnTo>
                <a:lnTo>
                  <a:pt x="1287" y="1999"/>
                </a:lnTo>
                <a:lnTo>
                  <a:pt x="758" y="925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7620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18" name="Freeform 62"/>
          <p:cNvSpPr>
            <a:spLocks/>
          </p:cNvSpPr>
          <p:nvPr/>
        </p:nvSpPr>
        <p:spPr bwMode="auto">
          <a:xfrm>
            <a:off x="6527800" y="800100"/>
            <a:ext cx="1706563" cy="1049338"/>
          </a:xfrm>
          <a:custGeom>
            <a:avLst/>
            <a:gdLst/>
            <a:ahLst/>
            <a:cxnLst>
              <a:cxn ang="0">
                <a:pos x="4302" y="2646"/>
              </a:cxn>
              <a:cxn ang="0">
                <a:pos x="3020" y="1529"/>
              </a:cxn>
              <a:cxn ang="0">
                <a:pos x="1574" y="639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4302" h="2646">
                <a:moveTo>
                  <a:pt x="4302" y="2646"/>
                </a:moveTo>
                <a:lnTo>
                  <a:pt x="3020" y="1529"/>
                </a:lnTo>
                <a:lnTo>
                  <a:pt x="1574" y="639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7620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19" name="Freeform 63"/>
          <p:cNvSpPr>
            <a:spLocks/>
          </p:cNvSpPr>
          <p:nvPr/>
        </p:nvSpPr>
        <p:spPr bwMode="auto">
          <a:xfrm>
            <a:off x="4600575" y="492125"/>
            <a:ext cx="1927225" cy="307975"/>
          </a:xfrm>
          <a:custGeom>
            <a:avLst/>
            <a:gdLst/>
            <a:ahLst/>
            <a:cxnLst>
              <a:cxn ang="0">
                <a:pos x="4856" y="774"/>
              </a:cxn>
              <a:cxn ang="0">
                <a:pos x="2460" y="19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4856" h="774">
                <a:moveTo>
                  <a:pt x="4856" y="774"/>
                </a:moveTo>
                <a:lnTo>
                  <a:pt x="2460" y="19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7620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20" name="Freeform 64"/>
          <p:cNvSpPr>
            <a:spLocks/>
          </p:cNvSpPr>
          <p:nvPr/>
        </p:nvSpPr>
        <p:spPr bwMode="auto">
          <a:xfrm>
            <a:off x="6527800" y="4837113"/>
            <a:ext cx="1706563" cy="1050925"/>
          </a:xfrm>
          <a:custGeom>
            <a:avLst/>
            <a:gdLst/>
            <a:ahLst/>
            <a:cxnLst>
              <a:cxn ang="0">
                <a:pos x="0" y="2646"/>
              </a:cxn>
              <a:cxn ang="0">
                <a:pos x="1574" y="2007"/>
              </a:cxn>
              <a:cxn ang="0">
                <a:pos x="3020" y="1117"/>
              </a:cxn>
              <a:cxn ang="0">
                <a:pos x="4302" y="0"/>
              </a:cxn>
              <a:cxn ang="0">
                <a:pos x="4303" y="0"/>
              </a:cxn>
            </a:cxnLst>
            <a:rect l="0" t="0" r="r" b="b"/>
            <a:pathLst>
              <a:path w="4303" h="2646">
                <a:moveTo>
                  <a:pt x="0" y="2646"/>
                </a:moveTo>
                <a:lnTo>
                  <a:pt x="1574" y="2007"/>
                </a:lnTo>
                <a:lnTo>
                  <a:pt x="3020" y="1117"/>
                </a:lnTo>
                <a:lnTo>
                  <a:pt x="4302" y="0"/>
                </a:lnTo>
                <a:lnTo>
                  <a:pt x="4303" y="0"/>
                </a:lnTo>
              </a:path>
            </a:pathLst>
          </a:custGeom>
          <a:noFill/>
          <a:ln w="7620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21" name="Freeform 65"/>
          <p:cNvSpPr>
            <a:spLocks/>
          </p:cNvSpPr>
          <p:nvPr/>
        </p:nvSpPr>
        <p:spPr bwMode="auto">
          <a:xfrm>
            <a:off x="4600575" y="5888038"/>
            <a:ext cx="1927225" cy="306387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460" y="584"/>
              </a:cxn>
              <a:cxn ang="0">
                <a:pos x="4856" y="0"/>
              </a:cxn>
              <a:cxn ang="0">
                <a:pos x="4857" y="0"/>
              </a:cxn>
            </a:cxnLst>
            <a:rect l="0" t="0" r="r" b="b"/>
            <a:pathLst>
              <a:path w="4857" h="774">
                <a:moveTo>
                  <a:pt x="0" y="774"/>
                </a:moveTo>
                <a:lnTo>
                  <a:pt x="2460" y="584"/>
                </a:lnTo>
                <a:lnTo>
                  <a:pt x="4856" y="0"/>
                </a:lnTo>
                <a:lnTo>
                  <a:pt x="4857" y="0"/>
                </a:lnTo>
              </a:path>
            </a:pathLst>
          </a:custGeom>
          <a:noFill/>
          <a:ln w="7620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22" name="Freeform 66"/>
          <p:cNvSpPr>
            <a:spLocks/>
          </p:cNvSpPr>
          <p:nvPr/>
        </p:nvSpPr>
        <p:spPr bwMode="auto">
          <a:xfrm flipH="1">
            <a:off x="971550" y="1843088"/>
            <a:ext cx="447675" cy="1500187"/>
          </a:xfrm>
          <a:custGeom>
            <a:avLst/>
            <a:gdLst/>
            <a:ahLst/>
            <a:cxnLst>
              <a:cxn ang="0">
                <a:pos x="0" y="6161"/>
              </a:cxn>
              <a:cxn ang="0">
                <a:pos x="1" y="6161"/>
              </a:cxn>
              <a:cxn ang="0">
                <a:pos x="3616" y="0"/>
              </a:cxn>
              <a:cxn ang="0">
                <a:pos x="3617" y="0"/>
              </a:cxn>
            </a:cxnLst>
            <a:rect l="0" t="0" r="r" b="b"/>
            <a:pathLst>
              <a:path w="3617" h="6161">
                <a:moveTo>
                  <a:pt x="0" y="6161"/>
                </a:moveTo>
                <a:lnTo>
                  <a:pt x="1" y="6161"/>
                </a:lnTo>
                <a:lnTo>
                  <a:pt x="3616" y="0"/>
                </a:lnTo>
                <a:lnTo>
                  <a:pt x="3617" y="0"/>
                </a:lnTo>
              </a:path>
            </a:pathLst>
          </a:custGeom>
          <a:noFill/>
          <a:ln w="38100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36" name="Freeform 80"/>
          <p:cNvSpPr>
            <a:spLocks/>
          </p:cNvSpPr>
          <p:nvPr/>
        </p:nvSpPr>
        <p:spPr bwMode="auto">
          <a:xfrm>
            <a:off x="958850" y="1865313"/>
            <a:ext cx="6823075" cy="1477962"/>
          </a:xfrm>
          <a:custGeom>
            <a:avLst/>
            <a:gdLst/>
            <a:ahLst/>
            <a:cxnLst>
              <a:cxn ang="0">
                <a:pos x="12692" y="6758"/>
              </a:cxn>
              <a:cxn ang="0">
                <a:pos x="12690" y="6758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2692" h="6758">
                <a:moveTo>
                  <a:pt x="12692" y="6758"/>
                </a:moveTo>
                <a:lnTo>
                  <a:pt x="12690" y="6758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8100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50" name="Freeform 94"/>
          <p:cNvSpPr>
            <a:spLocks/>
          </p:cNvSpPr>
          <p:nvPr/>
        </p:nvSpPr>
        <p:spPr bwMode="auto">
          <a:xfrm>
            <a:off x="1419225" y="3343275"/>
            <a:ext cx="273050" cy="2087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6" y="5257"/>
              </a:cxn>
              <a:cxn ang="0">
                <a:pos x="687" y="5257"/>
              </a:cxn>
            </a:cxnLst>
            <a:rect l="0" t="0" r="r" b="b"/>
            <a:pathLst>
              <a:path w="687" h="5257">
                <a:moveTo>
                  <a:pt x="0" y="0"/>
                </a:moveTo>
                <a:lnTo>
                  <a:pt x="686" y="5257"/>
                </a:lnTo>
                <a:lnTo>
                  <a:pt x="687" y="5257"/>
                </a:lnTo>
              </a:path>
            </a:pathLst>
          </a:custGeom>
          <a:noFill/>
          <a:ln w="38100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51" name="Freeform 95"/>
          <p:cNvSpPr>
            <a:spLocks/>
          </p:cNvSpPr>
          <p:nvPr/>
        </p:nvSpPr>
        <p:spPr bwMode="auto">
          <a:xfrm>
            <a:off x="1692275" y="3343275"/>
            <a:ext cx="6088063" cy="2087563"/>
          </a:xfrm>
          <a:custGeom>
            <a:avLst/>
            <a:gdLst/>
            <a:ahLst/>
            <a:cxnLst>
              <a:cxn ang="0">
                <a:pos x="0" y="5257"/>
              </a:cxn>
              <a:cxn ang="0">
                <a:pos x="15340" y="0"/>
              </a:cxn>
              <a:cxn ang="0">
                <a:pos x="15341" y="0"/>
              </a:cxn>
            </a:cxnLst>
            <a:rect l="0" t="0" r="r" b="b"/>
            <a:pathLst>
              <a:path w="15341" h="5257">
                <a:moveTo>
                  <a:pt x="0" y="5257"/>
                </a:moveTo>
                <a:lnTo>
                  <a:pt x="15340" y="0"/>
                </a:lnTo>
                <a:lnTo>
                  <a:pt x="15341" y="0"/>
                </a:lnTo>
              </a:path>
            </a:pathLst>
          </a:custGeom>
          <a:noFill/>
          <a:ln w="38100" cmpd="sng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187325" y="4494213"/>
            <a:ext cx="3009900" cy="1873250"/>
            <a:chOff x="136" y="2831"/>
            <a:chExt cx="1896" cy="1180"/>
          </a:xfrm>
        </p:grpSpPr>
        <p:sp>
          <p:nvSpPr>
            <p:cNvPr id="70753" name="Freeform 97"/>
            <p:cNvSpPr>
              <a:spLocks/>
            </p:cNvSpPr>
            <p:nvPr/>
          </p:nvSpPr>
          <p:spPr bwMode="auto">
            <a:xfrm>
              <a:off x="136" y="2831"/>
              <a:ext cx="948" cy="5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92" y="2360"/>
                </a:cxn>
                <a:cxn ang="0">
                  <a:pos x="3793" y="2360"/>
                </a:cxn>
              </a:cxnLst>
              <a:rect l="0" t="0" r="r" b="b"/>
              <a:pathLst>
                <a:path w="3793" h="2360">
                  <a:moveTo>
                    <a:pt x="0" y="0"/>
                  </a:moveTo>
                  <a:lnTo>
                    <a:pt x="3792" y="2360"/>
                  </a:lnTo>
                  <a:lnTo>
                    <a:pt x="3793" y="2360"/>
                  </a:lnTo>
                </a:path>
              </a:pathLst>
            </a:custGeom>
            <a:noFill/>
            <a:ln w="381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754" name="Freeform 98"/>
            <p:cNvSpPr>
              <a:spLocks/>
            </p:cNvSpPr>
            <p:nvPr/>
          </p:nvSpPr>
          <p:spPr bwMode="auto">
            <a:xfrm>
              <a:off x="1084" y="3421"/>
              <a:ext cx="948" cy="590"/>
            </a:xfrm>
            <a:custGeom>
              <a:avLst/>
              <a:gdLst/>
              <a:ahLst/>
              <a:cxnLst>
                <a:cxn ang="0">
                  <a:pos x="3792" y="236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3792" h="2360">
                  <a:moveTo>
                    <a:pt x="3792" y="236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0755" name="Text Box 99"/>
          <p:cNvSpPr txBox="1">
            <a:spLocks noChangeArrowheads="1"/>
          </p:cNvSpPr>
          <p:nvPr/>
        </p:nvSpPr>
        <p:spPr bwMode="auto">
          <a:xfrm>
            <a:off x="1647825" y="342900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0756" name="Text Box 100"/>
          <p:cNvSpPr txBox="1">
            <a:spLocks noChangeArrowheads="1"/>
          </p:cNvSpPr>
          <p:nvPr/>
        </p:nvSpPr>
        <p:spPr bwMode="auto">
          <a:xfrm>
            <a:off x="2181225" y="342900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0757" name="Text Box 101"/>
          <p:cNvSpPr txBox="1">
            <a:spLocks noChangeArrowheads="1"/>
          </p:cNvSpPr>
          <p:nvPr/>
        </p:nvSpPr>
        <p:spPr bwMode="auto">
          <a:xfrm>
            <a:off x="2943225" y="342900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0758" name="Text Box 102"/>
          <p:cNvSpPr txBox="1">
            <a:spLocks noChangeArrowheads="1"/>
          </p:cNvSpPr>
          <p:nvPr/>
        </p:nvSpPr>
        <p:spPr bwMode="auto">
          <a:xfrm>
            <a:off x="3629025" y="342900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4" name="Group 103"/>
          <p:cNvGrpSpPr>
            <a:grpSpLocks/>
          </p:cNvGrpSpPr>
          <p:nvPr/>
        </p:nvGrpSpPr>
        <p:grpSpPr bwMode="auto">
          <a:xfrm>
            <a:off x="-57150" y="3014663"/>
            <a:ext cx="9244013" cy="541337"/>
            <a:chOff x="-18" y="1899"/>
            <a:chExt cx="5823" cy="341"/>
          </a:xfrm>
        </p:grpSpPr>
        <p:sp>
          <p:nvSpPr>
            <p:cNvPr id="23667" name="Text Box 104"/>
            <p:cNvSpPr txBox="1">
              <a:spLocks noChangeArrowheads="1"/>
            </p:cNvSpPr>
            <p:nvPr/>
          </p:nvSpPr>
          <p:spPr bwMode="auto">
            <a:xfrm>
              <a:off x="-18" y="1932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buFontTx/>
                <a:buNone/>
              </a:pPr>
              <a:r>
                <a:rPr lang="en-US" sz="26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3668" name="Text Box 105"/>
            <p:cNvSpPr txBox="1">
              <a:spLocks noChangeArrowheads="1"/>
            </p:cNvSpPr>
            <p:nvPr/>
          </p:nvSpPr>
          <p:spPr bwMode="auto">
            <a:xfrm>
              <a:off x="5565" y="1899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buFontTx/>
                <a:buNone/>
              </a:pPr>
              <a:r>
                <a:rPr lang="en-US" sz="260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4410075" y="42863"/>
            <a:ext cx="400050" cy="6572250"/>
            <a:chOff x="2796" y="27"/>
            <a:chExt cx="252" cy="4140"/>
          </a:xfrm>
        </p:grpSpPr>
        <p:sp>
          <p:nvSpPr>
            <p:cNvPr id="23665" name="Text Box 107"/>
            <p:cNvSpPr txBox="1">
              <a:spLocks noChangeArrowheads="1"/>
            </p:cNvSpPr>
            <p:nvPr/>
          </p:nvSpPr>
          <p:spPr bwMode="auto">
            <a:xfrm>
              <a:off x="2796" y="27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buFontTx/>
                <a:buNone/>
              </a:pPr>
              <a:r>
                <a:rPr lang="en-US" sz="24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3666" name="Text Box 108"/>
            <p:cNvSpPr txBox="1">
              <a:spLocks noChangeArrowheads="1"/>
            </p:cNvSpPr>
            <p:nvPr/>
          </p:nvSpPr>
          <p:spPr bwMode="auto">
            <a:xfrm>
              <a:off x="2808" y="3879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buFontTx/>
                <a:buNone/>
              </a:pPr>
              <a:r>
                <a:rPr lang="en-US" sz="240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70765" name="Text Box 109"/>
          <p:cNvSpPr txBox="1">
            <a:spLocks noChangeArrowheads="1"/>
          </p:cNvSpPr>
          <p:nvPr/>
        </p:nvSpPr>
        <p:spPr bwMode="auto">
          <a:xfrm>
            <a:off x="395288" y="1376363"/>
            <a:ext cx="781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bg1"/>
                </a:solidFill>
              </a:rPr>
              <a:t>P</a:t>
            </a:r>
            <a:r>
              <a:rPr lang="en-US" sz="260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0766" name="Text Box 110"/>
          <p:cNvSpPr txBox="1">
            <a:spLocks noChangeArrowheads="1"/>
          </p:cNvSpPr>
          <p:nvPr/>
        </p:nvSpPr>
        <p:spPr bwMode="auto">
          <a:xfrm>
            <a:off x="2124075" y="273050"/>
            <a:ext cx="819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bg1"/>
                </a:solidFill>
              </a:rPr>
              <a:t>P</a:t>
            </a:r>
            <a:r>
              <a:rPr lang="en-US" sz="2600" baseline="-25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0767" name="Text Box 111"/>
          <p:cNvSpPr txBox="1">
            <a:spLocks noChangeArrowheads="1"/>
          </p:cNvSpPr>
          <p:nvPr/>
        </p:nvSpPr>
        <p:spPr bwMode="auto">
          <a:xfrm>
            <a:off x="1171575" y="766763"/>
            <a:ext cx="781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bg1"/>
                </a:solidFill>
              </a:rPr>
              <a:t>P</a:t>
            </a:r>
            <a:r>
              <a:rPr lang="en-US" sz="26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0768" name="Text Box 112"/>
          <p:cNvSpPr txBox="1">
            <a:spLocks noChangeArrowheads="1"/>
          </p:cNvSpPr>
          <p:nvPr/>
        </p:nvSpPr>
        <p:spPr bwMode="auto">
          <a:xfrm>
            <a:off x="3267075" y="28575"/>
            <a:ext cx="5905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bg1"/>
                </a:solidFill>
              </a:rPr>
              <a:t>P</a:t>
            </a:r>
            <a:r>
              <a:rPr lang="en-US" sz="2600" baseline="-25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769" name="Text Box 113"/>
          <p:cNvSpPr txBox="1">
            <a:spLocks noChangeArrowheads="1"/>
          </p:cNvSpPr>
          <p:nvPr/>
        </p:nvSpPr>
        <p:spPr bwMode="auto">
          <a:xfrm>
            <a:off x="5195888" y="38100"/>
            <a:ext cx="8858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bg1"/>
                </a:solidFill>
              </a:rPr>
              <a:t>P</a:t>
            </a:r>
            <a:r>
              <a:rPr lang="en-US" sz="2600" baseline="-25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770" name="Text Box 114"/>
          <p:cNvSpPr txBox="1">
            <a:spLocks noChangeArrowheads="1"/>
          </p:cNvSpPr>
          <p:nvPr/>
        </p:nvSpPr>
        <p:spPr bwMode="auto">
          <a:xfrm>
            <a:off x="6229350" y="295275"/>
            <a:ext cx="904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bg1"/>
                </a:solidFill>
              </a:rPr>
              <a:t>P</a:t>
            </a:r>
            <a:r>
              <a:rPr lang="en-US" sz="2600" baseline="-25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0771" name="Text Box 115"/>
          <p:cNvSpPr txBox="1">
            <a:spLocks noChangeArrowheads="1"/>
          </p:cNvSpPr>
          <p:nvPr/>
        </p:nvSpPr>
        <p:spPr bwMode="auto">
          <a:xfrm>
            <a:off x="7362825" y="790575"/>
            <a:ext cx="60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bg1"/>
                </a:solidFill>
              </a:rPr>
              <a:t>P</a:t>
            </a:r>
            <a:r>
              <a:rPr lang="en-US" sz="26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0772" name="Text Box 116"/>
          <p:cNvSpPr txBox="1">
            <a:spLocks noChangeArrowheads="1"/>
          </p:cNvSpPr>
          <p:nvPr/>
        </p:nvSpPr>
        <p:spPr bwMode="auto">
          <a:xfrm>
            <a:off x="8067675" y="1419225"/>
            <a:ext cx="6667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bg1"/>
                </a:solidFill>
              </a:rPr>
              <a:t>P</a:t>
            </a:r>
            <a:r>
              <a:rPr lang="en-US" sz="260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0773" name="Text Box 117"/>
          <p:cNvSpPr txBox="1">
            <a:spLocks noChangeArrowheads="1"/>
          </p:cNvSpPr>
          <p:nvPr/>
        </p:nvSpPr>
        <p:spPr bwMode="auto">
          <a:xfrm>
            <a:off x="414338" y="4776788"/>
            <a:ext cx="790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bg1"/>
                </a:solidFill>
              </a:rPr>
              <a:t>P</a:t>
            </a:r>
            <a:r>
              <a:rPr lang="en-US" sz="2600" baseline="-25000">
                <a:solidFill>
                  <a:schemeClr val="bg1"/>
                </a:solidFill>
              </a:rPr>
              <a:t>1</a:t>
            </a:r>
            <a:r>
              <a:rPr lang="en-US" sz="26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70774" name="Text Box 118"/>
          <p:cNvSpPr txBox="1">
            <a:spLocks noChangeArrowheads="1"/>
          </p:cNvSpPr>
          <p:nvPr/>
        </p:nvSpPr>
        <p:spPr bwMode="auto">
          <a:xfrm>
            <a:off x="7515225" y="2900363"/>
            <a:ext cx="762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bg1"/>
                </a:solidFill>
              </a:rPr>
              <a:t>F</a:t>
            </a:r>
            <a:r>
              <a:rPr lang="en-US" sz="2600" b="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0775" name="Text Box 119"/>
          <p:cNvSpPr txBox="1">
            <a:spLocks noChangeArrowheads="1"/>
          </p:cNvSpPr>
          <p:nvPr/>
        </p:nvSpPr>
        <p:spPr bwMode="auto">
          <a:xfrm>
            <a:off x="2190750" y="5943600"/>
            <a:ext cx="8286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bg1"/>
                </a:solidFill>
              </a:rPr>
              <a:t>P</a:t>
            </a:r>
            <a:r>
              <a:rPr lang="en-US" sz="2600" baseline="-25000">
                <a:solidFill>
                  <a:schemeClr val="bg1"/>
                </a:solidFill>
              </a:rPr>
              <a:t>3</a:t>
            </a:r>
            <a:r>
              <a:rPr lang="en-US" sz="26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70776" name="Text Box 120"/>
          <p:cNvSpPr txBox="1">
            <a:spLocks noChangeArrowheads="1"/>
          </p:cNvSpPr>
          <p:nvPr/>
        </p:nvSpPr>
        <p:spPr bwMode="auto">
          <a:xfrm>
            <a:off x="3257550" y="6186488"/>
            <a:ext cx="8286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bg1"/>
                </a:solidFill>
              </a:rPr>
              <a:t>P</a:t>
            </a:r>
            <a:r>
              <a:rPr lang="en-US" sz="2600" baseline="-25000">
                <a:solidFill>
                  <a:schemeClr val="bg1"/>
                </a:solidFill>
              </a:rPr>
              <a:t>4</a:t>
            </a:r>
            <a:r>
              <a:rPr lang="en-US" sz="26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70777" name="Text Box 121"/>
          <p:cNvSpPr txBox="1">
            <a:spLocks noChangeArrowheads="1"/>
          </p:cNvSpPr>
          <p:nvPr/>
        </p:nvSpPr>
        <p:spPr bwMode="auto">
          <a:xfrm>
            <a:off x="5314950" y="6200775"/>
            <a:ext cx="7524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bg1"/>
                </a:solidFill>
              </a:rPr>
              <a:t>P</a:t>
            </a:r>
            <a:r>
              <a:rPr lang="en-US" sz="2600" baseline="-25000">
                <a:solidFill>
                  <a:schemeClr val="bg1"/>
                </a:solidFill>
              </a:rPr>
              <a:t>4</a:t>
            </a:r>
            <a:r>
              <a:rPr lang="en-US" sz="26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70778" name="Text Box 122"/>
          <p:cNvSpPr txBox="1">
            <a:spLocks noChangeArrowheads="1"/>
          </p:cNvSpPr>
          <p:nvPr/>
        </p:nvSpPr>
        <p:spPr bwMode="auto">
          <a:xfrm>
            <a:off x="6391275" y="5962650"/>
            <a:ext cx="6667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bg1"/>
                </a:solidFill>
              </a:rPr>
              <a:t>P</a:t>
            </a:r>
            <a:r>
              <a:rPr lang="en-US" sz="2600" baseline="-25000">
                <a:solidFill>
                  <a:schemeClr val="bg1"/>
                </a:solidFill>
              </a:rPr>
              <a:t>3</a:t>
            </a:r>
            <a:r>
              <a:rPr lang="en-US" sz="26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70779" name="Text Box 123"/>
          <p:cNvSpPr txBox="1">
            <a:spLocks noChangeArrowheads="1"/>
          </p:cNvSpPr>
          <p:nvPr/>
        </p:nvSpPr>
        <p:spPr bwMode="auto">
          <a:xfrm>
            <a:off x="7277100" y="5457825"/>
            <a:ext cx="9239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bg1"/>
                </a:solidFill>
              </a:rPr>
              <a:t>P</a:t>
            </a:r>
            <a:r>
              <a:rPr lang="en-US" sz="2600" baseline="-25000">
                <a:solidFill>
                  <a:schemeClr val="bg1"/>
                </a:solidFill>
              </a:rPr>
              <a:t>2</a:t>
            </a:r>
            <a:r>
              <a:rPr lang="en-US" sz="26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70780" name="Text Box 124"/>
          <p:cNvSpPr txBox="1">
            <a:spLocks noChangeArrowheads="1"/>
          </p:cNvSpPr>
          <p:nvPr/>
        </p:nvSpPr>
        <p:spPr bwMode="auto">
          <a:xfrm>
            <a:off x="7834313" y="4724400"/>
            <a:ext cx="9525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bg1"/>
                </a:solidFill>
              </a:rPr>
              <a:t>P</a:t>
            </a:r>
            <a:r>
              <a:rPr lang="en-US" sz="2600" baseline="-25000">
                <a:solidFill>
                  <a:schemeClr val="bg1"/>
                </a:solidFill>
              </a:rPr>
              <a:t>1</a:t>
            </a:r>
            <a:r>
              <a:rPr lang="en-US" sz="26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70781" name="Text Box 125"/>
          <p:cNvSpPr txBox="1">
            <a:spLocks noChangeArrowheads="1"/>
          </p:cNvSpPr>
          <p:nvPr/>
        </p:nvSpPr>
        <p:spPr bwMode="auto">
          <a:xfrm>
            <a:off x="1571625" y="611981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>
                <a:solidFill>
                  <a:srgbClr val="FFFF00"/>
                </a:solidFill>
              </a:rPr>
              <a:t>90</a:t>
            </a:r>
            <a:r>
              <a:rPr lang="en-US">
                <a:solidFill>
                  <a:srgbClr val="FFFF00"/>
                </a:solidFill>
                <a:cs typeface="Times New Roman" pitchFamily="18" charset="0"/>
              </a:rPr>
              <a:t>°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0782" name="Text Box 126"/>
          <p:cNvSpPr txBox="1">
            <a:spLocks noChangeArrowheads="1"/>
          </p:cNvSpPr>
          <p:nvPr/>
        </p:nvSpPr>
        <p:spPr bwMode="auto">
          <a:xfrm>
            <a:off x="809625" y="2819400"/>
            <a:ext cx="762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bg1"/>
                </a:solidFill>
              </a:rPr>
              <a:t>F</a:t>
            </a:r>
            <a:r>
              <a:rPr lang="en-US" sz="2600" b="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0783" name="Text Box 127"/>
          <p:cNvSpPr txBox="1">
            <a:spLocks noChangeArrowheads="1"/>
          </p:cNvSpPr>
          <p:nvPr/>
        </p:nvSpPr>
        <p:spPr bwMode="auto">
          <a:xfrm rot="770575">
            <a:off x="3143250" y="2057400"/>
            <a:ext cx="1546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bg1"/>
                </a:solidFill>
              </a:rPr>
              <a:t>Rad =B1</a:t>
            </a:r>
          </a:p>
        </p:txBody>
      </p:sp>
      <p:sp>
        <p:nvSpPr>
          <p:cNvPr id="70784" name="Text Box 128"/>
          <p:cNvSpPr txBox="1">
            <a:spLocks noChangeArrowheads="1"/>
          </p:cNvSpPr>
          <p:nvPr/>
        </p:nvSpPr>
        <p:spPr bwMode="auto">
          <a:xfrm rot="-1200168">
            <a:off x="3108325" y="4267200"/>
            <a:ext cx="1400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bg1"/>
                </a:solidFill>
              </a:rPr>
              <a:t>R=B2</a:t>
            </a:r>
          </a:p>
        </p:txBody>
      </p:sp>
      <p:sp>
        <p:nvSpPr>
          <p:cNvPr id="70785" name="Text Box 129"/>
          <p:cNvSpPr txBox="1">
            <a:spLocks noChangeArrowheads="1"/>
          </p:cNvSpPr>
          <p:nvPr/>
        </p:nvSpPr>
        <p:spPr bwMode="auto">
          <a:xfrm rot="-5932484">
            <a:off x="712788" y="4254500"/>
            <a:ext cx="1320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bg1"/>
                </a:solidFill>
              </a:rPr>
              <a:t>`R=A2</a:t>
            </a:r>
          </a:p>
        </p:txBody>
      </p:sp>
      <p:sp>
        <p:nvSpPr>
          <p:cNvPr id="70786" name="Text Box 130"/>
          <p:cNvSpPr txBox="1">
            <a:spLocks noChangeArrowheads="1"/>
          </p:cNvSpPr>
          <p:nvPr/>
        </p:nvSpPr>
        <p:spPr bwMode="auto">
          <a:xfrm>
            <a:off x="4600575" y="294322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O</a:t>
            </a:r>
          </a:p>
        </p:txBody>
      </p:sp>
      <p:grpSp>
        <p:nvGrpSpPr>
          <p:cNvPr id="6" name="Group 131"/>
          <p:cNvGrpSpPr>
            <a:grpSpLocks/>
          </p:cNvGrpSpPr>
          <p:nvPr/>
        </p:nvGrpSpPr>
        <p:grpSpPr bwMode="auto">
          <a:xfrm>
            <a:off x="333375" y="3344863"/>
            <a:ext cx="8534400" cy="1587"/>
            <a:chOff x="228" y="2106"/>
            <a:chExt cx="5376" cy="1"/>
          </a:xfrm>
        </p:grpSpPr>
        <p:sp>
          <p:nvSpPr>
            <p:cNvPr id="70788" name="Freeform 132"/>
            <p:cNvSpPr>
              <a:spLocks/>
            </p:cNvSpPr>
            <p:nvPr/>
          </p:nvSpPr>
          <p:spPr bwMode="auto">
            <a:xfrm>
              <a:off x="5200" y="2106"/>
              <a:ext cx="40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2" y="0"/>
                </a:cxn>
                <a:cxn ang="0">
                  <a:pos x="1613" y="0"/>
                </a:cxn>
              </a:cxnLst>
              <a:rect l="0" t="0" r="r" b="b"/>
              <a:pathLst>
                <a:path w="1613">
                  <a:moveTo>
                    <a:pt x="0" y="0"/>
                  </a:moveTo>
                  <a:lnTo>
                    <a:pt x="1612" y="0"/>
                  </a:lnTo>
                  <a:lnTo>
                    <a:pt x="1613" y="0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" name="Group 133"/>
            <p:cNvGrpSpPr>
              <a:grpSpLocks/>
            </p:cNvGrpSpPr>
            <p:nvPr/>
          </p:nvGrpSpPr>
          <p:grpSpPr bwMode="auto">
            <a:xfrm>
              <a:off x="228" y="2106"/>
              <a:ext cx="4704" cy="1"/>
              <a:chOff x="228" y="2106"/>
              <a:chExt cx="4704" cy="1"/>
            </a:xfrm>
          </p:grpSpPr>
          <p:sp>
            <p:nvSpPr>
              <p:cNvPr id="70790" name="Freeform 134"/>
              <p:cNvSpPr>
                <a:spLocks/>
              </p:cNvSpPr>
              <p:nvPr/>
            </p:nvSpPr>
            <p:spPr bwMode="auto">
              <a:xfrm>
                <a:off x="721" y="2106"/>
                <a:ext cx="9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8" y="0"/>
                  </a:cxn>
                  <a:cxn ang="0">
                    <a:pos x="359" y="0"/>
                  </a:cxn>
                </a:cxnLst>
                <a:rect l="0" t="0" r="r" b="b"/>
                <a:pathLst>
                  <a:path w="359">
                    <a:moveTo>
                      <a:pt x="0" y="0"/>
                    </a:moveTo>
                    <a:lnTo>
                      <a:pt x="358" y="0"/>
                    </a:lnTo>
                    <a:lnTo>
                      <a:pt x="359" y="0"/>
                    </a:lnTo>
                  </a:path>
                </a:pathLst>
              </a:custGeom>
              <a:noFill/>
              <a:ln w="381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791" name="Freeform 135"/>
              <p:cNvSpPr>
                <a:spLocks/>
              </p:cNvSpPr>
              <p:nvPr/>
            </p:nvSpPr>
            <p:spPr bwMode="auto">
              <a:xfrm>
                <a:off x="900" y="2106"/>
                <a:ext cx="44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92" y="0"/>
                  </a:cxn>
                  <a:cxn ang="0">
                    <a:pos x="1793" y="0"/>
                  </a:cxn>
                </a:cxnLst>
                <a:rect l="0" t="0" r="r" b="b"/>
                <a:pathLst>
                  <a:path w="1793">
                    <a:moveTo>
                      <a:pt x="0" y="0"/>
                    </a:moveTo>
                    <a:lnTo>
                      <a:pt x="1792" y="0"/>
                    </a:lnTo>
                    <a:lnTo>
                      <a:pt x="1793" y="0"/>
                    </a:lnTo>
                  </a:path>
                </a:pathLst>
              </a:custGeom>
              <a:noFill/>
              <a:ln w="381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792" name="Freeform 136"/>
              <p:cNvSpPr>
                <a:spLocks/>
              </p:cNvSpPr>
              <p:nvPr/>
            </p:nvSpPr>
            <p:spPr bwMode="auto">
              <a:xfrm>
                <a:off x="1438" y="2106"/>
                <a:ext cx="8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9" y="0"/>
                  </a:cxn>
                  <a:cxn ang="0">
                    <a:pos x="360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59" y="0"/>
                    </a:lnTo>
                    <a:lnTo>
                      <a:pt x="360" y="0"/>
                    </a:lnTo>
                  </a:path>
                </a:pathLst>
              </a:custGeom>
              <a:noFill/>
              <a:ln w="381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793" name="Freeform 137"/>
              <p:cNvSpPr>
                <a:spLocks/>
              </p:cNvSpPr>
              <p:nvPr/>
            </p:nvSpPr>
            <p:spPr bwMode="auto">
              <a:xfrm>
                <a:off x="1617" y="2106"/>
                <a:ext cx="44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92" y="0"/>
                  </a:cxn>
                  <a:cxn ang="0">
                    <a:pos x="1793" y="0"/>
                  </a:cxn>
                </a:cxnLst>
                <a:rect l="0" t="0" r="r" b="b"/>
                <a:pathLst>
                  <a:path w="1793">
                    <a:moveTo>
                      <a:pt x="0" y="0"/>
                    </a:moveTo>
                    <a:lnTo>
                      <a:pt x="1792" y="0"/>
                    </a:lnTo>
                    <a:lnTo>
                      <a:pt x="1793" y="0"/>
                    </a:lnTo>
                  </a:path>
                </a:pathLst>
              </a:custGeom>
              <a:noFill/>
              <a:ln w="381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794" name="Freeform 138"/>
              <p:cNvSpPr>
                <a:spLocks/>
              </p:cNvSpPr>
              <p:nvPr/>
            </p:nvSpPr>
            <p:spPr bwMode="auto">
              <a:xfrm>
                <a:off x="2154" y="2106"/>
                <a:ext cx="9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9" y="0"/>
                  </a:cxn>
                  <a:cxn ang="0">
                    <a:pos x="360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59" y="0"/>
                    </a:lnTo>
                    <a:lnTo>
                      <a:pt x="360" y="0"/>
                    </a:lnTo>
                  </a:path>
                </a:pathLst>
              </a:custGeom>
              <a:noFill/>
              <a:ln w="381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795" name="Freeform 139"/>
              <p:cNvSpPr>
                <a:spLocks/>
              </p:cNvSpPr>
              <p:nvPr/>
            </p:nvSpPr>
            <p:spPr bwMode="auto">
              <a:xfrm>
                <a:off x="2334" y="2106"/>
                <a:ext cx="44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92" y="0"/>
                  </a:cxn>
                  <a:cxn ang="0">
                    <a:pos x="1793" y="0"/>
                  </a:cxn>
                </a:cxnLst>
                <a:rect l="0" t="0" r="r" b="b"/>
                <a:pathLst>
                  <a:path w="1793">
                    <a:moveTo>
                      <a:pt x="0" y="0"/>
                    </a:moveTo>
                    <a:lnTo>
                      <a:pt x="1792" y="0"/>
                    </a:lnTo>
                    <a:lnTo>
                      <a:pt x="1793" y="0"/>
                    </a:lnTo>
                  </a:path>
                </a:pathLst>
              </a:custGeom>
              <a:noFill/>
              <a:ln w="381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796" name="Freeform 140"/>
              <p:cNvSpPr>
                <a:spLocks/>
              </p:cNvSpPr>
              <p:nvPr/>
            </p:nvSpPr>
            <p:spPr bwMode="auto">
              <a:xfrm>
                <a:off x="3050" y="2106"/>
                <a:ext cx="44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92" y="0"/>
                  </a:cxn>
                  <a:cxn ang="0">
                    <a:pos x="1793" y="0"/>
                  </a:cxn>
                </a:cxnLst>
                <a:rect l="0" t="0" r="r" b="b"/>
                <a:pathLst>
                  <a:path w="1793">
                    <a:moveTo>
                      <a:pt x="0" y="0"/>
                    </a:moveTo>
                    <a:lnTo>
                      <a:pt x="1792" y="0"/>
                    </a:lnTo>
                    <a:lnTo>
                      <a:pt x="1793" y="0"/>
                    </a:lnTo>
                  </a:path>
                </a:pathLst>
              </a:custGeom>
              <a:noFill/>
              <a:ln w="381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797" name="Freeform 141"/>
              <p:cNvSpPr>
                <a:spLocks/>
              </p:cNvSpPr>
              <p:nvPr/>
            </p:nvSpPr>
            <p:spPr bwMode="auto">
              <a:xfrm>
                <a:off x="3588" y="2106"/>
                <a:ext cx="9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9" y="0"/>
                  </a:cxn>
                  <a:cxn ang="0">
                    <a:pos x="360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59" y="0"/>
                    </a:lnTo>
                    <a:lnTo>
                      <a:pt x="360" y="0"/>
                    </a:lnTo>
                  </a:path>
                </a:pathLst>
              </a:custGeom>
              <a:noFill/>
              <a:ln w="381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798" name="Freeform 142"/>
              <p:cNvSpPr>
                <a:spLocks/>
              </p:cNvSpPr>
              <p:nvPr/>
            </p:nvSpPr>
            <p:spPr bwMode="auto">
              <a:xfrm>
                <a:off x="3767" y="2106"/>
                <a:ext cx="44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92" y="0"/>
                  </a:cxn>
                  <a:cxn ang="0">
                    <a:pos x="1793" y="0"/>
                  </a:cxn>
                </a:cxnLst>
                <a:rect l="0" t="0" r="r" b="b"/>
                <a:pathLst>
                  <a:path w="1793">
                    <a:moveTo>
                      <a:pt x="0" y="0"/>
                    </a:moveTo>
                    <a:lnTo>
                      <a:pt x="1792" y="0"/>
                    </a:lnTo>
                    <a:lnTo>
                      <a:pt x="1793" y="0"/>
                    </a:lnTo>
                  </a:path>
                </a:pathLst>
              </a:custGeom>
              <a:noFill/>
              <a:ln w="381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799" name="Freeform 143"/>
              <p:cNvSpPr>
                <a:spLocks/>
              </p:cNvSpPr>
              <p:nvPr/>
            </p:nvSpPr>
            <p:spPr bwMode="auto">
              <a:xfrm>
                <a:off x="4305" y="2106"/>
                <a:ext cx="8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8" y="0"/>
                  </a:cxn>
                  <a:cxn ang="0">
                    <a:pos x="359" y="0"/>
                  </a:cxn>
                </a:cxnLst>
                <a:rect l="0" t="0" r="r" b="b"/>
                <a:pathLst>
                  <a:path w="359">
                    <a:moveTo>
                      <a:pt x="0" y="0"/>
                    </a:moveTo>
                    <a:lnTo>
                      <a:pt x="358" y="0"/>
                    </a:lnTo>
                    <a:lnTo>
                      <a:pt x="359" y="0"/>
                    </a:lnTo>
                  </a:path>
                </a:pathLst>
              </a:custGeom>
              <a:noFill/>
              <a:ln w="381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800" name="Freeform 144"/>
              <p:cNvSpPr>
                <a:spLocks/>
              </p:cNvSpPr>
              <p:nvPr/>
            </p:nvSpPr>
            <p:spPr bwMode="auto">
              <a:xfrm>
                <a:off x="4484" y="2106"/>
                <a:ext cx="44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92" y="0"/>
                  </a:cxn>
                  <a:cxn ang="0">
                    <a:pos x="1793" y="0"/>
                  </a:cxn>
                </a:cxnLst>
                <a:rect l="0" t="0" r="r" b="b"/>
                <a:pathLst>
                  <a:path w="1793">
                    <a:moveTo>
                      <a:pt x="0" y="0"/>
                    </a:moveTo>
                    <a:lnTo>
                      <a:pt x="1792" y="0"/>
                    </a:lnTo>
                    <a:lnTo>
                      <a:pt x="1793" y="0"/>
                    </a:lnTo>
                  </a:path>
                </a:pathLst>
              </a:custGeom>
              <a:noFill/>
              <a:ln w="381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801" name="Freeform 145"/>
              <p:cNvSpPr>
                <a:spLocks/>
              </p:cNvSpPr>
              <p:nvPr/>
            </p:nvSpPr>
            <p:spPr bwMode="auto">
              <a:xfrm>
                <a:off x="2871" y="2106"/>
                <a:ext cx="9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9" y="0"/>
                  </a:cxn>
                  <a:cxn ang="0">
                    <a:pos x="360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59" y="0"/>
                    </a:lnTo>
                    <a:lnTo>
                      <a:pt x="360" y="0"/>
                    </a:lnTo>
                  </a:path>
                </a:pathLst>
              </a:custGeom>
              <a:noFill/>
              <a:ln w="381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802" name="Freeform 146"/>
              <p:cNvSpPr>
                <a:spLocks/>
              </p:cNvSpPr>
              <p:nvPr/>
            </p:nvSpPr>
            <p:spPr bwMode="auto">
              <a:xfrm>
                <a:off x="228" y="2106"/>
                <a:ext cx="40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12" y="0"/>
                  </a:cxn>
                  <a:cxn ang="0">
                    <a:pos x="1613" y="0"/>
                  </a:cxn>
                </a:cxnLst>
                <a:rect l="0" t="0" r="r" b="b"/>
                <a:pathLst>
                  <a:path w="1613">
                    <a:moveTo>
                      <a:pt x="0" y="0"/>
                    </a:moveTo>
                    <a:lnTo>
                      <a:pt x="1612" y="0"/>
                    </a:lnTo>
                    <a:lnTo>
                      <a:pt x="1613" y="0"/>
                    </a:lnTo>
                  </a:path>
                </a:pathLst>
              </a:custGeom>
              <a:noFill/>
              <a:ln w="381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8" name="Group 147"/>
          <p:cNvGrpSpPr>
            <a:grpSpLocks/>
          </p:cNvGrpSpPr>
          <p:nvPr/>
        </p:nvGrpSpPr>
        <p:grpSpPr bwMode="auto">
          <a:xfrm>
            <a:off x="1619250" y="4886325"/>
            <a:ext cx="473075" cy="561975"/>
            <a:chOff x="1038" y="3078"/>
            <a:chExt cx="298" cy="354"/>
          </a:xfrm>
        </p:grpSpPr>
        <p:sp>
          <p:nvSpPr>
            <p:cNvPr id="23648" name="Text Box 148"/>
            <p:cNvSpPr txBox="1">
              <a:spLocks noChangeArrowheads="1"/>
            </p:cNvSpPr>
            <p:nvPr/>
          </p:nvSpPr>
          <p:spPr bwMode="auto">
            <a:xfrm>
              <a:off x="1038" y="3078"/>
              <a:ext cx="1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buFontTx/>
                <a:buNone/>
              </a:pPr>
              <a:r>
                <a:rPr lang="en-US" sz="2400">
                  <a:solidFill>
                    <a:srgbClr val="FFFF00"/>
                  </a:solidFill>
                  <a:sym typeface="Symbol" pitchFamily="18" charset="2"/>
                </a:rPr>
                <a:t>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23649" name="Text Box 149"/>
            <p:cNvSpPr txBox="1">
              <a:spLocks noChangeArrowheads="1"/>
            </p:cNvSpPr>
            <p:nvPr/>
          </p:nvSpPr>
          <p:spPr bwMode="auto">
            <a:xfrm>
              <a:off x="1182" y="3144"/>
              <a:ext cx="1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buFontTx/>
                <a:buNone/>
              </a:pPr>
              <a:r>
                <a:rPr lang="en-US" sz="2400">
                  <a:solidFill>
                    <a:srgbClr val="FFFF00"/>
                  </a:solidFill>
                  <a:sym typeface="Symbol" pitchFamily="18" charset="2"/>
                </a:rPr>
                <a:t>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Group 150"/>
          <p:cNvGrpSpPr>
            <a:grpSpLocks/>
          </p:cNvGrpSpPr>
          <p:nvPr/>
        </p:nvGrpSpPr>
        <p:grpSpPr bwMode="auto">
          <a:xfrm>
            <a:off x="1295400" y="5729288"/>
            <a:ext cx="1023938" cy="533400"/>
            <a:chOff x="834" y="3600"/>
            <a:chExt cx="645" cy="336"/>
          </a:xfrm>
        </p:grpSpPr>
        <p:sp>
          <p:nvSpPr>
            <p:cNvPr id="70807" name="Arc 151"/>
            <p:cNvSpPr>
              <a:spLocks/>
            </p:cNvSpPr>
            <p:nvPr/>
          </p:nvSpPr>
          <p:spPr bwMode="auto">
            <a:xfrm rot="6680169">
              <a:off x="977" y="3519"/>
              <a:ext cx="336" cy="4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365"/>
                <a:gd name="T2" fmla="*/ 21586 w 21600"/>
                <a:gd name="T3" fmla="*/ 22365 h 22365"/>
                <a:gd name="T4" fmla="*/ 0 w 21600"/>
                <a:gd name="T5" fmla="*/ 21600 h 2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36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855"/>
                    <a:pt x="21595" y="22110"/>
                    <a:pt x="21586" y="22365"/>
                  </a:cubicBezTo>
                </a:path>
                <a:path w="21600" h="2236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855"/>
                    <a:pt x="21595" y="22110"/>
                    <a:pt x="21586" y="2236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646" name="AutoShape 152"/>
            <p:cNvSpPr>
              <a:spLocks noChangeArrowheads="1"/>
            </p:cNvSpPr>
            <p:nvPr/>
          </p:nvSpPr>
          <p:spPr bwMode="auto">
            <a:xfrm rot="-2948787">
              <a:off x="834" y="3792"/>
              <a:ext cx="96" cy="96"/>
            </a:xfrm>
            <a:prstGeom prst="flowChartExtract">
              <a:avLst/>
            </a:prstGeom>
            <a:solidFill>
              <a:schemeClr val="accent1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sz="2400" b="0">
                <a:solidFill>
                  <a:srgbClr val="010000"/>
                </a:solidFill>
              </a:endParaRPr>
            </a:p>
          </p:txBody>
        </p:sp>
        <p:sp>
          <p:nvSpPr>
            <p:cNvPr id="23647" name="AutoShape 153"/>
            <p:cNvSpPr>
              <a:spLocks noChangeArrowheads="1"/>
            </p:cNvSpPr>
            <p:nvPr/>
          </p:nvSpPr>
          <p:spPr bwMode="auto">
            <a:xfrm rot="902783">
              <a:off x="1383" y="3630"/>
              <a:ext cx="96" cy="96"/>
            </a:xfrm>
            <a:prstGeom prst="flowChartExtract">
              <a:avLst/>
            </a:prstGeom>
            <a:solidFill>
              <a:schemeClr val="accent1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sz="2400" b="0">
                <a:solidFill>
                  <a:srgbClr val="010000"/>
                </a:solidFill>
              </a:endParaRPr>
            </a:p>
          </p:txBody>
        </p:sp>
      </p:grpSp>
      <p:sp>
        <p:nvSpPr>
          <p:cNvPr id="70811" name="Text Box 155"/>
          <p:cNvSpPr txBox="1">
            <a:spLocks noChangeArrowheads="1"/>
          </p:cNvSpPr>
          <p:nvPr/>
        </p:nvSpPr>
        <p:spPr bwMode="auto">
          <a:xfrm>
            <a:off x="-19050" y="-95250"/>
            <a:ext cx="301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  <a:defRPr/>
            </a:pPr>
            <a:r>
              <a:rPr 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 OF CIRCLE’S </a:t>
            </a:r>
          </a:p>
          <a:p>
            <a:pPr algn="l">
              <a:lnSpc>
                <a:spcPct val="50000"/>
              </a:lnSpc>
              <a:buFontTx/>
              <a:buNone/>
              <a:defRPr/>
            </a:pPr>
            <a:r>
              <a:rPr 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7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7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7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7" dur="500"/>
                                        <p:tgtEl>
                                          <p:spTgt spid="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7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500"/>
                                        <p:tgtEl>
                                          <p:spTgt spid="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7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7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3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8" dur="500"/>
                                        <p:tgtEl>
                                          <p:spTgt spid="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3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7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500"/>
                                        <p:tgtEl>
                                          <p:spTgt spid="7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7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1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6" dur="5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6" dur="500"/>
                                        <p:tgtEl>
                                          <p:spTgt spid="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7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7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8" dur="5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2" dur="500"/>
                                        <p:tgtEl>
                                          <p:spTgt spid="7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500"/>
                            </p:stCondLst>
                            <p:childTnLst>
                              <p:par>
                                <p:cTn id="2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6" dur="500"/>
                                        <p:tgtEl>
                                          <p:spTgt spid="7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000"/>
                            </p:stCondLst>
                            <p:childTnLst>
                              <p:par>
                                <p:cTn id="2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7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5" dur="500"/>
                                        <p:tgtEl>
                                          <p:spTgt spid="7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7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3" dur="500"/>
                                        <p:tgtEl>
                                          <p:spTgt spid="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7" dur="500"/>
                                        <p:tgtEl>
                                          <p:spTgt spid="70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1" dur="500"/>
                                        <p:tgtEl>
                                          <p:spTgt spid="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00"/>
                            </p:stCondLst>
                            <p:childTnLst>
                              <p:par>
                                <p:cTn id="2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7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000"/>
                            </p:stCondLst>
                            <p:childTnLst>
                              <p:par>
                                <p:cTn id="2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9" dur="500"/>
                                        <p:tgtEl>
                                          <p:spTgt spid="7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500"/>
                            </p:stCondLst>
                            <p:childTnLst>
                              <p:par>
                                <p:cTn id="2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0"/>
                                        <p:tgtEl>
                                          <p:spTgt spid="7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000"/>
                            </p:stCondLst>
                            <p:childTnLst>
                              <p:par>
                                <p:cTn id="2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7" dur="5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4500"/>
                            </p:stCondLst>
                            <p:childTnLst>
                              <p:par>
                                <p:cTn id="2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1" dur="500"/>
                                        <p:tgtEl>
                                          <p:spTgt spid="7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0"/>
                            </p:stCondLst>
                            <p:childTnLst>
                              <p:par>
                                <p:cTn id="28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5" dur="500"/>
                                        <p:tgtEl>
                                          <p:spTgt spid="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500"/>
                            </p:stCondLst>
                            <p:childTnLst>
                              <p:par>
                                <p:cTn id="2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7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6000"/>
                            </p:stCondLst>
                            <p:childTnLst>
                              <p:par>
                                <p:cTn id="29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3" dur="500"/>
                                        <p:tgtEl>
                                          <p:spTgt spid="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500"/>
                            </p:stCondLst>
                            <p:childTnLst>
                              <p:par>
                                <p:cTn id="2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0"/>
                                        <p:tgtEl>
                                          <p:spTgt spid="7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1" dur="5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500"/>
                            </p:stCondLst>
                            <p:childTnLst>
                              <p:par>
                                <p:cTn id="30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5" dur="500"/>
                                        <p:tgtEl>
                                          <p:spTgt spid="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000"/>
                            </p:stCondLst>
                            <p:childTnLst>
                              <p:par>
                                <p:cTn id="30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9" dur="5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0"/>
                                        <p:tgtEl>
                                          <p:spTgt spid="7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000"/>
                            </p:stCondLst>
                            <p:childTnLst>
                              <p:par>
                                <p:cTn id="3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7" dur="500"/>
                                        <p:tgtEl>
                                          <p:spTgt spid="7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500"/>
                            </p:stCondLst>
                            <p:childTnLst>
                              <p:par>
                                <p:cTn id="3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0"/>
                                        <p:tgtEl>
                                          <p:spTgt spid="7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6" dur="500"/>
                                        <p:tgtEl>
                                          <p:spTgt spid="7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1" dur="500"/>
                                        <p:tgtEl>
                                          <p:spTgt spid="7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5" dur="500"/>
                                        <p:tgtEl>
                                          <p:spTgt spid="7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9" dur="500"/>
                                        <p:tgtEl>
                                          <p:spTgt spid="7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500"/>
                            </p:stCondLst>
                            <p:childTnLst>
                              <p:par>
                                <p:cTn id="3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3" dur="500"/>
                                        <p:tgtEl>
                                          <p:spTgt spid="7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7" dur="500"/>
                                        <p:tgtEl>
                                          <p:spTgt spid="7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500"/>
                            </p:stCondLst>
                            <p:childTnLst>
                              <p:par>
                                <p:cTn id="34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1" dur="500"/>
                                        <p:tgtEl>
                                          <p:spTgt spid="7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000"/>
                            </p:stCondLst>
                            <p:childTnLst>
                              <p:par>
                                <p:cTn id="3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5" dur="500"/>
                                        <p:tgtEl>
                                          <p:spTgt spid="7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500"/>
                            </p:stCondLst>
                            <p:childTnLst>
                              <p:par>
                                <p:cTn id="3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9" dur="500"/>
                                        <p:tgtEl>
                                          <p:spTgt spid="7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000"/>
                            </p:stCondLst>
                            <p:childTnLst>
                              <p:par>
                                <p:cTn id="3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3" dur="500"/>
                                        <p:tgtEl>
                                          <p:spTgt spid="7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8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3" dur="500"/>
                                        <p:tgtEl>
                                          <p:spTgt spid="7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utoUpdateAnimBg="0"/>
      <p:bldP spid="70660" grpId="0" autoUpdateAnimBg="0"/>
      <p:bldP spid="70661" grpId="0" autoUpdateAnimBg="0"/>
      <p:bldP spid="70662" grpId="0" autoUpdateAnimBg="0"/>
      <p:bldP spid="70755" grpId="0" autoUpdateAnimBg="0"/>
      <p:bldP spid="70756" grpId="0" autoUpdateAnimBg="0"/>
      <p:bldP spid="70757" grpId="0" autoUpdateAnimBg="0"/>
      <p:bldP spid="70758" grpId="0" autoUpdateAnimBg="0"/>
      <p:bldP spid="70765" grpId="0" autoUpdateAnimBg="0"/>
      <p:bldP spid="70766" grpId="0" autoUpdateAnimBg="0"/>
      <p:bldP spid="70767" grpId="0" autoUpdateAnimBg="0"/>
      <p:bldP spid="70768" grpId="0" autoUpdateAnimBg="0"/>
      <p:bldP spid="70769" grpId="0" autoUpdateAnimBg="0"/>
      <p:bldP spid="70770" grpId="0" autoUpdateAnimBg="0"/>
      <p:bldP spid="70771" grpId="0" autoUpdateAnimBg="0"/>
      <p:bldP spid="70772" grpId="0" autoUpdateAnimBg="0"/>
      <p:bldP spid="70773" grpId="0" autoUpdateAnimBg="0"/>
      <p:bldP spid="70774" grpId="0" autoUpdateAnimBg="0"/>
      <p:bldP spid="70775" grpId="0" autoUpdateAnimBg="0"/>
      <p:bldP spid="70776" grpId="0" autoUpdateAnimBg="0"/>
      <p:bldP spid="70777" grpId="0" autoUpdateAnimBg="0"/>
      <p:bldP spid="70778" grpId="0" autoUpdateAnimBg="0"/>
      <p:bldP spid="70779" grpId="0" autoUpdateAnimBg="0"/>
      <p:bldP spid="70780" grpId="0" autoUpdateAnimBg="0"/>
      <p:bldP spid="70781" grpId="0" autoUpdateAnimBg="0"/>
      <p:bldP spid="70782" grpId="0" autoUpdateAnimBg="0"/>
      <p:bldP spid="70783" grpId="0" autoUpdateAnimBg="0"/>
      <p:bldP spid="70784" grpId="0" autoUpdateAnimBg="0"/>
      <p:bldP spid="70785" grpId="0" autoUpdateAnimBg="0"/>
      <p:bldP spid="7078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Drafting as a Language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Drafting is called a “</a:t>
            </a:r>
            <a:r>
              <a:rPr lang="en-US" i="1" dirty="0" smtClean="0"/>
              <a:t>universal language</a:t>
            </a:r>
            <a:r>
              <a:rPr lang="en-US" dirty="0" smtClean="0"/>
              <a:t>”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Symbols (lines and figures) have specific meaning are used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The symbols accurately describe the shape, size, material, finish, and fabrication or assembly of a product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2"/>
          <p:cNvSpPr>
            <a:spLocks/>
          </p:cNvSpPr>
          <p:nvPr/>
        </p:nvSpPr>
        <p:spPr bwMode="auto">
          <a:xfrm>
            <a:off x="2133600" y="3462338"/>
            <a:ext cx="6667500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0" y="0"/>
              </a:cxn>
              <a:cxn ang="0">
                <a:pos x="16681" y="0"/>
              </a:cxn>
            </a:cxnLst>
            <a:rect l="0" t="0" r="r" b="b"/>
            <a:pathLst>
              <a:path w="16681">
                <a:moveTo>
                  <a:pt x="0" y="0"/>
                </a:moveTo>
                <a:lnTo>
                  <a:pt x="16680" y="0"/>
                </a:lnTo>
                <a:lnTo>
                  <a:pt x="16681" y="0"/>
                </a:lnTo>
              </a:path>
            </a:pathLst>
          </a:custGeom>
          <a:noFill/>
          <a:ln w="57150" cap="flat" cmpd="sng">
            <a:solidFill>
              <a:srgbClr val="FF99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9" name="Freeform 3"/>
          <p:cNvSpPr>
            <a:spLocks/>
          </p:cNvSpPr>
          <p:nvPr/>
        </p:nvSpPr>
        <p:spPr bwMode="auto">
          <a:xfrm>
            <a:off x="2133600" y="3462338"/>
            <a:ext cx="6667500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0" y="0"/>
              </a:cxn>
              <a:cxn ang="0">
                <a:pos x="16681" y="0"/>
              </a:cxn>
            </a:cxnLst>
            <a:rect l="0" t="0" r="r" b="b"/>
            <a:pathLst>
              <a:path w="16681">
                <a:moveTo>
                  <a:pt x="0" y="0"/>
                </a:moveTo>
                <a:lnTo>
                  <a:pt x="16680" y="0"/>
                </a:lnTo>
                <a:lnTo>
                  <a:pt x="16681" y="0"/>
                </a:lnTo>
              </a:path>
            </a:pathLst>
          </a:custGeom>
          <a:noFill/>
          <a:ln w="571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80" name="Freeform 4"/>
          <p:cNvSpPr>
            <a:spLocks/>
          </p:cNvSpPr>
          <p:nvPr/>
        </p:nvSpPr>
        <p:spPr bwMode="auto">
          <a:xfrm>
            <a:off x="5467350" y="152400"/>
            <a:ext cx="4763" cy="661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713"/>
              </a:cxn>
              <a:cxn ang="0">
                <a:pos x="1" y="16713"/>
              </a:cxn>
            </a:cxnLst>
            <a:rect l="0" t="0" r="r" b="b"/>
            <a:pathLst>
              <a:path w="1" h="16713">
                <a:moveTo>
                  <a:pt x="0" y="0"/>
                </a:moveTo>
                <a:lnTo>
                  <a:pt x="0" y="16713"/>
                </a:lnTo>
                <a:lnTo>
                  <a:pt x="1" y="16713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81" name="Freeform 5"/>
          <p:cNvSpPr>
            <a:spLocks/>
          </p:cNvSpPr>
          <p:nvPr/>
        </p:nvSpPr>
        <p:spPr bwMode="auto">
          <a:xfrm>
            <a:off x="5467350" y="1760538"/>
            <a:ext cx="4763" cy="340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591"/>
              </a:cxn>
              <a:cxn ang="0">
                <a:pos x="1" y="8591"/>
              </a:cxn>
            </a:cxnLst>
            <a:rect l="0" t="0" r="r" b="b"/>
            <a:pathLst>
              <a:path w="1" h="8591">
                <a:moveTo>
                  <a:pt x="0" y="0"/>
                </a:moveTo>
                <a:lnTo>
                  <a:pt x="0" y="8591"/>
                </a:lnTo>
                <a:lnTo>
                  <a:pt x="1" y="8591"/>
                </a:lnTo>
              </a:path>
            </a:pathLst>
          </a:custGeom>
          <a:noFill/>
          <a:ln w="57150" cap="flat" cmpd="sng">
            <a:solidFill>
              <a:srgbClr val="FF99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 flipV="1">
            <a:off x="5467350" y="1762125"/>
            <a:ext cx="0" cy="34083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43488" y="1839913"/>
            <a:ext cx="488950" cy="3276600"/>
            <a:chOff x="2779" y="1151"/>
            <a:chExt cx="308" cy="2064"/>
          </a:xfrm>
        </p:grpSpPr>
        <p:sp>
          <p:nvSpPr>
            <p:cNvPr id="25703" name="Text Box 8"/>
            <p:cNvSpPr txBox="1">
              <a:spLocks noChangeArrowheads="1"/>
            </p:cNvSpPr>
            <p:nvPr/>
          </p:nvSpPr>
          <p:spPr bwMode="auto">
            <a:xfrm rot="-5401501">
              <a:off x="2453" y="1477"/>
              <a:ext cx="96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sz="2600">
                  <a:solidFill>
                    <a:schemeClr val="tx1"/>
                  </a:solidFill>
                </a:rPr>
                <a:t>Axis</a:t>
              </a:r>
            </a:p>
          </p:txBody>
        </p:sp>
        <p:sp>
          <p:nvSpPr>
            <p:cNvPr id="25704" name="Text Box 9"/>
            <p:cNvSpPr txBox="1">
              <a:spLocks noChangeArrowheads="1"/>
            </p:cNvSpPr>
            <p:nvPr/>
          </p:nvSpPr>
          <p:spPr bwMode="auto">
            <a:xfrm rot="-5430430">
              <a:off x="2453" y="2581"/>
              <a:ext cx="96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sz="2600">
                  <a:solidFill>
                    <a:schemeClr val="tx1"/>
                  </a:solidFill>
                </a:rPr>
                <a:t>Minor</a:t>
              </a:r>
            </a:p>
          </p:txBody>
        </p:sp>
      </p:grpSp>
      <p:sp>
        <p:nvSpPr>
          <p:cNvPr id="101386" name="Freeform 10"/>
          <p:cNvSpPr>
            <a:spLocks/>
          </p:cNvSpPr>
          <p:nvPr/>
        </p:nvSpPr>
        <p:spPr bwMode="auto">
          <a:xfrm>
            <a:off x="5467350" y="595313"/>
            <a:ext cx="1663700" cy="2867025"/>
          </a:xfrm>
          <a:custGeom>
            <a:avLst/>
            <a:gdLst/>
            <a:ahLst/>
            <a:cxnLst>
              <a:cxn ang="0">
                <a:pos x="4170" y="0"/>
              </a:cxn>
              <a:cxn ang="0">
                <a:pos x="0" y="7237"/>
              </a:cxn>
              <a:cxn ang="0">
                <a:pos x="1" y="7237"/>
              </a:cxn>
            </a:cxnLst>
            <a:rect l="0" t="0" r="r" b="b"/>
            <a:pathLst>
              <a:path w="4170" h="7237">
                <a:moveTo>
                  <a:pt x="4170" y="0"/>
                </a:moveTo>
                <a:lnTo>
                  <a:pt x="0" y="7237"/>
                </a:lnTo>
                <a:lnTo>
                  <a:pt x="1" y="7237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87" name="Freeform 11"/>
          <p:cNvSpPr>
            <a:spLocks/>
          </p:cNvSpPr>
          <p:nvPr/>
        </p:nvSpPr>
        <p:spPr bwMode="auto">
          <a:xfrm>
            <a:off x="2579688" y="1808163"/>
            <a:ext cx="2887662" cy="1654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23" y="4179"/>
              </a:cxn>
              <a:cxn ang="0">
                <a:pos x="7224" y="4179"/>
              </a:cxn>
            </a:cxnLst>
            <a:rect l="0" t="0" r="r" b="b"/>
            <a:pathLst>
              <a:path w="7224" h="4179">
                <a:moveTo>
                  <a:pt x="0" y="0"/>
                </a:moveTo>
                <a:lnTo>
                  <a:pt x="7223" y="4179"/>
                </a:lnTo>
                <a:lnTo>
                  <a:pt x="7224" y="4179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88" name="Freeform 12"/>
          <p:cNvSpPr>
            <a:spLocks/>
          </p:cNvSpPr>
          <p:nvPr/>
        </p:nvSpPr>
        <p:spPr bwMode="auto">
          <a:xfrm>
            <a:off x="2133600" y="152400"/>
            <a:ext cx="6667500" cy="6619875"/>
          </a:xfrm>
          <a:custGeom>
            <a:avLst/>
            <a:gdLst/>
            <a:ahLst/>
            <a:cxnLst>
              <a:cxn ang="0">
                <a:pos x="16680" y="8357"/>
              </a:cxn>
              <a:cxn ang="0">
                <a:pos x="16595" y="7167"/>
              </a:cxn>
              <a:cxn ang="0">
                <a:pos x="16342" y="6003"/>
              </a:cxn>
              <a:cxn ang="0">
                <a:pos x="15926" y="4886"/>
              </a:cxn>
              <a:cxn ang="0">
                <a:pos x="15356" y="3838"/>
              </a:cxn>
              <a:cxn ang="0">
                <a:pos x="14643" y="2884"/>
              </a:cxn>
              <a:cxn ang="0">
                <a:pos x="13802" y="2042"/>
              </a:cxn>
              <a:cxn ang="0">
                <a:pos x="12849" y="1327"/>
              </a:cxn>
              <a:cxn ang="0">
                <a:pos x="11804" y="755"/>
              </a:cxn>
              <a:cxn ang="0">
                <a:pos x="10689" y="338"/>
              </a:cxn>
              <a:cxn ang="0">
                <a:pos x="9527" y="85"/>
              </a:cxn>
              <a:cxn ang="0">
                <a:pos x="8340" y="0"/>
              </a:cxn>
              <a:cxn ang="0">
                <a:pos x="7153" y="85"/>
              </a:cxn>
              <a:cxn ang="0">
                <a:pos x="5991" y="338"/>
              </a:cxn>
              <a:cxn ang="0">
                <a:pos x="4876" y="755"/>
              </a:cxn>
              <a:cxn ang="0">
                <a:pos x="3832" y="1327"/>
              </a:cxn>
              <a:cxn ang="0">
                <a:pos x="2878" y="2042"/>
              </a:cxn>
              <a:cxn ang="0">
                <a:pos x="2037" y="2884"/>
              </a:cxn>
              <a:cxn ang="0">
                <a:pos x="1324" y="3838"/>
              </a:cxn>
              <a:cxn ang="0">
                <a:pos x="754" y="4886"/>
              </a:cxn>
              <a:cxn ang="0">
                <a:pos x="338" y="6003"/>
              </a:cxn>
              <a:cxn ang="0">
                <a:pos x="86" y="7167"/>
              </a:cxn>
              <a:cxn ang="0">
                <a:pos x="0" y="8357"/>
              </a:cxn>
              <a:cxn ang="0">
                <a:pos x="86" y="9546"/>
              </a:cxn>
              <a:cxn ang="0">
                <a:pos x="338" y="10711"/>
              </a:cxn>
              <a:cxn ang="0">
                <a:pos x="754" y="11828"/>
              </a:cxn>
              <a:cxn ang="0">
                <a:pos x="1324" y="12874"/>
              </a:cxn>
              <a:cxn ang="0">
                <a:pos x="2037" y="13829"/>
              </a:cxn>
              <a:cxn ang="0">
                <a:pos x="2878" y="14672"/>
              </a:cxn>
              <a:cxn ang="0">
                <a:pos x="3832" y="15386"/>
              </a:cxn>
              <a:cxn ang="0">
                <a:pos x="4876" y="15958"/>
              </a:cxn>
              <a:cxn ang="0">
                <a:pos x="5991" y="16375"/>
              </a:cxn>
              <a:cxn ang="0">
                <a:pos x="7153" y="16628"/>
              </a:cxn>
              <a:cxn ang="0">
                <a:pos x="8340" y="16713"/>
              </a:cxn>
              <a:cxn ang="0">
                <a:pos x="9527" y="16628"/>
              </a:cxn>
              <a:cxn ang="0">
                <a:pos x="10689" y="16375"/>
              </a:cxn>
              <a:cxn ang="0">
                <a:pos x="11804" y="15958"/>
              </a:cxn>
              <a:cxn ang="0">
                <a:pos x="12849" y="15386"/>
              </a:cxn>
              <a:cxn ang="0">
                <a:pos x="13802" y="14672"/>
              </a:cxn>
              <a:cxn ang="0">
                <a:pos x="14643" y="13829"/>
              </a:cxn>
              <a:cxn ang="0">
                <a:pos x="15356" y="12874"/>
              </a:cxn>
              <a:cxn ang="0">
                <a:pos x="15926" y="11828"/>
              </a:cxn>
              <a:cxn ang="0">
                <a:pos x="16342" y="10711"/>
              </a:cxn>
              <a:cxn ang="0">
                <a:pos x="16595" y="9546"/>
              </a:cxn>
              <a:cxn ang="0">
                <a:pos x="16680" y="8357"/>
              </a:cxn>
              <a:cxn ang="0">
                <a:pos x="16681" y="8357"/>
              </a:cxn>
            </a:cxnLst>
            <a:rect l="0" t="0" r="r" b="b"/>
            <a:pathLst>
              <a:path w="16681" h="16713">
                <a:moveTo>
                  <a:pt x="16680" y="8357"/>
                </a:moveTo>
                <a:lnTo>
                  <a:pt x="16595" y="7167"/>
                </a:lnTo>
                <a:lnTo>
                  <a:pt x="16342" y="6003"/>
                </a:lnTo>
                <a:lnTo>
                  <a:pt x="15926" y="4886"/>
                </a:lnTo>
                <a:lnTo>
                  <a:pt x="15356" y="3838"/>
                </a:lnTo>
                <a:lnTo>
                  <a:pt x="14643" y="2884"/>
                </a:lnTo>
                <a:lnTo>
                  <a:pt x="13802" y="2042"/>
                </a:lnTo>
                <a:lnTo>
                  <a:pt x="12849" y="1327"/>
                </a:lnTo>
                <a:lnTo>
                  <a:pt x="11804" y="755"/>
                </a:lnTo>
                <a:lnTo>
                  <a:pt x="10689" y="338"/>
                </a:lnTo>
                <a:lnTo>
                  <a:pt x="9527" y="85"/>
                </a:lnTo>
                <a:lnTo>
                  <a:pt x="8340" y="0"/>
                </a:lnTo>
                <a:lnTo>
                  <a:pt x="7153" y="85"/>
                </a:lnTo>
                <a:lnTo>
                  <a:pt x="5991" y="338"/>
                </a:lnTo>
                <a:lnTo>
                  <a:pt x="4876" y="755"/>
                </a:lnTo>
                <a:lnTo>
                  <a:pt x="3832" y="1327"/>
                </a:lnTo>
                <a:lnTo>
                  <a:pt x="2878" y="2042"/>
                </a:lnTo>
                <a:lnTo>
                  <a:pt x="2037" y="2884"/>
                </a:lnTo>
                <a:lnTo>
                  <a:pt x="1324" y="3838"/>
                </a:lnTo>
                <a:lnTo>
                  <a:pt x="754" y="4886"/>
                </a:lnTo>
                <a:lnTo>
                  <a:pt x="338" y="6003"/>
                </a:lnTo>
                <a:lnTo>
                  <a:pt x="86" y="7167"/>
                </a:lnTo>
                <a:lnTo>
                  <a:pt x="0" y="8357"/>
                </a:lnTo>
                <a:lnTo>
                  <a:pt x="86" y="9546"/>
                </a:lnTo>
                <a:lnTo>
                  <a:pt x="338" y="10711"/>
                </a:lnTo>
                <a:lnTo>
                  <a:pt x="754" y="11828"/>
                </a:lnTo>
                <a:lnTo>
                  <a:pt x="1324" y="12874"/>
                </a:lnTo>
                <a:lnTo>
                  <a:pt x="2037" y="13829"/>
                </a:lnTo>
                <a:lnTo>
                  <a:pt x="2878" y="14672"/>
                </a:lnTo>
                <a:lnTo>
                  <a:pt x="3832" y="15386"/>
                </a:lnTo>
                <a:lnTo>
                  <a:pt x="4876" y="15958"/>
                </a:lnTo>
                <a:lnTo>
                  <a:pt x="5991" y="16375"/>
                </a:lnTo>
                <a:lnTo>
                  <a:pt x="7153" y="16628"/>
                </a:lnTo>
                <a:lnTo>
                  <a:pt x="8340" y="16713"/>
                </a:lnTo>
                <a:lnTo>
                  <a:pt x="9527" y="16628"/>
                </a:lnTo>
                <a:lnTo>
                  <a:pt x="10689" y="16375"/>
                </a:lnTo>
                <a:lnTo>
                  <a:pt x="11804" y="15958"/>
                </a:lnTo>
                <a:lnTo>
                  <a:pt x="12849" y="15386"/>
                </a:lnTo>
                <a:lnTo>
                  <a:pt x="13802" y="14672"/>
                </a:lnTo>
                <a:lnTo>
                  <a:pt x="14643" y="13829"/>
                </a:lnTo>
                <a:lnTo>
                  <a:pt x="15356" y="12874"/>
                </a:lnTo>
                <a:lnTo>
                  <a:pt x="15926" y="11828"/>
                </a:lnTo>
                <a:lnTo>
                  <a:pt x="16342" y="10711"/>
                </a:lnTo>
                <a:lnTo>
                  <a:pt x="16595" y="9546"/>
                </a:lnTo>
                <a:lnTo>
                  <a:pt x="16680" y="8357"/>
                </a:lnTo>
                <a:lnTo>
                  <a:pt x="16681" y="8357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89" name="Freeform 13"/>
          <p:cNvSpPr>
            <a:spLocks/>
          </p:cNvSpPr>
          <p:nvPr/>
        </p:nvSpPr>
        <p:spPr bwMode="auto">
          <a:xfrm>
            <a:off x="3754438" y="1760538"/>
            <a:ext cx="3425825" cy="3403600"/>
          </a:xfrm>
          <a:custGeom>
            <a:avLst/>
            <a:gdLst/>
            <a:ahLst/>
            <a:cxnLst>
              <a:cxn ang="0">
                <a:pos x="8574" y="4296"/>
              </a:cxn>
              <a:cxn ang="0">
                <a:pos x="8492" y="3458"/>
              </a:cxn>
              <a:cxn ang="0">
                <a:pos x="8248" y="2651"/>
              </a:cxn>
              <a:cxn ang="0">
                <a:pos x="7852" y="1909"/>
              </a:cxn>
              <a:cxn ang="0">
                <a:pos x="7319" y="1258"/>
              </a:cxn>
              <a:cxn ang="0">
                <a:pos x="6669" y="724"/>
              </a:cxn>
              <a:cxn ang="0">
                <a:pos x="5928" y="327"/>
              </a:cxn>
              <a:cxn ang="0">
                <a:pos x="5123" y="82"/>
              </a:cxn>
              <a:cxn ang="0">
                <a:pos x="4287" y="0"/>
              </a:cxn>
              <a:cxn ang="0">
                <a:pos x="3451" y="82"/>
              </a:cxn>
              <a:cxn ang="0">
                <a:pos x="2646" y="327"/>
              </a:cxn>
              <a:cxn ang="0">
                <a:pos x="1905" y="724"/>
              </a:cxn>
              <a:cxn ang="0">
                <a:pos x="1256" y="1258"/>
              </a:cxn>
              <a:cxn ang="0">
                <a:pos x="722" y="1909"/>
              </a:cxn>
              <a:cxn ang="0">
                <a:pos x="326" y="2651"/>
              </a:cxn>
              <a:cxn ang="0">
                <a:pos x="82" y="3458"/>
              </a:cxn>
              <a:cxn ang="0">
                <a:pos x="0" y="4296"/>
              </a:cxn>
              <a:cxn ang="0">
                <a:pos x="82" y="5134"/>
              </a:cxn>
              <a:cxn ang="0">
                <a:pos x="326" y="5940"/>
              </a:cxn>
              <a:cxn ang="0">
                <a:pos x="722" y="6682"/>
              </a:cxn>
              <a:cxn ang="0">
                <a:pos x="1256" y="7333"/>
              </a:cxn>
              <a:cxn ang="0">
                <a:pos x="1905" y="7868"/>
              </a:cxn>
              <a:cxn ang="0">
                <a:pos x="2646" y="8264"/>
              </a:cxn>
              <a:cxn ang="0">
                <a:pos x="3451" y="8509"/>
              </a:cxn>
              <a:cxn ang="0">
                <a:pos x="4287" y="8591"/>
              </a:cxn>
              <a:cxn ang="0">
                <a:pos x="5123" y="8509"/>
              </a:cxn>
              <a:cxn ang="0">
                <a:pos x="5928" y="8264"/>
              </a:cxn>
              <a:cxn ang="0">
                <a:pos x="6669" y="7868"/>
              </a:cxn>
              <a:cxn ang="0">
                <a:pos x="7319" y="7333"/>
              </a:cxn>
              <a:cxn ang="0">
                <a:pos x="7852" y="6682"/>
              </a:cxn>
              <a:cxn ang="0">
                <a:pos x="8248" y="5940"/>
              </a:cxn>
              <a:cxn ang="0">
                <a:pos x="8492" y="5134"/>
              </a:cxn>
              <a:cxn ang="0">
                <a:pos x="8574" y="4296"/>
              </a:cxn>
              <a:cxn ang="0">
                <a:pos x="8575" y="4296"/>
              </a:cxn>
            </a:cxnLst>
            <a:rect l="0" t="0" r="r" b="b"/>
            <a:pathLst>
              <a:path w="8575" h="8591">
                <a:moveTo>
                  <a:pt x="8574" y="4296"/>
                </a:moveTo>
                <a:lnTo>
                  <a:pt x="8492" y="3458"/>
                </a:lnTo>
                <a:lnTo>
                  <a:pt x="8248" y="2651"/>
                </a:lnTo>
                <a:lnTo>
                  <a:pt x="7852" y="1909"/>
                </a:lnTo>
                <a:lnTo>
                  <a:pt x="7319" y="1258"/>
                </a:lnTo>
                <a:lnTo>
                  <a:pt x="6669" y="724"/>
                </a:lnTo>
                <a:lnTo>
                  <a:pt x="5928" y="327"/>
                </a:lnTo>
                <a:lnTo>
                  <a:pt x="5123" y="82"/>
                </a:lnTo>
                <a:lnTo>
                  <a:pt x="4287" y="0"/>
                </a:lnTo>
                <a:lnTo>
                  <a:pt x="3451" y="82"/>
                </a:lnTo>
                <a:lnTo>
                  <a:pt x="2646" y="327"/>
                </a:lnTo>
                <a:lnTo>
                  <a:pt x="1905" y="724"/>
                </a:lnTo>
                <a:lnTo>
                  <a:pt x="1256" y="1258"/>
                </a:lnTo>
                <a:lnTo>
                  <a:pt x="722" y="1909"/>
                </a:lnTo>
                <a:lnTo>
                  <a:pt x="326" y="2651"/>
                </a:lnTo>
                <a:lnTo>
                  <a:pt x="82" y="3458"/>
                </a:lnTo>
                <a:lnTo>
                  <a:pt x="0" y="4296"/>
                </a:lnTo>
                <a:lnTo>
                  <a:pt x="82" y="5134"/>
                </a:lnTo>
                <a:lnTo>
                  <a:pt x="326" y="5940"/>
                </a:lnTo>
                <a:lnTo>
                  <a:pt x="722" y="6682"/>
                </a:lnTo>
                <a:lnTo>
                  <a:pt x="1256" y="7333"/>
                </a:lnTo>
                <a:lnTo>
                  <a:pt x="1905" y="7868"/>
                </a:lnTo>
                <a:lnTo>
                  <a:pt x="2646" y="8264"/>
                </a:lnTo>
                <a:lnTo>
                  <a:pt x="3451" y="8509"/>
                </a:lnTo>
                <a:lnTo>
                  <a:pt x="4287" y="8591"/>
                </a:lnTo>
                <a:lnTo>
                  <a:pt x="5123" y="8509"/>
                </a:lnTo>
                <a:lnTo>
                  <a:pt x="5928" y="8264"/>
                </a:lnTo>
                <a:lnTo>
                  <a:pt x="6669" y="7868"/>
                </a:lnTo>
                <a:lnTo>
                  <a:pt x="7319" y="7333"/>
                </a:lnTo>
                <a:lnTo>
                  <a:pt x="7852" y="6682"/>
                </a:lnTo>
                <a:lnTo>
                  <a:pt x="8248" y="5940"/>
                </a:lnTo>
                <a:lnTo>
                  <a:pt x="8492" y="5134"/>
                </a:lnTo>
                <a:lnTo>
                  <a:pt x="8574" y="4296"/>
                </a:lnTo>
                <a:lnTo>
                  <a:pt x="8575" y="4296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90" name="Freeform 14"/>
          <p:cNvSpPr>
            <a:spLocks/>
          </p:cNvSpPr>
          <p:nvPr/>
        </p:nvSpPr>
        <p:spPr bwMode="auto">
          <a:xfrm>
            <a:off x="3797300" y="595313"/>
            <a:ext cx="1670050" cy="2867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70" y="7237"/>
              </a:cxn>
              <a:cxn ang="0">
                <a:pos x="4171" y="7237"/>
              </a:cxn>
            </a:cxnLst>
            <a:rect l="0" t="0" r="r" b="b"/>
            <a:pathLst>
              <a:path w="4171" h="7237">
                <a:moveTo>
                  <a:pt x="0" y="0"/>
                </a:moveTo>
                <a:lnTo>
                  <a:pt x="4170" y="7237"/>
                </a:lnTo>
                <a:lnTo>
                  <a:pt x="4171" y="7237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91" name="Freeform 15"/>
          <p:cNvSpPr>
            <a:spLocks/>
          </p:cNvSpPr>
          <p:nvPr/>
        </p:nvSpPr>
        <p:spPr bwMode="auto">
          <a:xfrm>
            <a:off x="5467350" y="1808163"/>
            <a:ext cx="2887663" cy="1654175"/>
          </a:xfrm>
          <a:custGeom>
            <a:avLst/>
            <a:gdLst/>
            <a:ahLst/>
            <a:cxnLst>
              <a:cxn ang="0">
                <a:pos x="7223" y="0"/>
              </a:cxn>
              <a:cxn ang="0">
                <a:pos x="0" y="4179"/>
              </a:cxn>
              <a:cxn ang="0">
                <a:pos x="1" y="4179"/>
              </a:cxn>
            </a:cxnLst>
            <a:rect l="0" t="0" r="r" b="b"/>
            <a:pathLst>
              <a:path w="7223" h="4179">
                <a:moveTo>
                  <a:pt x="7223" y="0"/>
                </a:moveTo>
                <a:lnTo>
                  <a:pt x="0" y="4179"/>
                </a:lnTo>
                <a:lnTo>
                  <a:pt x="1" y="4179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92" name="Freeform 16"/>
          <p:cNvSpPr>
            <a:spLocks/>
          </p:cNvSpPr>
          <p:nvPr/>
        </p:nvSpPr>
        <p:spPr bwMode="auto">
          <a:xfrm>
            <a:off x="3797300" y="595313"/>
            <a:ext cx="6350" cy="139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6"/>
              </a:cxn>
              <a:cxn ang="0">
                <a:pos x="1" y="3516"/>
              </a:cxn>
            </a:cxnLst>
            <a:rect l="0" t="0" r="r" b="b"/>
            <a:pathLst>
              <a:path w="1" h="3516">
                <a:moveTo>
                  <a:pt x="0" y="0"/>
                </a:moveTo>
                <a:lnTo>
                  <a:pt x="0" y="3516"/>
                </a:lnTo>
                <a:lnTo>
                  <a:pt x="1" y="3516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93" name="Freeform 17"/>
          <p:cNvSpPr>
            <a:spLocks/>
          </p:cNvSpPr>
          <p:nvPr/>
        </p:nvSpPr>
        <p:spPr bwMode="auto">
          <a:xfrm>
            <a:off x="3797300" y="1987550"/>
            <a:ext cx="811213" cy="4763"/>
          </a:xfrm>
          <a:custGeom>
            <a:avLst/>
            <a:gdLst/>
            <a:ahLst/>
            <a:cxnLst>
              <a:cxn ang="0">
                <a:pos x="2026" y="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2026">
                <a:moveTo>
                  <a:pt x="2026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94" name="Freeform 18"/>
          <p:cNvSpPr>
            <a:spLocks/>
          </p:cNvSpPr>
          <p:nvPr/>
        </p:nvSpPr>
        <p:spPr bwMode="auto">
          <a:xfrm>
            <a:off x="2579688" y="4313238"/>
            <a:ext cx="1400175" cy="4762"/>
          </a:xfrm>
          <a:custGeom>
            <a:avLst/>
            <a:gdLst/>
            <a:ahLst/>
            <a:cxnLst>
              <a:cxn ang="0">
                <a:pos x="3510" y="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3510">
                <a:moveTo>
                  <a:pt x="3510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95" name="Freeform 19"/>
          <p:cNvSpPr>
            <a:spLocks/>
          </p:cNvSpPr>
          <p:nvPr/>
        </p:nvSpPr>
        <p:spPr bwMode="auto">
          <a:xfrm>
            <a:off x="2579688" y="4313238"/>
            <a:ext cx="4762" cy="804862"/>
          </a:xfrm>
          <a:custGeom>
            <a:avLst/>
            <a:gdLst/>
            <a:ahLst/>
            <a:cxnLst>
              <a:cxn ang="0">
                <a:pos x="0" y="203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" h="2030">
                <a:moveTo>
                  <a:pt x="0" y="203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96" name="Freeform 20"/>
          <p:cNvSpPr>
            <a:spLocks/>
          </p:cNvSpPr>
          <p:nvPr/>
        </p:nvSpPr>
        <p:spPr bwMode="auto">
          <a:xfrm>
            <a:off x="3797300" y="4937125"/>
            <a:ext cx="811213" cy="4763"/>
          </a:xfrm>
          <a:custGeom>
            <a:avLst/>
            <a:gdLst/>
            <a:ahLst/>
            <a:cxnLst>
              <a:cxn ang="0">
                <a:pos x="2026" y="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2026">
                <a:moveTo>
                  <a:pt x="2026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97" name="Freeform 21"/>
          <p:cNvSpPr>
            <a:spLocks/>
          </p:cNvSpPr>
          <p:nvPr/>
        </p:nvSpPr>
        <p:spPr bwMode="auto">
          <a:xfrm>
            <a:off x="3797300" y="4937125"/>
            <a:ext cx="6350" cy="1392238"/>
          </a:xfrm>
          <a:custGeom>
            <a:avLst/>
            <a:gdLst/>
            <a:ahLst/>
            <a:cxnLst>
              <a:cxn ang="0">
                <a:pos x="0" y="3517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" h="3517">
                <a:moveTo>
                  <a:pt x="0" y="3517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98" name="Freeform 22"/>
          <p:cNvSpPr>
            <a:spLocks/>
          </p:cNvSpPr>
          <p:nvPr/>
        </p:nvSpPr>
        <p:spPr bwMode="auto">
          <a:xfrm>
            <a:off x="6326188" y="4937125"/>
            <a:ext cx="804862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26" y="0"/>
              </a:cxn>
              <a:cxn ang="0">
                <a:pos x="2027" y="0"/>
              </a:cxn>
            </a:cxnLst>
            <a:rect l="0" t="0" r="r" b="b"/>
            <a:pathLst>
              <a:path w="2027">
                <a:moveTo>
                  <a:pt x="0" y="0"/>
                </a:moveTo>
                <a:lnTo>
                  <a:pt x="2026" y="0"/>
                </a:lnTo>
                <a:lnTo>
                  <a:pt x="2027" y="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99" name="Freeform 23"/>
          <p:cNvSpPr>
            <a:spLocks/>
          </p:cNvSpPr>
          <p:nvPr/>
        </p:nvSpPr>
        <p:spPr bwMode="auto">
          <a:xfrm>
            <a:off x="7131050" y="4937125"/>
            <a:ext cx="6350" cy="1392238"/>
          </a:xfrm>
          <a:custGeom>
            <a:avLst/>
            <a:gdLst/>
            <a:ahLst/>
            <a:cxnLst>
              <a:cxn ang="0">
                <a:pos x="0" y="3517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" h="3517">
                <a:moveTo>
                  <a:pt x="0" y="3517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00" name="Freeform 24"/>
          <p:cNvSpPr>
            <a:spLocks/>
          </p:cNvSpPr>
          <p:nvPr/>
        </p:nvSpPr>
        <p:spPr bwMode="auto">
          <a:xfrm>
            <a:off x="6950075" y="4313238"/>
            <a:ext cx="1404938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10" y="0"/>
              </a:cxn>
              <a:cxn ang="0">
                <a:pos x="3511" y="0"/>
              </a:cxn>
            </a:cxnLst>
            <a:rect l="0" t="0" r="r" b="b"/>
            <a:pathLst>
              <a:path w="3511">
                <a:moveTo>
                  <a:pt x="0" y="0"/>
                </a:moveTo>
                <a:lnTo>
                  <a:pt x="3510" y="0"/>
                </a:lnTo>
                <a:lnTo>
                  <a:pt x="3511" y="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01" name="Freeform 25"/>
          <p:cNvSpPr>
            <a:spLocks/>
          </p:cNvSpPr>
          <p:nvPr/>
        </p:nvSpPr>
        <p:spPr bwMode="auto">
          <a:xfrm>
            <a:off x="8355013" y="4313238"/>
            <a:ext cx="4762" cy="804862"/>
          </a:xfrm>
          <a:custGeom>
            <a:avLst/>
            <a:gdLst/>
            <a:ahLst/>
            <a:cxnLst>
              <a:cxn ang="0">
                <a:pos x="0" y="203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" h="2030">
                <a:moveTo>
                  <a:pt x="0" y="203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02" name="Freeform 26"/>
          <p:cNvSpPr>
            <a:spLocks/>
          </p:cNvSpPr>
          <p:nvPr/>
        </p:nvSpPr>
        <p:spPr bwMode="auto">
          <a:xfrm>
            <a:off x="6950075" y="2611438"/>
            <a:ext cx="1404938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10" y="0"/>
              </a:cxn>
              <a:cxn ang="0">
                <a:pos x="3511" y="0"/>
              </a:cxn>
            </a:cxnLst>
            <a:rect l="0" t="0" r="r" b="b"/>
            <a:pathLst>
              <a:path w="3511">
                <a:moveTo>
                  <a:pt x="0" y="0"/>
                </a:moveTo>
                <a:lnTo>
                  <a:pt x="3510" y="0"/>
                </a:lnTo>
                <a:lnTo>
                  <a:pt x="3511" y="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03" name="Freeform 27"/>
          <p:cNvSpPr>
            <a:spLocks/>
          </p:cNvSpPr>
          <p:nvPr/>
        </p:nvSpPr>
        <p:spPr bwMode="auto">
          <a:xfrm>
            <a:off x="8355013" y="1808163"/>
            <a:ext cx="4762" cy="803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0"/>
              </a:cxn>
              <a:cxn ang="0">
                <a:pos x="1" y="2030"/>
              </a:cxn>
            </a:cxnLst>
            <a:rect l="0" t="0" r="r" b="b"/>
            <a:pathLst>
              <a:path w="1" h="2030">
                <a:moveTo>
                  <a:pt x="0" y="0"/>
                </a:moveTo>
                <a:lnTo>
                  <a:pt x="0" y="2030"/>
                </a:lnTo>
                <a:lnTo>
                  <a:pt x="1" y="203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04" name="Freeform 28"/>
          <p:cNvSpPr>
            <a:spLocks/>
          </p:cNvSpPr>
          <p:nvPr/>
        </p:nvSpPr>
        <p:spPr bwMode="auto">
          <a:xfrm>
            <a:off x="6326188" y="1987550"/>
            <a:ext cx="804862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26" y="0"/>
              </a:cxn>
              <a:cxn ang="0">
                <a:pos x="2027" y="0"/>
              </a:cxn>
            </a:cxnLst>
            <a:rect l="0" t="0" r="r" b="b"/>
            <a:pathLst>
              <a:path w="2027">
                <a:moveTo>
                  <a:pt x="0" y="0"/>
                </a:moveTo>
                <a:lnTo>
                  <a:pt x="2026" y="0"/>
                </a:lnTo>
                <a:lnTo>
                  <a:pt x="2027" y="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05" name="Freeform 29"/>
          <p:cNvSpPr>
            <a:spLocks/>
          </p:cNvSpPr>
          <p:nvPr/>
        </p:nvSpPr>
        <p:spPr bwMode="auto">
          <a:xfrm>
            <a:off x="7131050" y="595313"/>
            <a:ext cx="6350" cy="139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6"/>
              </a:cxn>
              <a:cxn ang="0">
                <a:pos x="1" y="3516"/>
              </a:cxn>
            </a:cxnLst>
            <a:rect l="0" t="0" r="r" b="b"/>
            <a:pathLst>
              <a:path w="1" h="3516">
                <a:moveTo>
                  <a:pt x="0" y="0"/>
                </a:moveTo>
                <a:lnTo>
                  <a:pt x="0" y="3516"/>
                </a:lnTo>
                <a:lnTo>
                  <a:pt x="1" y="3516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06" name="Freeform 30"/>
          <p:cNvSpPr>
            <a:spLocks/>
          </p:cNvSpPr>
          <p:nvPr/>
        </p:nvSpPr>
        <p:spPr bwMode="auto">
          <a:xfrm>
            <a:off x="2579688" y="1808163"/>
            <a:ext cx="4762" cy="803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0"/>
              </a:cxn>
              <a:cxn ang="0">
                <a:pos x="1" y="2030"/>
              </a:cxn>
            </a:cxnLst>
            <a:rect l="0" t="0" r="r" b="b"/>
            <a:pathLst>
              <a:path w="1" h="2030">
                <a:moveTo>
                  <a:pt x="0" y="0"/>
                </a:moveTo>
                <a:lnTo>
                  <a:pt x="0" y="2030"/>
                </a:lnTo>
                <a:lnTo>
                  <a:pt x="1" y="203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07" name="Freeform 31"/>
          <p:cNvSpPr>
            <a:spLocks/>
          </p:cNvSpPr>
          <p:nvPr/>
        </p:nvSpPr>
        <p:spPr bwMode="auto">
          <a:xfrm>
            <a:off x="2579688" y="2611438"/>
            <a:ext cx="1400175" cy="4762"/>
          </a:xfrm>
          <a:custGeom>
            <a:avLst/>
            <a:gdLst/>
            <a:ahLst/>
            <a:cxnLst>
              <a:cxn ang="0">
                <a:pos x="3510" y="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3510">
                <a:moveTo>
                  <a:pt x="3510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08" name="Freeform 32"/>
          <p:cNvSpPr>
            <a:spLocks/>
          </p:cNvSpPr>
          <p:nvPr/>
        </p:nvSpPr>
        <p:spPr bwMode="auto">
          <a:xfrm>
            <a:off x="2143125" y="1760538"/>
            <a:ext cx="6657975" cy="3403600"/>
          </a:xfrm>
          <a:custGeom>
            <a:avLst/>
            <a:gdLst/>
            <a:ahLst/>
            <a:cxnLst>
              <a:cxn ang="0">
                <a:pos x="16657" y="4293"/>
              </a:cxn>
              <a:cxn ang="0">
                <a:pos x="16568" y="3668"/>
              </a:cxn>
              <a:cxn ang="0">
                <a:pos x="16303" y="3055"/>
              </a:cxn>
              <a:cxn ang="0">
                <a:pos x="15869" y="2469"/>
              </a:cxn>
              <a:cxn ang="0">
                <a:pos x="15272" y="1922"/>
              </a:cxn>
              <a:cxn ang="0">
                <a:pos x="14529" y="1425"/>
              </a:cxn>
              <a:cxn ang="0">
                <a:pos x="13652" y="990"/>
              </a:cxn>
              <a:cxn ang="0">
                <a:pos x="12662" y="625"/>
              </a:cxn>
              <a:cxn ang="0">
                <a:pos x="11579" y="339"/>
              </a:cxn>
              <a:cxn ang="0">
                <a:pos x="10427" y="137"/>
              </a:cxn>
              <a:cxn ang="0">
                <a:pos x="9229" y="22"/>
              </a:cxn>
              <a:cxn ang="0">
                <a:pos x="8013" y="0"/>
              </a:cxn>
              <a:cxn ang="0">
                <a:pos x="6802" y="68"/>
              </a:cxn>
              <a:cxn ang="0">
                <a:pos x="5624" y="227"/>
              </a:cxn>
              <a:cxn ang="0">
                <a:pos x="4504" y="472"/>
              </a:cxn>
              <a:cxn ang="0">
                <a:pos x="3464" y="799"/>
              </a:cxn>
              <a:cxn ang="0">
                <a:pos x="2529" y="1200"/>
              </a:cxn>
              <a:cxn ang="0">
                <a:pos x="1717" y="1667"/>
              </a:cxn>
              <a:cxn ang="0">
                <a:pos x="1044" y="2190"/>
              </a:cxn>
              <a:cxn ang="0">
                <a:pos x="528" y="2758"/>
              </a:cxn>
              <a:cxn ang="0">
                <a:pos x="177" y="3359"/>
              </a:cxn>
              <a:cxn ang="0">
                <a:pos x="0" y="3979"/>
              </a:cxn>
              <a:cxn ang="0">
                <a:pos x="0" y="4607"/>
              </a:cxn>
              <a:cxn ang="0">
                <a:pos x="177" y="5227"/>
              </a:cxn>
              <a:cxn ang="0">
                <a:pos x="528" y="5828"/>
              </a:cxn>
              <a:cxn ang="0">
                <a:pos x="1044" y="6395"/>
              </a:cxn>
              <a:cxn ang="0">
                <a:pos x="1717" y="6918"/>
              </a:cxn>
              <a:cxn ang="0">
                <a:pos x="2529" y="7386"/>
              </a:cxn>
              <a:cxn ang="0">
                <a:pos x="3464" y="7787"/>
              </a:cxn>
              <a:cxn ang="0">
                <a:pos x="4504" y="8113"/>
              </a:cxn>
              <a:cxn ang="0">
                <a:pos x="5624" y="8359"/>
              </a:cxn>
              <a:cxn ang="0">
                <a:pos x="6802" y="8517"/>
              </a:cxn>
              <a:cxn ang="0">
                <a:pos x="8013" y="8586"/>
              </a:cxn>
              <a:cxn ang="0">
                <a:pos x="9229" y="8563"/>
              </a:cxn>
              <a:cxn ang="0">
                <a:pos x="10427" y="8449"/>
              </a:cxn>
              <a:cxn ang="0">
                <a:pos x="11579" y="8247"/>
              </a:cxn>
              <a:cxn ang="0">
                <a:pos x="12662" y="7960"/>
              </a:cxn>
              <a:cxn ang="0">
                <a:pos x="13652" y="7595"/>
              </a:cxn>
              <a:cxn ang="0">
                <a:pos x="14529" y="7160"/>
              </a:cxn>
              <a:cxn ang="0">
                <a:pos x="15272" y="6663"/>
              </a:cxn>
              <a:cxn ang="0">
                <a:pos x="15869" y="6117"/>
              </a:cxn>
              <a:cxn ang="0">
                <a:pos x="16303" y="5530"/>
              </a:cxn>
              <a:cxn ang="0">
                <a:pos x="16568" y="4918"/>
              </a:cxn>
              <a:cxn ang="0">
                <a:pos x="16657" y="4293"/>
              </a:cxn>
              <a:cxn ang="0">
                <a:pos x="16658" y="4293"/>
              </a:cxn>
            </a:cxnLst>
            <a:rect l="0" t="0" r="r" b="b"/>
            <a:pathLst>
              <a:path w="16658" h="8586">
                <a:moveTo>
                  <a:pt x="16657" y="4293"/>
                </a:moveTo>
                <a:lnTo>
                  <a:pt x="16568" y="3668"/>
                </a:lnTo>
                <a:lnTo>
                  <a:pt x="16303" y="3055"/>
                </a:lnTo>
                <a:lnTo>
                  <a:pt x="15869" y="2469"/>
                </a:lnTo>
                <a:lnTo>
                  <a:pt x="15272" y="1922"/>
                </a:lnTo>
                <a:lnTo>
                  <a:pt x="14529" y="1425"/>
                </a:lnTo>
                <a:lnTo>
                  <a:pt x="13652" y="990"/>
                </a:lnTo>
                <a:lnTo>
                  <a:pt x="12662" y="625"/>
                </a:lnTo>
                <a:lnTo>
                  <a:pt x="11579" y="339"/>
                </a:lnTo>
                <a:lnTo>
                  <a:pt x="10427" y="137"/>
                </a:lnTo>
                <a:lnTo>
                  <a:pt x="9229" y="22"/>
                </a:lnTo>
                <a:lnTo>
                  <a:pt x="8013" y="0"/>
                </a:lnTo>
                <a:lnTo>
                  <a:pt x="6802" y="68"/>
                </a:lnTo>
                <a:lnTo>
                  <a:pt x="5624" y="227"/>
                </a:lnTo>
                <a:lnTo>
                  <a:pt x="4504" y="472"/>
                </a:lnTo>
                <a:lnTo>
                  <a:pt x="3464" y="799"/>
                </a:lnTo>
                <a:lnTo>
                  <a:pt x="2529" y="1200"/>
                </a:lnTo>
                <a:lnTo>
                  <a:pt x="1717" y="1667"/>
                </a:lnTo>
                <a:lnTo>
                  <a:pt x="1044" y="2190"/>
                </a:lnTo>
                <a:lnTo>
                  <a:pt x="528" y="2758"/>
                </a:lnTo>
                <a:lnTo>
                  <a:pt x="177" y="3359"/>
                </a:lnTo>
                <a:lnTo>
                  <a:pt x="0" y="3979"/>
                </a:lnTo>
                <a:lnTo>
                  <a:pt x="0" y="4607"/>
                </a:lnTo>
                <a:lnTo>
                  <a:pt x="177" y="5227"/>
                </a:lnTo>
                <a:lnTo>
                  <a:pt x="528" y="5828"/>
                </a:lnTo>
                <a:lnTo>
                  <a:pt x="1044" y="6395"/>
                </a:lnTo>
                <a:lnTo>
                  <a:pt x="1717" y="6918"/>
                </a:lnTo>
                <a:lnTo>
                  <a:pt x="2529" y="7386"/>
                </a:lnTo>
                <a:lnTo>
                  <a:pt x="3464" y="7787"/>
                </a:lnTo>
                <a:lnTo>
                  <a:pt x="4504" y="8113"/>
                </a:lnTo>
                <a:lnTo>
                  <a:pt x="5624" y="8359"/>
                </a:lnTo>
                <a:lnTo>
                  <a:pt x="6802" y="8517"/>
                </a:lnTo>
                <a:lnTo>
                  <a:pt x="8013" y="8586"/>
                </a:lnTo>
                <a:lnTo>
                  <a:pt x="9229" y="8563"/>
                </a:lnTo>
                <a:lnTo>
                  <a:pt x="10427" y="8449"/>
                </a:lnTo>
                <a:lnTo>
                  <a:pt x="11579" y="8247"/>
                </a:lnTo>
                <a:lnTo>
                  <a:pt x="12662" y="7960"/>
                </a:lnTo>
                <a:lnTo>
                  <a:pt x="13652" y="7595"/>
                </a:lnTo>
                <a:lnTo>
                  <a:pt x="14529" y="7160"/>
                </a:lnTo>
                <a:lnTo>
                  <a:pt x="15272" y="6663"/>
                </a:lnTo>
                <a:lnTo>
                  <a:pt x="15869" y="6117"/>
                </a:lnTo>
                <a:lnTo>
                  <a:pt x="16303" y="5530"/>
                </a:lnTo>
                <a:lnTo>
                  <a:pt x="16568" y="4918"/>
                </a:lnTo>
                <a:lnTo>
                  <a:pt x="16657" y="4293"/>
                </a:lnTo>
                <a:lnTo>
                  <a:pt x="16658" y="4293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09" name="Freeform 33"/>
          <p:cNvSpPr>
            <a:spLocks/>
          </p:cNvSpPr>
          <p:nvPr/>
        </p:nvSpPr>
        <p:spPr bwMode="auto">
          <a:xfrm>
            <a:off x="2579688" y="3462338"/>
            <a:ext cx="2887662" cy="1655762"/>
          </a:xfrm>
          <a:custGeom>
            <a:avLst/>
            <a:gdLst/>
            <a:ahLst/>
            <a:cxnLst>
              <a:cxn ang="0">
                <a:pos x="7223" y="0"/>
              </a:cxn>
              <a:cxn ang="0">
                <a:pos x="0" y="4178"/>
              </a:cxn>
              <a:cxn ang="0">
                <a:pos x="1" y="4178"/>
              </a:cxn>
            </a:cxnLst>
            <a:rect l="0" t="0" r="r" b="b"/>
            <a:pathLst>
              <a:path w="7223" h="4178">
                <a:moveTo>
                  <a:pt x="7223" y="0"/>
                </a:moveTo>
                <a:lnTo>
                  <a:pt x="0" y="4178"/>
                </a:lnTo>
                <a:lnTo>
                  <a:pt x="1" y="4178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10" name="Freeform 34"/>
          <p:cNvSpPr>
            <a:spLocks/>
          </p:cNvSpPr>
          <p:nvPr/>
        </p:nvSpPr>
        <p:spPr bwMode="auto">
          <a:xfrm>
            <a:off x="3797300" y="3462338"/>
            <a:ext cx="1670050" cy="2867025"/>
          </a:xfrm>
          <a:custGeom>
            <a:avLst/>
            <a:gdLst/>
            <a:ahLst/>
            <a:cxnLst>
              <a:cxn ang="0">
                <a:pos x="4170" y="0"/>
              </a:cxn>
              <a:cxn ang="0">
                <a:pos x="0" y="7237"/>
              </a:cxn>
              <a:cxn ang="0">
                <a:pos x="1" y="7237"/>
              </a:cxn>
            </a:cxnLst>
            <a:rect l="0" t="0" r="r" b="b"/>
            <a:pathLst>
              <a:path w="4170" h="7237">
                <a:moveTo>
                  <a:pt x="4170" y="0"/>
                </a:moveTo>
                <a:lnTo>
                  <a:pt x="0" y="7237"/>
                </a:lnTo>
                <a:lnTo>
                  <a:pt x="1" y="7237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11" name="Freeform 35"/>
          <p:cNvSpPr>
            <a:spLocks/>
          </p:cNvSpPr>
          <p:nvPr/>
        </p:nvSpPr>
        <p:spPr bwMode="auto">
          <a:xfrm>
            <a:off x="5467350" y="3462338"/>
            <a:ext cx="2887663" cy="1655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23" y="4178"/>
              </a:cxn>
              <a:cxn ang="0">
                <a:pos x="7224" y="4178"/>
              </a:cxn>
            </a:cxnLst>
            <a:rect l="0" t="0" r="r" b="b"/>
            <a:pathLst>
              <a:path w="7224" h="4178">
                <a:moveTo>
                  <a:pt x="0" y="0"/>
                </a:moveTo>
                <a:lnTo>
                  <a:pt x="7223" y="4178"/>
                </a:lnTo>
                <a:lnTo>
                  <a:pt x="7224" y="4178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12" name="Freeform 36"/>
          <p:cNvSpPr>
            <a:spLocks/>
          </p:cNvSpPr>
          <p:nvPr/>
        </p:nvSpPr>
        <p:spPr bwMode="auto">
          <a:xfrm>
            <a:off x="5467350" y="3462338"/>
            <a:ext cx="1663700" cy="2867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70" y="7237"/>
              </a:cxn>
              <a:cxn ang="0">
                <a:pos x="4171" y="7237"/>
              </a:cxn>
            </a:cxnLst>
            <a:rect l="0" t="0" r="r" b="b"/>
            <a:pathLst>
              <a:path w="4171" h="7237">
                <a:moveTo>
                  <a:pt x="0" y="0"/>
                </a:moveTo>
                <a:lnTo>
                  <a:pt x="4170" y="7237"/>
                </a:lnTo>
                <a:lnTo>
                  <a:pt x="4171" y="7237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146300" y="3336925"/>
            <a:ext cx="6635750" cy="503238"/>
            <a:chOff x="816" y="2142"/>
            <a:chExt cx="4260" cy="317"/>
          </a:xfrm>
        </p:grpSpPr>
        <p:sp>
          <p:nvSpPr>
            <p:cNvPr id="25701" name="Text Box 38"/>
            <p:cNvSpPr txBox="1">
              <a:spLocks noChangeArrowheads="1"/>
            </p:cNvSpPr>
            <p:nvPr/>
          </p:nvSpPr>
          <p:spPr bwMode="auto">
            <a:xfrm>
              <a:off x="816" y="2142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sz="26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5702" name="Text Box 39"/>
            <p:cNvSpPr txBox="1">
              <a:spLocks noChangeArrowheads="1"/>
            </p:cNvSpPr>
            <p:nvPr/>
          </p:nvSpPr>
          <p:spPr bwMode="auto">
            <a:xfrm>
              <a:off x="4836" y="2151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sz="2600">
                  <a:solidFill>
                    <a:schemeClr val="tx1"/>
                  </a:solidFill>
                </a:rPr>
                <a:t>B</a:t>
              </a:r>
            </a:p>
          </p:txBody>
        </p:sp>
      </p:grp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3009900" y="3073400"/>
            <a:ext cx="2525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tx1"/>
                </a:solidFill>
              </a:rPr>
              <a:t>Major Axis</a:t>
            </a:r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8743950" y="32131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1418" name="Text Box 42"/>
          <p:cNvSpPr txBox="1">
            <a:spLocks noChangeArrowheads="1"/>
          </p:cNvSpPr>
          <p:nvPr/>
        </p:nvSpPr>
        <p:spPr bwMode="auto">
          <a:xfrm>
            <a:off x="8312150" y="1473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1419" name="Text Box 43"/>
          <p:cNvSpPr txBox="1">
            <a:spLocks noChangeArrowheads="1"/>
          </p:cNvSpPr>
          <p:nvPr/>
        </p:nvSpPr>
        <p:spPr bwMode="auto">
          <a:xfrm>
            <a:off x="7048500" y="2413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1420" name="Text Box 44"/>
          <p:cNvSpPr txBox="1">
            <a:spLocks noChangeArrowheads="1"/>
          </p:cNvSpPr>
          <p:nvPr/>
        </p:nvSpPr>
        <p:spPr bwMode="auto">
          <a:xfrm>
            <a:off x="5067300" y="53975"/>
            <a:ext cx="88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1421" name="Text Box 45"/>
          <p:cNvSpPr txBox="1">
            <a:spLocks noChangeArrowheads="1"/>
          </p:cNvSpPr>
          <p:nvPr/>
        </p:nvSpPr>
        <p:spPr bwMode="auto">
          <a:xfrm>
            <a:off x="3302000" y="241300"/>
            <a:ext cx="73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01422" name="Text Box 46"/>
          <p:cNvSpPr txBox="1">
            <a:spLocks noChangeArrowheads="1"/>
          </p:cNvSpPr>
          <p:nvPr/>
        </p:nvSpPr>
        <p:spPr bwMode="auto">
          <a:xfrm>
            <a:off x="6165850" y="19081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1423" name="Text Box 47"/>
          <p:cNvSpPr txBox="1">
            <a:spLocks noChangeArrowheads="1"/>
          </p:cNvSpPr>
          <p:nvPr/>
        </p:nvSpPr>
        <p:spPr bwMode="auto">
          <a:xfrm>
            <a:off x="6708775" y="25781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1424" name="Text Box 48"/>
          <p:cNvSpPr txBox="1">
            <a:spLocks noChangeArrowheads="1"/>
          </p:cNvSpPr>
          <p:nvPr/>
        </p:nvSpPr>
        <p:spPr bwMode="auto">
          <a:xfrm>
            <a:off x="6873875" y="337185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1425" name="Text Box 49"/>
          <p:cNvSpPr txBox="1">
            <a:spLocks noChangeArrowheads="1"/>
          </p:cNvSpPr>
          <p:nvPr/>
        </p:nvSpPr>
        <p:spPr bwMode="auto">
          <a:xfrm>
            <a:off x="6683375" y="390525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426" name="Text Box 50"/>
          <p:cNvSpPr txBox="1">
            <a:spLocks noChangeArrowheads="1"/>
          </p:cNvSpPr>
          <p:nvPr/>
        </p:nvSpPr>
        <p:spPr bwMode="auto">
          <a:xfrm>
            <a:off x="6159500" y="44862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1427" name="Text Box 51"/>
          <p:cNvSpPr txBox="1">
            <a:spLocks noChangeArrowheads="1"/>
          </p:cNvSpPr>
          <p:nvPr/>
        </p:nvSpPr>
        <p:spPr bwMode="auto">
          <a:xfrm>
            <a:off x="5362575" y="479425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1428" name="Text Box 52"/>
          <p:cNvSpPr txBox="1">
            <a:spLocks noChangeArrowheads="1"/>
          </p:cNvSpPr>
          <p:nvPr/>
        </p:nvSpPr>
        <p:spPr bwMode="auto">
          <a:xfrm>
            <a:off x="4616450" y="46355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1429" name="Text Box 53"/>
          <p:cNvSpPr txBox="1">
            <a:spLocks noChangeArrowheads="1"/>
          </p:cNvSpPr>
          <p:nvPr/>
        </p:nvSpPr>
        <p:spPr bwMode="auto">
          <a:xfrm>
            <a:off x="4003675" y="41179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1430" name="Text Box 54"/>
          <p:cNvSpPr txBox="1">
            <a:spLocks noChangeArrowheads="1"/>
          </p:cNvSpPr>
          <p:nvPr/>
        </p:nvSpPr>
        <p:spPr bwMode="auto">
          <a:xfrm>
            <a:off x="3698875" y="33909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1431" name="Text Box 55"/>
          <p:cNvSpPr txBox="1">
            <a:spLocks noChangeArrowheads="1"/>
          </p:cNvSpPr>
          <p:nvPr/>
        </p:nvSpPr>
        <p:spPr bwMode="auto">
          <a:xfrm>
            <a:off x="3606800" y="2616200"/>
            <a:ext cx="88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1432" name="Text Box 56"/>
          <p:cNvSpPr txBox="1">
            <a:spLocks noChangeArrowheads="1"/>
          </p:cNvSpPr>
          <p:nvPr/>
        </p:nvSpPr>
        <p:spPr bwMode="auto">
          <a:xfrm>
            <a:off x="4343400" y="188595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01433" name="Text Box 57"/>
          <p:cNvSpPr txBox="1">
            <a:spLocks noChangeArrowheads="1"/>
          </p:cNvSpPr>
          <p:nvPr/>
        </p:nvSpPr>
        <p:spPr bwMode="auto">
          <a:xfrm>
            <a:off x="7877175" y="3946525"/>
            <a:ext cx="105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P</a:t>
            </a:r>
            <a:r>
              <a:rPr lang="en-US" sz="2400" baseline="-250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434" name="Text Box 58"/>
          <p:cNvSpPr txBox="1">
            <a:spLocks noChangeArrowheads="1"/>
          </p:cNvSpPr>
          <p:nvPr/>
        </p:nvSpPr>
        <p:spPr bwMode="auto">
          <a:xfrm>
            <a:off x="7048500" y="482282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P</a:t>
            </a:r>
            <a:r>
              <a:rPr lang="en-US" sz="2400" baseline="-250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1435" name="Text Box 59"/>
          <p:cNvSpPr txBox="1">
            <a:spLocks noChangeArrowheads="1"/>
          </p:cNvSpPr>
          <p:nvPr/>
        </p:nvSpPr>
        <p:spPr bwMode="auto">
          <a:xfrm>
            <a:off x="4943475" y="5067300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P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1436" name="Text Box 60"/>
          <p:cNvSpPr txBox="1">
            <a:spLocks noChangeArrowheads="1"/>
          </p:cNvSpPr>
          <p:nvPr/>
        </p:nvSpPr>
        <p:spPr bwMode="auto">
          <a:xfrm>
            <a:off x="3365500" y="4791075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P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1437" name="Text Box 61"/>
          <p:cNvSpPr txBox="1">
            <a:spLocks noChangeArrowheads="1"/>
          </p:cNvSpPr>
          <p:nvPr/>
        </p:nvSpPr>
        <p:spPr bwMode="auto">
          <a:xfrm>
            <a:off x="2159000" y="4089400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P</a:t>
            </a:r>
            <a:r>
              <a:rPr lang="en-US" sz="2400" baseline="-25000">
                <a:solidFill>
                  <a:schemeClr val="tx1"/>
                </a:solidFill>
              </a:rPr>
              <a:t>2`</a:t>
            </a:r>
          </a:p>
        </p:txBody>
      </p:sp>
      <p:sp>
        <p:nvSpPr>
          <p:cNvPr id="101438" name="Text Box 62"/>
          <p:cNvSpPr txBox="1">
            <a:spLocks noChangeArrowheads="1"/>
          </p:cNvSpPr>
          <p:nvPr/>
        </p:nvSpPr>
        <p:spPr bwMode="auto">
          <a:xfrm>
            <a:off x="2090738" y="3162300"/>
            <a:ext cx="38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1500">
                <a:solidFill>
                  <a:schemeClr val="tx1"/>
                </a:solidFill>
              </a:rPr>
              <a:t>P</a:t>
            </a:r>
            <a:r>
              <a:rPr lang="en-US" sz="15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1439" name="Text Box 63"/>
          <p:cNvSpPr txBox="1">
            <a:spLocks noChangeArrowheads="1"/>
          </p:cNvSpPr>
          <p:nvPr/>
        </p:nvSpPr>
        <p:spPr bwMode="auto">
          <a:xfrm>
            <a:off x="1773238" y="2162175"/>
            <a:ext cx="1084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P</a:t>
            </a:r>
            <a:r>
              <a:rPr lang="en-US" sz="2400" baseline="-2500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1440" name="Text Box 64"/>
          <p:cNvSpPr txBox="1">
            <a:spLocks noChangeArrowheads="1"/>
          </p:cNvSpPr>
          <p:nvPr/>
        </p:nvSpPr>
        <p:spPr bwMode="auto">
          <a:xfrm>
            <a:off x="3163888" y="1552575"/>
            <a:ext cx="88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P</a:t>
            </a:r>
            <a:r>
              <a:rPr lang="en-US" sz="2400" baseline="-2500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01441" name="Text Box 65"/>
          <p:cNvSpPr txBox="1">
            <a:spLocks noChangeArrowheads="1"/>
          </p:cNvSpPr>
          <p:nvPr/>
        </p:nvSpPr>
        <p:spPr bwMode="auto">
          <a:xfrm>
            <a:off x="5245100" y="1333500"/>
            <a:ext cx="836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P</a:t>
            </a:r>
            <a:r>
              <a:rPr lang="en-US" sz="2400" baseline="-250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1442" name="Text Box 66"/>
          <p:cNvSpPr txBox="1">
            <a:spLocks noChangeArrowheads="1"/>
          </p:cNvSpPr>
          <p:nvPr/>
        </p:nvSpPr>
        <p:spPr bwMode="auto">
          <a:xfrm>
            <a:off x="6996113" y="1616075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P</a:t>
            </a:r>
            <a:r>
              <a:rPr lang="en-US" sz="2400" baseline="-250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1443" name="Text Box 67"/>
          <p:cNvSpPr txBox="1">
            <a:spLocks noChangeArrowheads="1"/>
          </p:cNvSpPr>
          <p:nvPr/>
        </p:nvSpPr>
        <p:spPr bwMode="auto">
          <a:xfrm>
            <a:off x="8128000" y="2263775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P</a:t>
            </a:r>
            <a:r>
              <a:rPr lang="en-US" sz="2400" baseline="-250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1444" name="Text Box 68"/>
          <p:cNvSpPr txBox="1">
            <a:spLocks noChangeArrowheads="1"/>
          </p:cNvSpPr>
          <p:nvPr/>
        </p:nvSpPr>
        <p:spPr bwMode="auto">
          <a:xfrm>
            <a:off x="8153400" y="3000375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P</a:t>
            </a:r>
            <a:r>
              <a:rPr lang="en-US" sz="2400" baseline="-250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1445" name="Text Box 69"/>
          <p:cNvSpPr txBox="1">
            <a:spLocks noChangeArrowheads="1"/>
          </p:cNvSpPr>
          <p:nvPr/>
        </p:nvSpPr>
        <p:spPr bwMode="auto">
          <a:xfrm>
            <a:off x="8293100" y="5003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446" name="Text Box 70"/>
          <p:cNvSpPr txBox="1">
            <a:spLocks noChangeArrowheads="1"/>
          </p:cNvSpPr>
          <p:nvPr/>
        </p:nvSpPr>
        <p:spPr bwMode="auto">
          <a:xfrm>
            <a:off x="6986588" y="624681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1447" name="Text Box 71"/>
          <p:cNvSpPr txBox="1">
            <a:spLocks noChangeArrowheads="1"/>
          </p:cNvSpPr>
          <p:nvPr/>
        </p:nvSpPr>
        <p:spPr bwMode="auto">
          <a:xfrm>
            <a:off x="5257800" y="6426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1448" name="Text Box 72"/>
          <p:cNvSpPr txBox="1">
            <a:spLocks noChangeArrowheads="1"/>
          </p:cNvSpPr>
          <p:nvPr/>
        </p:nvSpPr>
        <p:spPr bwMode="auto">
          <a:xfrm>
            <a:off x="3517900" y="62134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1449" name="Text Box 73"/>
          <p:cNvSpPr txBox="1">
            <a:spLocks noChangeArrowheads="1"/>
          </p:cNvSpPr>
          <p:nvPr/>
        </p:nvSpPr>
        <p:spPr bwMode="auto">
          <a:xfrm>
            <a:off x="2271713" y="498475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1450" name="Text Box 74"/>
          <p:cNvSpPr txBox="1">
            <a:spLocks noChangeArrowheads="1"/>
          </p:cNvSpPr>
          <p:nvPr/>
        </p:nvSpPr>
        <p:spPr bwMode="auto">
          <a:xfrm>
            <a:off x="1828800" y="319722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1451" name="Text Box 75"/>
          <p:cNvSpPr txBox="1">
            <a:spLocks noChangeArrowheads="1"/>
          </p:cNvSpPr>
          <p:nvPr/>
        </p:nvSpPr>
        <p:spPr bwMode="auto">
          <a:xfrm>
            <a:off x="1958975" y="1520825"/>
            <a:ext cx="84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1452" name="Text Box 76"/>
          <p:cNvSpPr txBox="1">
            <a:spLocks noChangeArrowheads="1"/>
          </p:cNvSpPr>
          <p:nvPr/>
        </p:nvSpPr>
        <p:spPr bwMode="auto">
          <a:xfrm>
            <a:off x="5067300" y="1336675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1453" name="Text Box 77"/>
          <p:cNvSpPr txBox="1">
            <a:spLocks noChangeArrowheads="1"/>
          </p:cNvSpPr>
          <p:nvPr/>
        </p:nvSpPr>
        <p:spPr bwMode="auto">
          <a:xfrm>
            <a:off x="5226050" y="16922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1454" name="Text Box 78"/>
          <p:cNvSpPr txBox="1">
            <a:spLocks noChangeArrowheads="1"/>
          </p:cNvSpPr>
          <p:nvPr/>
        </p:nvSpPr>
        <p:spPr bwMode="auto">
          <a:xfrm>
            <a:off x="5286375" y="3343275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01455" name="Text Box 79"/>
          <p:cNvSpPr txBox="1">
            <a:spLocks noChangeArrowheads="1"/>
          </p:cNvSpPr>
          <p:nvPr/>
        </p:nvSpPr>
        <p:spPr bwMode="auto">
          <a:xfrm>
            <a:off x="95250" y="19050"/>
            <a:ext cx="28003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9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CONCENTRIC CIRCLE METHOD</a:t>
            </a:r>
          </a:p>
        </p:txBody>
      </p:sp>
      <p:sp>
        <p:nvSpPr>
          <p:cNvPr id="101456" name="Line 80"/>
          <p:cNvSpPr>
            <a:spLocks noChangeShapeType="1"/>
          </p:cNvSpPr>
          <p:nvPr/>
        </p:nvSpPr>
        <p:spPr bwMode="auto">
          <a:xfrm flipV="1">
            <a:off x="2471738" y="1766888"/>
            <a:ext cx="2995612" cy="167005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57" name="Line 81"/>
          <p:cNvSpPr>
            <a:spLocks noChangeShapeType="1"/>
          </p:cNvSpPr>
          <p:nvPr/>
        </p:nvSpPr>
        <p:spPr bwMode="auto">
          <a:xfrm flipH="1" flipV="1">
            <a:off x="5472113" y="1771650"/>
            <a:ext cx="3005137" cy="1674813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58" name="Arc 82"/>
          <p:cNvSpPr>
            <a:spLocks/>
          </p:cNvSpPr>
          <p:nvPr/>
        </p:nvSpPr>
        <p:spPr bwMode="auto">
          <a:xfrm rot="-9910277">
            <a:off x="2409825" y="3227388"/>
            <a:ext cx="257175" cy="3587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59" name="Arc 83"/>
          <p:cNvSpPr>
            <a:spLocks/>
          </p:cNvSpPr>
          <p:nvPr/>
        </p:nvSpPr>
        <p:spPr bwMode="auto">
          <a:xfrm rot="9910277" flipH="1">
            <a:off x="8277225" y="3233738"/>
            <a:ext cx="257175" cy="3587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60" name="Text Box 84"/>
          <p:cNvSpPr txBox="1">
            <a:spLocks noChangeArrowheads="1"/>
          </p:cNvSpPr>
          <p:nvPr/>
        </p:nvSpPr>
        <p:spPr bwMode="auto">
          <a:xfrm>
            <a:off x="8001000" y="3397250"/>
            <a:ext cx="60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tx1"/>
                </a:solidFill>
              </a:rPr>
              <a:t>F</a:t>
            </a:r>
            <a:r>
              <a:rPr lang="en-US" sz="26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1461" name="Text Box 85"/>
          <p:cNvSpPr txBox="1">
            <a:spLocks noChangeArrowheads="1"/>
          </p:cNvSpPr>
          <p:nvPr/>
        </p:nvSpPr>
        <p:spPr bwMode="auto">
          <a:xfrm>
            <a:off x="2508250" y="3349625"/>
            <a:ext cx="60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tx1"/>
                </a:solidFill>
              </a:rPr>
              <a:t>F</a:t>
            </a:r>
            <a:r>
              <a:rPr lang="en-US" sz="26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1462" name="Text Box 86"/>
          <p:cNvSpPr txBox="1">
            <a:spLocks noChangeArrowheads="1"/>
          </p:cNvSpPr>
          <p:nvPr/>
        </p:nvSpPr>
        <p:spPr bwMode="auto">
          <a:xfrm>
            <a:off x="4956175" y="5068888"/>
            <a:ext cx="4191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6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1463" name="Text Box 87"/>
          <p:cNvSpPr txBox="1">
            <a:spLocks noChangeArrowheads="1"/>
          </p:cNvSpPr>
          <p:nvPr/>
        </p:nvSpPr>
        <p:spPr bwMode="auto">
          <a:xfrm>
            <a:off x="76200" y="6248400"/>
            <a:ext cx="292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CF</a:t>
            </a:r>
            <a:r>
              <a:rPr lang="en-US" sz="2800" baseline="-25000">
                <a:solidFill>
                  <a:schemeClr val="tx1"/>
                </a:solidFill>
              </a:rPr>
              <a:t>1</a:t>
            </a:r>
            <a:r>
              <a:rPr lang="en-US" sz="2800">
                <a:solidFill>
                  <a:schemeClr val="tx1"/>
                </a:solidFill>
              </a:rPr>
              <a:t>=CF</a:t>
            </a:r>
            <a:r>
              <a:rPr lang="en-US" sz="2800" baseline="-25000">
                <a:solidFill>
                  <a:schemeClr val="tx1"/>
                </a:solidFill>
              </a:rPr>
              <a:t>2</a:t>
            </a:r>
            <a:r>
              <a:rPr lang="en-US" sz="2800">
                <a:solidFill>
                  <a:schemeClr val="tx1"/>
                </a:solidFill>
              </a:rPr>
              <a:t>=1/2 AB</a:t>
            </a:r>
          </a:p>
        </p:txBody>
      </p:sp>
      <p:sp>
        <p:nvSpPr>
          <p:cNvPr id="101465" name="Line 89"/>
          <p:cNvSpPr>
            <a:spLocks noChangeShapeType="1"/>
          </p:cNvSpPr>
          <p:nvPr/>
        </p:nvSpPr>
        <p:spPr bwMode="auto">
          <a:xfrm flipH="1">
            <a:off x="2471738" y="2343150"/>
            <a:ext cx="538162" cy="111442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66" name="Line 90"/>
          <p:cNvSpPr>
            <a:spLocks noChangeShapeType="1"/>
          </p:cNvSpPr>
          <p:nvPr/>
        </p:nvSpPr>
        <p:spPr bwMode="auto">
          <a:xfrm>
            <a:off x="3024188" y="2314575"/>
            <a:ext cx="5467350" cy="111442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67" name="Line 91"/>
          <p:cNvSpPr>
            <a:spLocks noChangeShapeType="1"/>
          </p:cNvSpPr>
          <p:nvPr/>
        </p:nvSpPr>
        <p:spPr bwMode="auto">
          <a:xfrm>
            <a:off x="2584450" y="1333500"/>
            <a:ext cx="1169988" cy="24669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68" name="Line 92"/>
          <p:cNvSpPr>
            <a:spLocks noChangeShapeType="1"/>
          </p:cNvSpPr>
          <p:nvPr/>
        </p:nvSpPr>
        <p:spPr bwMode="auto">
          <a:xfrm rot="5367849">
            <a:off x="1174750" y="692150"/>
            <a:ext cx="1908175" cy="40608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69" name="Line 93"/>
          <p:cNvSpPr>
            <a:spLocks noChangeShapeType="1"/>
          </p:cNvSpPr>
          <p:nvPr/>
        </p:nvSpPr>
        <p:spPr bwMode="auto">
          <a:xfrm rot="16191981" flipH="1">
            <a:off x="1639095" y="2609056"/>
            <a:ext cx="538162" cy="111442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 rot="6726982">
            <a:off x="2304257" y="3169443"/>
            <a:ext cx="203200" cy="233363"/>
            <a:chOff x="530" y="2717"/>
            <a:chExt cx="128" cy="147"/>
          </a:xfrm>
        </p:grpSpPr>
        <p:sp>
          <p:nvSpPr>
            <p:cNvPr id="101471" name="Line 95"/>
            <p:cNvSpPr>
              <a:spLocks noChangeShapeType="1"/>
            </p:cNvSpPr>
            <p:nvPr/>
          </p:nvSpPr>
          <p:spPr bwMode="auto">
            <a:xfrm>
              <a:off x="526" y="2721"/>
              <a:ext cx="0" cy="147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472" name="Line 96"/>
            <p:cNvSpPr>
              <a:spLocks noChangeShapeType="1"/>
            </p:cNvSpPr>
            <p:nvPr/>
          </p:nvSpPr>
          <p:spPr bwMode="auto">
            <a:xfrm flipH="1">
              <a:off x="529" y="2864"/>
              <a:ext cx="128" cy="0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1473" name="Line 97"/>
          <p:cNvSpPr>
            <a:spLocks noChangeShapeType="1"/>
          </p:cNvSpPr>
          <p:nvPr/>
        </p:nvSpPr>
        <p:spPr bwMode="auto">
          <a:xfrm>
            <a:off x="1536700" y="1435100"/>
            <a:ext cx="0" cy="408940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74" name="Line 98"/>
          <p:cNvSpPr>
            <a:spLocks noChangeShapeType="1"/>
          </p:cNvSpPr>
          <p:nvPr/>
        </p:nvSpPr>
        <p:spPr bwMode="auto">
          <a:xfrm flipH="1">
            <a:off x="1536700" y="3436938"/>
            <a:ext cx="609600" cy="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75" name="Text Box 99"/>
          <p:cNvSpPr txBox="1">
            <a:spLocks noChangeArrowheads="1"/>
          </p:cNvSpPr>
          <p:nvPr/>
        </p:nvSpPr>
        <p:spPr bwMode="auto">
          <a:xfrm>
            <a:off x="1201738" y="2582863"/>
            <a:ext cx="4635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>
                <a:latin typeface="Comic Sans MS" pitchFamily="66" charset="0"/>
              </a:rPr>
              <a:t>T</a:t>
            </a:r>
            <a:endParaRPr lang="en-GB" sz="2400">
              <a:latin typeface="Comic Sans MS" pitchFamily="66" charset="0"/>
            </a:endParaRPr>
          </a:p>
        </p:txBody>
      </p:sp>
      <p:sp>
        <p:nvSpPr>
          <p:cNvPr id="101476" name="Text Box 100"/>
          <p:cNvSpPr txBox="1">
            <a:spLocks noChangeArrowheads="1"/>
          </p:cNvSpPr>
          <p:nvPr/>
        </p:nvSpPr>
        <p:spPr bwMode="auto">
          <a:xfrm>
            <a:off x="2881313" y="1760538"/>
            <a:ext cx="4635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>
                <a:latin typeface="Comic Sans MS" pitchFamily="66" charset="0"/>
              </a:rPr>
              <a:t>N</a:t>
            </a:r>
            <a:endParaRPr lang="en-GB" sz="2400">
              <a:latin typeface="Comic Sans MS" pitchFamily="66" charset="0"/>
            </a:endParaRPr>
          </a:p>
        </p:txBody>
      </p:sp>
      <p:sp>
        <p:nvSpPr>
          <p:cNvPr id="101477" name="Text Box 101"/>
          <p:cNvSpPr txBox="1">
            <a:spLocks noChangeArrowheads="1"/>
          </p:cNvSpPr>
          <p:nvPr/>
        </p:nvSpPr>
        <p:spPr bwMode="auto">
          <a:xfrm>
            <a:off x="1154113" y="3135313"/>
            <a:ext cx="4635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>
                <a:latin typeface="Comic Sans MS" pitchFamily="66" charset="0"/>
              </a:rPr>
              <a:t>Q</a:t>
            </a:r>
            <a:endParaRPr lang="en-GB" sz="2400">
              <a:latin typeface="Comic Sans MS" pitchFamily="66" charset="0"/>
            </a:endParaRPr>
          </a:p>
        </p:txBody>
      </p:sp>
      <p:sp>
        <p:nvSpPr>
          <p:cNvPr id="101478" name="Text Box 102"/>
          <p:cNvSpPr txBox="1">
            <a:spLocks noChangeArrowheads="1"/>
          </p:cNvSpPr>
          <p:nvPr/>
        </p:nvSpPr>
        <p:spPr bwMode="auto">
          <a:xfrm>
            <a:off x="366713" y="5472113"/>
            <a:ext cx="2076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e = AF</a:t>
            </a:r>
            <a:r>
              <a:rPr lang="en-US" sz="2800" baseline="-25000">
                <a:solidFill>
                  <a:schemeClr val="tx1"/>
                </a:solidFill>
              </a:rPr>
              <a:t>1</a:t>
            </a:r>
            <a:r>
              <a:rPr lang="en-US" sz="2800">
                <a:solidFill>
                  <a:schemeClr val="tx1"/>
                </a:solidFill>
              </a:rPr>
              <a:t>/AQ</a:t>
            </a:r>
          </a:p>
        </p:txBody>
      </p:sp>
      <p:sp>
        <p:nvSpPr>
          <p:cNvPr id="101479" name="Oval 103"/>
          <p:cNvSpPr>
            <a:spLocks noChangeArrowheads="1"/>
          </p:cNvSpPr>
          <p:nvPr/>
        </p:nvSpPr>
        <p:spPr bwMode="auto">
          <a:xfrm>
            <a:off x="2987675" y="2235200"/>
            <a:ext cx="130175" cy="1301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CC00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80" name="Arc 104"/>
          <p:cNvSpPr>
            <a:spLocks/>
          </p:cNvSpPr>
          <p:nvPr/>
        </p:nvSpPr>
        <p:spPr bwMode="auto">
          <a:xfrm rot="14632097" flipH="1">
            <a:off x="2899569" y="2512219"/>
            <a:ext cx="323850" cy="274638"/>
          </a:xfrm>
          <a:custGeom>
            <a:avLst/>
            <a:gdLst>
              <a:gd name="G0" fmla="+- 0 0 0"/>
              <a:gd name="G1" fmla="+- 21269 0 0"/>
              <a:gd name="G2" fmla="+- 21600 0 0"/>
              <a:gd name="T0" fmla="*/ 3766 w 21600"/>
              <a:gd name="T1" fmla="*/ 0 h 22178"/>
              <a:gd name="T2" fmla="*/ 21581 w 21600"/>
              <a:gd name="T3" fmla="*/ 22178 h 22178"/>
              <a:gd name="T4" fmla="*/ 0 w 21600"/>
              <a:gd name="T5" fmla="*/ 21269 h 22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178" fill="none" extrusionOk="0">
                <a:moveTo>
                  <a:pt x="3766" y="-1"/>
                </a:moveTo>
                <a:cubicBezTo>
                  <a:pt x="14082" y="1826"/>
                  <a:pt x="21600" y="10792"/>
                  <a:pt x="21600" y="21269"/>
                </a:cubicBezTo>
                <a:cubicBezTo>
                  <a:pt x="21600" y="21572"/>
                  <a:pt x="21593" y="21875"/>
                  <a:pt x="21580" y="22177"/>
                </a:cubicBezTo>
              </a:path>
              <a:path w="21600" h="22178" stroke="0" extrusionOk="0">
                <a:moveTo>
                  <a:pt x="3766" y="-1"/>
                </a:moveTo>
                <a:cubicBezTo>
                  <a:pt x="14082" y="1826"/>
                  <a:pt x="21600" y="10792"/>
                  <a:pt x="21600" y="21269"/>
                </a:cubicBezTo>
                <a:cubicBezTo>
                  <a:pt x="21600" y="21572"/>
                  <a:pt x="21593" y="21875"/>
                  <a:pt x="21580" y="22177"/>
                </a:cubicBezTo>
                <a:lnTo>
                  <a:pt x="0" y="21269"/>
                </a:lnTo>
                <a:close/>
              </a:path>
            </a:pathLst>
          </a:custGeom>
          <a:noFill/>
          <a:ln w="38100">
            <a:solidFill>
              <a:srgbClr val="CC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81" name="Arc 105"/>
          <p:cNvSpPr>
            <a:spLocks/>
          </p:cNvSpPr>
          <p:nvPr/>
        </p:nvSpPr>
        <p:spPr bwMode="auto">
          <a:xfrm rot="11042742" flipH="1">
            <a:off x="3224213" y="2420938"/>
            <a:ext cx="323850" cy="274637"/>
          </a:xfrm>
          <a:custGeom>
            <a:avLst/>
            <a:gdLst>
              <a:gd name="G0" fmla="+- 0 0 0"/>
              <a:gd name="G1" fmla="+- 21269 0 0"/>
              <a:gd name="G2" fmla="+- 21600 0 0"/>
              <a:gd name="T0" fmla="*/ 3766 w 21600"/>
              <a:gd name="T1" fmla="*/ 0 h 22178"/>
              <a:gd name="T2" fmla="*/ 21581 w 21600"/>
              <a:gd name="T3" fmla="*/ 22178 h 22178"/>
              <a:gd name="T4" fmla="*/ 0 w 21600"/>
              <a:gd name="T5" fmla="*/ 21269 h 22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178" fill="none" extrusionOk="0">
                <a:moveTo>
                  <a:pt x="3766" y="-1"/>
                </a:moveTo>
                <a:cubicBezTo>
                  <a:pt x="14082" y="1826"/>
                  <a:pt x="21600" y="10792"/>
                  <a:pt x="21600" y="21269"/>
                </a:cubicBezTo>
                <a:cubicBezTo>
                  <a:pt x="21600" y="21572"/>
                  <a:pt x="21593" y="21875"/>
                  <a:pt x="21580" y="22177"/>
                </a:cubicBezTo>
              </a:path>
              <a:path w="21600" h="22178" stroke="0" extrusionOk="0">
                <a:moveTo>
                  <a:pt x="3766" y="-1"/>
                </a:moveTo>
                <a:cubicBezTo>
                  <a:pt x="14082" y="1826"/>
                  <a:pt x="21600" y="10792"/>
                  <a:pt x="21600" y="21269"/>
                </a:cubicBezTo>
                <a:cubicBezTo>
                  <a:pt x="21600" y="21572"/>
                  <a:pt x="21593" y="21875"/>
                  <a:pt x="21580" y="22177"/>
                </a:cubicBezTo>
                <a:lnTo>
                  <a:pt x="0" y="21269"/>
                </a:lnTo>
                <a:close/>
              </a:path>
            </a:pathLst>
          </a:custGeom>
          <a:noFill/>
          <a:ln w="38100">
            <a:solidFill>
              <a:srgbClr val="CC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1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1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5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0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5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0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0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0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7" dur="5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0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0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0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0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0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0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0" dur="5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50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0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5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00"/>
                            </p:stCondLst>
                            <p:childTnLst>
                              <p:par>
                                <p:cTn id="1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10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0"/>
                            </p:stCondLst>
                            <p:childTnLst>
                              <p:par>
                                <p:cTn id="1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0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0" dur="5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0"/>
                            </p:stCondLst>
                            <p:childTnLst>
                              <p:par>
                                <p:cTn id="1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10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500"/>
                            </p:stCondLst>
                            <p:childTnLst>
                              <p:par>
                                <p:cTn id="19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8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0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75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10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8500"/>
                            </p:stCondLst>
                            <p:childTnLst>
                              <p:par>
                                <p:cTn id="2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0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9000"/>
                            </p:stCondLst>
                            <p:childTnLst>
                              <p:par>
                                <p:cTn id="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10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2" dur="5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10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0" dur="500"/>
                                        <p:tgtEl>
                                          <p:spTgt spid="10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10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10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2" dur="5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1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0" dur="500"/>
                                        <p:tgtEl>
                                          <p:spTgt spid="10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10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10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10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10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2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10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4" dur="5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10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2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7500"/>
                            </p:stCondLst>
                            <p:childTnLst>
                              <p:par>
                                <p:cTn id="2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10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500"/>
                                        <p:tgtEl>
                                          <p:spTgt spid="10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8500"/>
                            </p:stCondLst>
                            <p:childTnLst>
                              <p:par>
                                <p:cTn id="29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4" dur="5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500"/>
                                        <p:tgtEl>
                                          <p:spTgt spid="10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30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2" dur="500"/>
                                        <p:tgtEl>
                                          <p:spTgt spid="10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500"/>
                                        <p:tgtEl>
                                          <p:spTgt spid="10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20500"/>
                            </p:stCondLst>
                            <p:childTnLst>
                              <p:par>
                                <p:cTn id="3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10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5" dur="5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6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1" dur="500"/>
                                        <p:tgtEl>
                                          <p:spTgt spid="101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6" dur="500"/>
                                        <p:tgtEl>
                                          <p:spTgt spid="101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500"/>
                                        <p:tgtEl>
                                          <p:spTgt spid="101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6" dur="500"/>
                                        <p:tgtEl>
                                          <p:spTgt spid="101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1" dur="500"/>
                                        <p:tgtEl>
                                          <p:spTgt spid="101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6" dur="500"/>
                                        <p:tgtEl>
                                          <p:spTgt spid="101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0"/>
                                        <p:tgtEl>
                                          <p:spTgt spid="101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6" dur="500"/>
                                        <p:tgtEl>
                                          <p:spTgt spid="10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1" dur="500"/>
                                        <p:tgtEl>
                                          <p:spTgt spid="10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6" dur="500"/>
                                        <p:tgtEl>
                                          <p:spTgt spid="10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1" dur="500"/>
                                        <p:tgtEl>
                                          <p:spTgt spid="10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6" dur="500"/>
                                        <p:tgtEl>
                                          <p:spTgt spid="10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500"/>
                                        <p:tgtEl>
                                          <p:spTgt spid="10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6" dur="500"/>
                                        <p:tgtEl>
                                          <p:spTgt spid="10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1" dur="500"/>
                                        <p:tgtEl>
                                          <p:spTgt spid="10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6" dur="500"/>
                                        <p:tgtEl>
                                          <p:spTgt spid="10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6" dur="500"/>
                                        <p:tgtEl>
                                          <p:spTgt spid="10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1" dur="500"/>
                                        <p:tgtEl>
                                          <p:spTgt spid="10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6" dur="500"/>
                                        <p:tgtEl>
                                          <p:spTgt spid="10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500"/>
                                        <p:tgtEl>
                                          <p:spTgt spid="10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6" dur="500"/>
                                        <p:tgtEl>
                                          <p:spTgt spid="101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6" grpId="0" autoUpdateAnimBg="0"/>
      <p:bldP spid="101417" grpId="0" autoUpdateAnimBg="0"/>
      <p:bldP spid="101418" grpId="0" autoUpdateAnimBg="0"/>
      <p:bldP spid="101419" grpId="0" autoUpdateAnimBg="0"/>
      <p:bldP spid="101420" grpId="0" autoUpdateAnimBg="0"/>
      <p:bldP spid="101421" grpId="0" autoUpdateAnimBg="0"/>
      <p:bldP spid="101422" grpId="0" autoUpdateAnimBg="0"/>
      <p:bldP spid="101423" grpId="0" autoUpdateAnimBg="0"/>
      <p:bldP spid="101424" grpId="0" autoUpdateAnimBg="0"/>
      <p:bldP spid="101425" grpId="0" autoUpdateAnimBg="0"/>
      <p:bldP spid="101426" grpId="0" autoUpdateAnimBg="0"/>
      <p:bldP spid="101427" grpId="0" autoUpdateAnimBg="0"/>
      <p:bldP spid="101428" grpId="0" autoUpdateAnimBg="0"/>
      <p:bldP spid="101429" grpId="0" autoUpdateAnimBg="0"/>
      <p:bldP spid="101430" grpId="0" autoUpdateAnimBg="0"/>
      <p:bldP spid="101431" grpId="0" autoUpdateAnimBg="0"/>
      <p:bldP spid="101432" grpId="0" autoUpdateAnimBg="0"/>
      <p:bldP spid="101433" grpId="0" autoUpdateAnimBg="0"/>
      <p:bldP spid="101434" grpId="0" autoUpdateAnimBg="0"/>
      <p:bldP spid="101435" grpId="0" autoUpdateAnimBg="0"/>
      <p:bldP spid="101436" grpId="0" autoUpdateAnimBg="0"/>
      <p:bldP spid="101437" grpId="0" autoUpdateAnimBg="0"/>
      <p:bldP spid="101438" grpId="0" autoUpdateAnimBg="0"/>
      <p:bldP spid="101439" grpId="0" autoUpdateAnimBg="0"/>
      <p:bldP spid="101440" grpId="0" autoUpdateAnimBg="0"/>
      <p:bldP spid="101441" grpId="0" autoUpdateAnimBg="0"/>
      <p:bldP spid="101442" grpId="0" autoUpdateAnimBg="0"/>
      <p:bldP spid="101443" grpId="0" autoUpdateAnimBg="0"/>
      <p:bldP spid="101444" grpId="0" autoUpdateAnimBg="0"/>
      <p:bldP spid="101445" grpId="0" autoUpdateAnimBg="0"/>
      <p:bldP spid="101446" grpId="0" autoUpdateAnimBg="0"/>
      <p:bldP spid="101447" grpId="0" autoUpdateAnimBg="0"/>
      <p:bldP spid="101448" grpId="0" autoUpdateAnimBg="0"/>
      <p:bldP spid="101449" grpId="0" autoUpdateAnimBg="0"/>
      <p:bldP spid="101450" grpId="0" autoUpdateAnimBg="0"/>
      <p:bldP spid="101451" grpId="0" autoUpdateAnimBg="0"/>
      <p:bldP spid="101452" grpId="0" autoUpdateAnimBg="0"/>
      <p:bldP spid="101453" grpId="0" autoUpdateAnimBg="0"/>
      <p:bldP spid="101454" grpId="0" autoUpdateAnimBg="0"/>
      <p:bldP spid="101455" grpId="0" autoUpdateAnimBg="0"/>
      <p:bldP spid="101460" grpId="0" autoUpdateAnimBg="0"/>
      <p:bldP spid="101461" grpId="0" autoUpdateAnimBg="0"/>
      <p:bldP spid="101462" grpId="0" autoUpdateAnimBg="0"/>
      <p:bldP spid="101463" grpId="0" autoUpdateAnimBg="0"/>
      <p:bldP spid="101475" grpId="0" build="p" autoUpdateAnimBg="0"/>
      <p:bldP spid="101476" grpId="0" autoUpdateAnimBg="0"/>
      <p:bldP spid="101477" grpId="0" build="p" autoUpdateAnimBg="0"/>
      <p:bldP spid="101478" grpId="0" autoUpdateAnimBg="0"/>
      <p:bldP spid="10147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 rot="-19424762">
            <a:off x="260350" y="1549400"/>
            <a:ext cx="2362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</a:t>
            </a:r>
          </a:p>
        </p:txBody>
      </p:sp>
      <p:sp>
        <p:nvSpPr>
          <p:cNvPr id="102403" name="Freeform 3"/>
          <p:cNvSpPr>
            <a:spLocks/>
          </p:cNvSpPr>
          <p:nvPr/>
        </p:nvSpPr>
        <p:spPr bwMode="auto">
          <a:xfrm>
            <a:off x="1987550" y="3744913"/>
            <a:ext cx="1588" cy="2557462"/>
          </a:xfrm>
          <a:custGeom>
            <a:avLst/>
            <a:gdLst/>
            <a:ahLst/>
            <a:cxnLst>
              <a:cxn ang="0">
                <a:pos x="0" y="10731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" h="10731">
                <a:moveTo>
                  <a:pt x="0" y="10731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81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04" name="Freeform 4"/>
          <p:cNvSpPr>
            <a:spLocks/>
          </p:cNvSpPr>
          <p:nvPr/>
        </p:nvSpPr>
        <p:spPr bwMode="auto">
          <a:xfrm>
            <a:off x="1987550" y="1189038"/>
            <a:ext cx="1588" cy="2555875"/>
          </a:xfrm>
          <a:custGeom>
            <a:avLst/>
            <a:gdLst/>
            <a:ahLst/>
            <a:cxnLst>
              <a:cxn ang="0">
                <a:pos x="0" y="10731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" h="10731">
                <a:moveTo>
                  <a:pt x="0" y="10731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81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87550" y="1189038"/>
            <a:ext cx="6811963" cy="1587"/>
            <a:chOff x="1252" y="749"/>
            <a:chExt cx="4291" cy="1"/>
          </a:xfrm>
        </p:grpSpPr>
        <p:sp>
          <p:nvSpPr>
            <p:cNvPr id="102406" name="Freeform 6"/>
            <p:cNvSpPr>
              <a:spLocks/>
            </p:cNvSpPr>
            <p:nvPr/>
          </p:nvSpPr>
          <p:spPr bwMode="auto">
            <a:xfrm>
              <a:off x="1252" y="749"/>
              <a:ext cx="214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00" y="0"/>
                </a:cxn>
                <a:cxn ang="0">
                  <a:pos x="14301" y="0"/>
                </a:cxn>
              </a:cxnLst>
              <a:rect l="0" t="0" r="r" b="b"/>
              <a:pathLst>
                <a:path w="14301">
                  <a:moveTo>
                    <a:pt x="0" y="0"/>
                  </a:moveTo>
                  <a:lnTo>
                    <a:pt x="14300" y="0"/>
                  </a:lnTo>
                  <a:lnTo>
                    <a:pt x="14301" y="0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07" name="Freeform 7"/>
            <p:cNvSpPr>
              <a:spLocks/>
            </p:cNvSpPr>
            <p:nvPr/>
          </p:nvSpPr>
          <p:spPr bwMode="auto">
            <a:xfrm>
              <a:off x="3398" y="749"/>
              <a:ext cx="214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99" y="0"/>
                </a:cxn>
                <a:cxn ang="0">
                  <a:pos x="14300" y="0"/>
                </a:cxn>
              </a:cxnLst>
              <a:rect l="0" t="0" r="r" b="b"/>
              <a:pathLst>
                <a:path w="14300">
                  <a:moveTo>
                    <a:pt x="0" y="0"/>
                  </a:moveTo>
                  <a:lnTo>
                    <a:pt x="14299" y="0"/>
                  </a:lnTo>
                  <a:lnTo>
                    <a:pt x="14300" y="0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799513" y="1189038"/>
            <a:ext cx="0" cy="5113337"/>
            <a:chOff x="5543" y="749"/>
            <a:chExt cx="0" cy="3221"/>
          </a:xfrm>
        </p:grpSpPr>
        <p:sp>
          <p:nvSpPr>
            <p:cNvPr id="102409" name="Freeform 9"/>
            <p:cNvSpPr>
              <a:spLocks/>
            </p:cNvSpPr>
            <p:nvPr/>
          </p:nvSpPr>
          <p:spPr bwMode="auto">
            <a:xfrm>
              <a:off x="5543" y="749"/>
              <a:ext cx="0" cy="16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731"/>
                </a:cxn>
                <a:cxn ang="0">
                  <a:pos x="1" y="10731"/>
                </a:cxn>
              </a:cxnLst>
              <a:rect l="0" t="0" r="r" b="b"/>
              <a:pathLst>
                <a:path w="1" h="10731">
                  <a:moveTo>
                    <a:pt x="0" y="0"/>
                  </a:moveTo>
                  <a:lnTo>
                    <a:pt x="0" y="10731"/>
                  </a:lnTo>
                  <a:lnTo>
                    <a:pt x="1" y="10731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10" name="Freeform 10"/>
            <p:cNvSpPr>
              <a:spLocks/>
            </p:cNvSpPr>
            <p:nvPr/>
          </p:nvSpPr>
          <p:spPr bwMode="auto">
            <a:xfrm>
              <a:off x="5543" y="2359"/>
              <a:ext cx="0" cy="16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731"/>
                </a:cxn>
                <a:cxn ang="0">
                  <a:pos x="1" y="10731"/>
                </a:cxn>
              </a:cxnLst>
              <a:rect l="0" t="0" r="r" b="b"/>
              <a:pathLst>
                <a:path w="1" h="10731">
                  <a:moveTo>
                    <a:pt x="0" y="0"/>
                  </a:moveTo>
                  <a:lnTo>
                    <a:pt x="0" y="10731"/>
                  </a:lnTo>
                  <a:lnTo>
                    <a:pt x="1" y="10731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987550" y="6302375"/>
            <a:ext cx="6811963" cy="1588"/>
            <a:chOff x="1252" y="3970"/>
            <a:chExt cx="4291" cy="1"/>
          </a:xfrm>
        </p:grpSpPr>
        <p:sp>
          <p:nvSpPr>
            <p:cNvPr id="102412" name="Freeform 12"/>
            <p:cNvSpPr>
              <a:spLocks/>
            </p:cNvSpPr>
            <p:nvPr/>
          </p:nvSpPr>
          <p:spPr bwMode="auto">
            <a:xfrm>
              <a:off x="3398" y="3970"/>
              <a:ext cx="2145" cy="1"/>
            </a:xfrm>
            <a:custGeom>
              <a:avLst/>
              <a:gdLst/>
              <a:ahLst/>
              <a:cxnLst>
                <a:cxn ang="0">
                  <a:pos x="14299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4299">
                  <a:moveTo>
                    <a:pt x="14299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13" name="Freeform 13"/>
            <p:cNvSpPr>
              <a:spLocks/>
            </p:cNvSpPr>
            <p:nvPr/>
          </p:nvSpPr>
          <p:spPr bwMode="auto">
            <a:xfrm>
              <a:off x="1252" y="3970"/>
              <a:ext cx="2146" cy="1"/>
            </a:xfrm>
            <a:custGeom>
              <a:avLst/>
              <a:gdLst/>
              <a:ahLst/>
              <a:cxnLst>
                <a:cxn ang="0">
                  <a:pos x="14300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4300">
                  <a:moveTo>
                    <a:pt x="1430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987550" y="3744913"/>
            <a:ext cx="6811963" cy="1587"/>
            <a:chOff x="1252" y="2359"/>
            <a:chExt cx="4291" cy="1"/>
          </a:xfrm>
        </p:grpSpPr>
        <p:sp>
          <p:nvSpPr>
            <p:cNvPr id="102415" name="Freeform 15"/>
            <p:cNvSpPr>
              <a:spLocks/>
            </p:cNvSpPr>
            <p:nvPr/>
          </p:nvSpPr>
          <p:spPr bwMode="auto">
            <a:xfrm>
              <a:off x="1252" y="2359"/>
              <a:ext cx="2146" cy="1"/>
            </a:xfrm>
            <a:custGeom>
              <a:avLst/>
              <a:gdLst/>
              <a:ahLst/>
              <a:cxnLst>
                <a:cxn ang="0">
                  <a:pos x="14300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4300">
                  <a:moveTo>
                    <a:pt x="1430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16" name="Freeform 16"/>
            <p:cNvSpPr>
              <a:spLocks/>
            </p:cNvSpPr>
            <p:nvPr/>
          </p:nvSpPr>
          <p:spPr bwMode="auto">
            <a:xfrm>
              <a:off x="3398" y="2359"/>
              <a:ext cx="2145" cy="1"/>
            </a:xfrm>
            <a:custGeom>
              <a:avLst/>
              <a:gdLst/>
              <a:ahLst/>
              <a:cxnLst>
                <a:cxn ang="0">
                  <a:pos x="14299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4299">
                  <a:moveTo>
                    <a:pt x="14299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394325" y="1189038"/>
            <a:ext cx="1588" cy="5113337"/>
            <a:chOff x="3398" y="749"/>
            <a:chExt cx="1" cy="3221"/>
          </a:xfrm>
        </p:grpSpPr>
        <p:sp>
          <p:nvSpPr>
            <p:cNvPr id="102418" name="Freeform 18"/>
            <p:cNvSpPr>
              <a:spLocks/>
            </p:cNvSpPr>
            <p:nvPr/>
          </p:nvSpPr>
          <p:spPr bwMode="auto">
            <a:xfrm>
              <a:off x="3398" y="749"/>
              <a:ext cx="1" cy="16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731"/>
                </a:cxn>
                <a:cxn ang="0">
                  <a:pos x="1" y="10731"/>
                </a:cxn>
              </a:cxnLst>
              <a:rect l="0" t="0" r="r" b="b"/>
              <a:pathLst>
                <a:path w="1" h="10731">
                  <a:moveTo>
                    <a:pt x="0" y="0"/>
                  </a:moveTo>
                  <a:lnTo>
                    <a:pt x="0" y="10731"/>
                  </a:lnTo>
                  <a:lnTo>
                    <a:pt x="1" y="10731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19" name="Freeform 19"/>
            <p:cNvSpPr>
              <a:spLocks/>
            </p:cNvSpPr>
            <p:nvPr/>
          </p:nvSpPr>
          <p:spPr bwMode="auto">
            <a:xfrm>
              <a:off x="3398" y="2359"/>
              <a:ext cx="1" cy="16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731"/>
                </a:cxn>
                <a:cxn ang="0">
                  <a:pos x="1" y="10731"/>
                </a:cxn>
              </a:cxnLst>
              <a:rect l="0" t="0" r="r" b="b"/>
              <a:pathLst>
                <a:path w="1" h="10731">
                  <a:moveTo>
                    <a:pt x="0" y="0"/>
                  </a:moveTo>
                  <a:lnTo>
                    <a:pt x="0" y="10731"/>
                  </a:lnTo>
                  <a:lnTo>
                    <a:pt x="1" y="10731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420" name="Freeform 20"/>
          <p:cNvSpPr>
            <a:spLocks/>
          </p:cNvSpPr>
          <p:nvPr/>
        </p:nvSpPr>
        <p:spPr bwMode="auto">
          <a:xfrm>
            <a:off x="1954213" y="3711575"/>
            <a:ext cx="68262" cy="69850"/>
          </a:xfrm>
          <a:custGeom>
            <a:avLst/>
            <a:gdLst/>
            <a:ahLst/>
            <a:cxnLst>
              <a:cxn ang="0">
                <a:pos x="286" y="143"/>
              </a:cxn>
              <a:cxn ang="0">
                <a:pos x="244" y="42"/>
              </a:cxn>
              <a:cxn ang="0">
                <a:pos x="142" y="0"/>
              </a:cxn>
              <a:cxn ang="0">
                <a:pos x="42" y="42"/>
              </a:cxn>
              <a:cxn ang="0">
                <a:pos x="0" y="143"/>
              </a:cxn>
              <a:cxn ang="0">
                <a:pos x="42" y="245"/>
              </a:cxn>
              <a:cxn ang="0">
                <a:pos x="142" y="287"/>
              </a:cxn>
              <a:cxn ang="0">
                <a:pos x="244" y="245"/>
              </a:cxn>
              <a:cxn ang="0">
                <a:pos x="286" y="143"/>
              </a:cxn>
              <a:cxn ang="0">
                <a:pos x="287" y="143"/>
              </a:cxn>
            </a:cxnLst>
            <a:rect l="0" t="0" r="r" b="b"/>
            <a:pathLst>
              <a:path w="287" h="287">
                <a:moveTo>
                  <a:pt x="286" y="143"/>
                </a:moveTo>
                <a:lnTo>
                  <a:pt x="244" y="42"/>
                </a:lnTo>
                <a:lnTo>
                  <a:pt x="142" y="0"/>
                </a:lnTo>
                <a:lnTo>
                  <a:pt x="42" y="42"/>
                </a:lnTo>
                <a:lnTo>
                  <a:pt x="0" y="143"/>
                </a:lnTo>
                <a:lnTo>
                  <a:pt x="42" y="245"/>
                </a:lnTo>
                <a:lnTo>
                  <a:pt x="142" y="287"/>
                </a:lnTo>
                <a:lnTo>
                  <a:pt x="244" y="245"/>
                </a:lnTo>
                <a:lnTo>
                  <a:pt x="286" y="143"/>
                </a:lnTo>
                <a:lnTo>
                  <a:pt x="287" y="143"/>
                </a:lnTo>
              </a:path>
            </a:pathLst>
          </a:custGeom>
          <a:noFill/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1" name="Freeform 21"/>
          <p:cNvSpPr>
            <a:spLocks/>
          </p:cNvSpPr>
          <p:nvPr/>
        </p:nvSpPr>
        <p:spPr bwMode="auto">
          <a:xfrm>
            <a:off x="1987550" y="1189038"/>
            <a:ext cx="3406775" cy="1917700"/>
          </a:xfrm>
          <a:custGeom>
            <a:avLst/>
            <a:gdLst/>
            <a:ahLst/>
            <a:cxnLst>
              <a:cxn ang="0">
                <a:pos x="14300" y="0"/>
              </a:cxn>
              <a:cxn ang="0">
                <a:pos x="0" y="8049"/>
              </a:cxn>
              <a:cxn ang="0">
                <a:pos x="1" y="8049"/>
              </a:cxn>
            </a:cxnLst>
            <a:rect l="0" t="0" r="r" b="b"/>
            <a:pathLst>
              <a:path w="14300" h="8049">
                <a:moveTo>
                  <a:pt x="14300" y="0"/>
                </a:moveTo>
                <a:lnTo>
                  <a:pt x="0" y="8049"/>
                </a:lnTo>
                <a:lnTo>
                  <a:pt x="1" y="8049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2" name="Freeform 22"/>
          <p:cNvSpPr>
            <a:spLocks/>
          </p:cNvSpPr>
          <p:nvPr/>
        </p:nvSpPr>
        <p:spPr bwMode="auto">
          <a:xfrm>
            <a:off x="1987550" y="1189038"/>
            <a:ext cx="3406775" cy="1279525"/>
          </a:xfrm>
          <a:custGeom>
            <a:avLst/>
            <a:gdLst/>
            <a:ahLst/>
            <a:cxnLst>
              <a:cxn ang="0">
                <a:pos x="14300" y="0"/>
              </a:cxn>
              <a:cxn ang="0">
                <a:pos x="0" y="5366"/>
              </a:cxn>
              <a:cxn ang="0">
                <a:pos x="1" y="5366"/>
              </a:cxn>
            </a:cxnLst>
            <a:rect l="0" t="0" r="r" b="b"/>
            <a:pathLst>
              <a:path w="14300" h="5366">
                <a:moveTo>
                  <a:pt x="14300" y="0"/>
                </a:moveTo>
                <a:lnTo>
                  <a:pt x="0" y="5366"/>
                </a:lnTo>
                <a:lnTo>
                  <a:pt x="1" y="5366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3" name="Freeform 23"/>
          <p:cNvSpPr>
            <a:spLocks/>
          </p:cNvSpPr>
          <p:nvPr/>
        </p:nvSpPr>
        <p:spPr bwMode="auto">
          <a:xfrm>
            <a:off x="1987550" y="1189038"/>
            <a:ext cx="3406775" cy="2555875"/>
          </a:xfrm>
          <a:custGeom>
            <a:avLst/>
            <a:gdLst/>
            <a:ahLst/>
            <a:cxnLst>
              <a:cxn ang="0">
                <a:pos x="14300" y="0"/>
              </a:cxn>
              <a:cxn ang="0">
                <a:pos x="0" y="10731"/>
              </a:cxn>
              <a:cxn ang="0">
                <a:pos x="1" y="10731"/>
              </a:cxn>
            </a:cxnLst>
            <a:rect l="0" t="0" r="r" b="b"/>
            <a:pathLst>
              <a:path w="14300" h="10731">
                <a:moveTo>
                  <a:pt x="14300" y="0"/>
                </a:moveTo>
                <a:lnTo>
                  <a:pt x="0" y="10731"/>
                </a:lnTo>
                <a:lnTo>
                  <a:pt x="1" y="10731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4" name="Freeform 24"/>
          <p:cNvSpPr>
            <a:spLocks/>
          </p:cNvSpPr>
          <p:nvPr/>
        </p:nvSpPr>
        <p:spPr bwMode="auto">
          <a:xfrm>
            <a:off x="1987550" y="1189038"/>
            <a:ext cx="3406775" cy="639762"/>
          </a:xfrm>
          <a:custGeom>
            <a:avLst/>
            <a:gdLst/>
            <a:ahLst/>
            <a:cxnLst>
              <a:cxn ang="0">
                <a:pos x="14300" y="0"/>
              </a:cxn>
              <a:cxn ang="0">
                <a:pos x="0" y="2684"/>
              </a:cxn>
              <a:cxn ang="0">
                <a:pos x="1" y="2684"/>
              </a:cxn>
            </a:cxnLst>
            <a:rect l="0" t="0" r="r" b="b"/>
            <a:pathLst>
              <a:path w="14300" h="2684">
                <a:moveTo>
                  <a:pt x="14300" y="0"/>
                </a:moveTo>
                <a:lnTo>
                  <a:pt x="0" y="2684"/>
                </a:lnTo>
                <a:lnTo>
                  <a:pt x="1" y="2684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5" name="Freeform 25"/>
          <p:cNvSpPr>
            <a:spLocks/>
          </p:cNvSpPr>
          <p:nvPr/>
        </p:nvSpPr>
        <p:spPr bwMode="auto">
          <a:xfrm>
            <a:off x="5394325" y="1189038"/>
            <a:ext cx="3405188" cy="1917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299" y="8049"/>
              </a:cxn>
              <a:cxn ang="0">
                <a:pos x="14300" y="8049"/>
              </a:cxn>
            </a:cxnLst>
            <a:rect l="0" t="0" r="r" b="b"/>
            <a:pathLst>
              <a:path w="14300" h="8049">
                <a:moveTo>
                  <a:pt x="0" y="0"/>
                </a:moveTo>
                <a:lnTo>
                  <a:pt x="14299" y="8049"/>
                </a:lnTo>
                <a:lnTo>
                  <a:pt x="14300" y="8049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6" name="Freeform 26"/>
          <p:cNvSpPr>
            <a:spLocks/>
          </p:cNvSpPr>
          <p:nvPr/>
        </p:nvSpPr>
        <p:spPr bwMode="auto">
          <a:xfrm>
            <a:off x="5394325" y="1189038"/>
            <a:ext cx="3405188" cy="255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299" y="10731"/>
              </a:cxn>
              <a:cxn ang="0">
                <a:pos x="14300" y="10731"/>
              </a:cxn>
            </a:cxnLst>
            <a:rect l="0" t="0" r="r" b="b"/>
            <a:pathLst>
              <a:path w="14300" h="10731">
                <a:moveTo>
                  <a:pt x="0" y="0"/>
                </a:moveTo>
                <a:lnTo>
                  <a:pt x="14299" y="10731"/>
                </a:lnTo>
                <a:lnTo>
                  <a:pt x="14300" y="10731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7" name="Freeform 27"/>
          <p:cNvSpPr>
            <a:spLocks/>
          </p:cNvSpPr>
          <p:nvPr/>
        </p:nvSpPr>
        <p:spPr bwMode="auto">
          <a:xfrm>
            <a:off x="5394325" y="1189038"/>
            <a:ext cx="3405188" cy="127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299" y="5366"/>
              </a:cxn>
              <a:cxn ang="0">
                <a:pos x="14300" y="5366"/>
              </a:cxn>
            </a:cxnLst>
            <a:rect l="0" t="0" r="r" b="b"/>
            <a:pathLst>
              <a:path w="14300" h="5366">
                <a:moveTo>
                  <a:pt x="0" y="0"/>
                </a:moveTo>
                <a:lnTo>
                  <a:pt x="14299" y="5366"/>
                </a:lnTo>
                <a:lnTo>
                  <a:pt x="14300" y="5366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8" name="Freeform 28"/>
          <p:cNvSpPr>
            <a:spLocks/>
          </p:cNvSpPr>
          <p:nvPr/>
        </p:nvSpPr>
        <p:spPr bwMode="auto">
          <a:xfrm>
            <a:off x="5394325" y="1189038"/>
            <a:ext cx="3405188" cy="639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299" y="2684"/>
              </a:cxn>
              <a:cxn ang="0">
                <a:pos x="14300" y="2684"/>
              </a:cxn>
            </a:cxnLst>
            <a:rect l="0" t="0" r="r" b="b"/>
            <a:pathLst>
              <a:path w="14300" h="2684">
                <a:moveTo>
                  <a:pt x="0" y="0"/>
                </a:moveTo>
                <a:lnTo>
                  <a:pt x="14299" y="2684"/>
                </a:lnTo>
                <a:lnTo>
                  <a:pt x="14300" y="2684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9" name="Freeform 29"/>
          <p:cNvSpPr>
            <a:spLocks/>
          </p:cNvSpPr>
          <p:nvPr/>
        </p:nvSpPr>
        <p:spPr bwMode="auto">
          <a:xfrm>
            <a:off x="2124075" y="3030538"/>
            <a:ext cx="3270250" cy="3271837"/>
          </a:xfrm>
          <a:custGeom>
            <a:avLst/>
            <a:gdLst/>
            <a:ahLst/>
            <a:cxnLst>
              <a:cxn ang="0">
                <a:pos x="13727" y="13735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3727" h="13735">
                <a:moveTo>
                  <a:pt x="13727" y="13735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0" name="Freeform 30"/>
          <p:cNvSpPr>
            <a:spLocks/>
          </p:cNvSpPr>
          <p:nvPr/>
        </p:nvSpPr>
        <p:spPr bwMode="auto">
          <a:xfrm>
            <a:off x="1987550" y="3744913"/>
            <a:ext cx="3406775" cy="2557462"/>
          </a:xfrm>
          <a:custGeom>
            <a:avLst/>
            <a:gdLst/>
            <a:ahLst/>
            <a:cxnLst>
              <a:cxn ang="0">
                <a:pos x="14300" y="10731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4300" h="10731">
                <a:moveTo>
                  <a:pt x="14300" y="10731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1" name="Freeform 31"/>
          <p:cNvSpPr>
            <a:spLocks/>
          </p:cNvSpPr>
          <p:nvPr/>
        </p:nvSpPr>
        <p:spPr bwMode="auto">
          <a:xfrm>
            <a:off x="2668588" y="2211388"/>
            <a:ext cx="2725737" cy="4090987"/>
          </a:xfrm>
          <a:custGeom>
            <a:avLst/>
            <a:gdLst/>
            <a:ahLst/>
            <a:cxnLst>
              <a:cxn ang="0">
                <a:pos x="11439" y="1717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1439" h="17170">
                <a:moveTo>
                  <a:pt x="11439" y="1717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2" name="Freeform 32"/>
          <p:cNvSpPr>
            <a:spLocks/>
          </p:cNvSpPr>
          <p:nvPr/>
        </p:nvSpPr>
        <p:spPr bwMode="auto">
          <a:xfrm>
            <a:off x="3790950" y="1492250"/>
            <a:ext cx="1603375" cy="4810125"/>
          </a:xfrm>
          <a:custGeom>
            <a:avLst/>
            <a:gdLst/>
            <a:ahLst/>
            <a:cxnLst>
              <a:cxn ang="0">
                <a:pos x="6729" y="20199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6729" h="20199">
                <a:moveTo>
                  <a:pt x="6729" y="20199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5394325" y="1492250"/>
            <a:ext cx="3405188" cy="4810125"/>
            <a:chOff x="3398" y="940"/>
            <a:chExt cx="2145" cy="3030"/>
          </a:xfrm>
        </p:grpSpPr>
        <p:sp>
          <p:nvSpPr>
            <p:cNvPr id="102434" name="Freeform 34"/>
            <p:cNvSpPr>
              <a:spLocks/>
            </p:cNvSpPr>
            <p:nvPr/>
          </p:nvSpPr>
          <p:spPr bwMode="auto">
            <a:xfrm>
              <a:off x="3398" y="1909"/>
              <a:ext cx="2058" cy="2061"/>
            </a:xfrm>
            <a:custGeom>
              <a:avLst/>
              <a:gdLst/>
              <a:ahLst/>
              <a:cxnLst>
                <a:cxn ang="0">
                  <a:pos x="0" y="13735"/>
                </a:cxn>
                <a:cxn ang="0">
                  <a:pos x="13727" y="0"/>
                </a:cxn>
                <a:cxn ang="0">
                  <a:pos x="13728" y="0"/>
                </a:cxn>
              </a:cxnLst>
              <a:rect l="0" t="0" r="r" b="b"/>
              <a:pathLst>
                <a:path w="13728" h="13735">
                  <a:moveTo>
                    <a:pt x="0" y="13735"/>
                  </a:moveTo>
                  <a:lnTo>
                    <a:pt x="13727" y="0"/>
                  </a:lnTo>
                  <a:lnTo>
                    <a:pt x="13728" y="0"/>
                  </a:lnTo>
                </a:path>
              </a:pathLst>
            </a:custGeom>
            <a:noFill/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35" name="Freeform 35"/>
            <p:cNvSpPr>
              <a:spLocks/>
            </p:cNvSpPr>
            <p:nvPr/>
          </p:nvSpPr>
          <p:spPr bwMode="auto">
            <a:xfrm>
              <a:off x="3398" y="2359"/>
              <a:ext cx="2145" cy="1611"/>
            </a:xfrm>
            <a:custGeom>
              <a:avLst/>
              <a:gdLst/>
              <a:ahLst/>
              <a:cxnLst>
                <a:cxn ang="0">
                  <a:pos x="0" y="10731"/>
                </a:cxn>
                <a:cxn ang="0">
                  <a:pos x="14299" y="0"/>
                </a:cxn>
                <a:cxn ang="0">
                  <a:pos x="14300" y="0"/>
                </a:cxn>
              </a:cxnLst>
              <a:rect l="0" t="0" r="r" b="b"/>
              <a:pathLst>
                <a:path w="14300" h="10731">
                  <a:moveTo>
                    <a:pt x="0" y="10731"/>
                  </a:moveTo>
                  <a:lnTo>
                    <a:pt x="14299" y="0"/>
                  </a:lnTo>
                  <a:lnTo>
                    <a:pt x="14300" y="0"/>
                  </a:lnTo>
                </a:path>
              </a:pathLst>
            </a:custGeom>
            <a:noFill/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36" name="Freeform 36"/>
            <p:cNvSpPr>
              <a:spLocks/>
            </p:cNvSpPr>
            <p:nvPr/>
          </p:nvSpPr>
          <p:spPr bwMode="auto">
            <a:xfrm>
              <a:off x="3398" y="1393"/>
              <a:ext cx="1715" cy="2577"/>
            </a:xfrm>
            <a:custGeom>
              <a:avLst/>
              <a:gdLst/>
              <a:ahLst/>
              <a:cxnLst>
                <a:cxn ang="0">
                  <a:pos x="0" y="17170"/>
                </a:cxn>
                <a:cxn ang="0">
                  <a:pos x="11439" y="0"/>
                </a:cxn>
                <a:cxn ang="0">
                  <a:pos x="11440" y="0"/>
                </a:cxn>
              </a:cxnLst>
              <a:rect l="0" t="0" r="r" b="b"/>
              <a:pathLst>
                <a:path w="11440" h="17170">
                  <a:moveTo>
                    <a:pt x="0" y="17170"/>
                  </a:moveTo>
                  <a:lnTo>
                    <a:pt x="11439" y="0"/>
                  </a:lnTo>
                  <a:lnTo>
                    <a:pt x="11440" y="0"/>
                  </a:lnTo>
                </a:path>
              </a:pathLst>
            </a:custGeom>
            <a:noFill/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37" name="Freeform 37"/>
            <p:cNvSpPr>
              <a:spLocks/>
            </p:cNvSpPr>
            <p:nvPr/>
          </p:nvSpPr>
          <p:spPr bwMode="auto">
            <a:xfrm>
              <a:off x="3398" y="940"/>
              <a:ext cx="1008" cy="3030"/>
            </a:xfrm>
            <a:custGeom>
              <a:avLst/>
              <a:gdLst/>
              <a:ahLst/>
              <a:cxnLst>
                <a:cxn ang="0">
                  <a:pos x="0" y="20199"/>
                </a:cxn>
                <a:cxn ang="0">
                  <a:pos x="6728" y="0"/>
                </a:cxn>
                <a:cxn ang="0">
                  <a:pos x="6729" y="0"/>
                </a:cxn>
              </a:cxnLst>
              <a:rect l="0" t="0" r="r" b="b"/>
              <a:pathLst>
                <a:path w="6729" h="20199">
                  <a:moveTo>
                    <a:pt x="0" y="20199"/>
                  </a:moveTo>
                  <a:lnTo>
                    <a:pt x="6728" y="0"/>
                  </a:lnTo>
                  <a:lnTo>
                    <a:pt x="6729" y="0"/>
                  </a:lnTo>
                </a:path>
              </a:pathLst>
            </a:custGeom>
            <a:noFill/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438" name="Freeform 38"/>
          <p:cNvSpPr>
            <a:spLocks/>
          </p:cNvSpPr>
          <p:nvPr/>
        </p:nvSpPr>
        <p:spPr bwMode="auto">
          <a:xfrm>
            <a:off x="2882900" y="3494088"/>
            <a:ext cx="495300" cy="442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3" y="981"/>
              </a:cxn>
              <a:cxn ang="0">
                <a:pos x="2076" y="1862"/>
              </a:cxn>
              <a:cxn ang="0">
                <a:pos x="2077" y="1862"/>
              </a:cxn>
            </a:cxnLst>
            <a:rect l="0" t="0" r="r" b="b"/>
            <a:pathLst>
              <a:path w="2077" h="1862">
                <a:moveTo>
                  <a:pt x="0" y="0"/>
                </a:moveTo>
                <a:lnTo>
                  <a:pt x="993" y="981"/>
                </a:lnTo>
                <a:lnTo>
                  <a:pt x="2076" y="1862"/>
                </a:lnTo>
                <a:lnTo>
                  <a:pt x="2077" y="1862"/>
                </a:lnTo>
              </a:path>
            </a:pathLst>
          </a:custGeom>
          <a:noFill/>
          <a:ln w="2540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9" name="Freeform 39"/>
          <p:cNvSpPr>
            <a:spLocks/>
          </p:cNvSpPr>
          <p:nvPr/>
        </p:nvSpPr>
        <p:spPr bwMode="auto">
          <a:xfrm>
            <a:off x="7408863" y="3494088"/>
            <a:ext cx="495300" cy="442912"/>
          </a:xfrm>
          <a:custGeom>
            <a:avLst/>
            <a:gdLst/>
            <a:ahLst/>
            <a:cxnLst>
              <a:cxn ang="0">
                <a:pos x="0" y="1862"/>
              </a:cxn>
              <a:cxn ang="0">
                <a:pos x="1083" y="981"/>
              </a:cxn>
              <a:cxn ang="0">
                <a:pos x="2075" y="0"/>
              </a:cxn>
              <a:cxn ang="0">
                <a:pos x="2076" y="0"/>
              </a:cxn>
            </a:cxnLst>
            <a:rect l="0" t="0" r="r" b="b"/>
            <a:pathLst>
              <a:path w="2076" h="1862">
                <a:moveTo>
                  <a:pt x="0" y="1862"/>
                </a:moveTo>
                <a:lnTo>
                  <a:pt x="1083" y="981"/>
                </a:lnTo>
                <a:lnTo>
                  <a:pt x="2075" y="0"/>
                </a:lnTo>
                <a:lnTo>
                  <a:pt x="2076" y="0"/>
                </a:lnTo>
              </a:path>
            </a:pathLst>
          </a:custGeom>
          <a:noFill/>
          <a:ln w="2540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0" name="Freeform 40"/>
          <p:cNvSpPr>
            <a:spLocks/>
          </p:cNvSpPr>
          <p:nvPr/>
        </p:nvSpPr>
        <p:spPr bwMode="auto">
          <a:xfrm>
            <a:off x="2882900" y="1189038"/>
            <a:ext cx="2511425" cy="2305050"/>
          </a:xfrm>
          <a:custGeom>
            <a:avLst/>
            <a:gdLst/>
            <a:ahLst/>
            <a:cxnLst>
              <a:cxn ang="0">
                <a:pos x="10541" y="0"/>
              </a:cxn>
              <a:cxn ang="0">
                <a:pos x="0" y="9670"/>
              </a:cxn>
              <a:cxn ang="0">
                <a:pos x="1" y="9670"/>
              </a:cxn>
            </a:cxnLst>
            <a:rect l="0" t="0" r="r" b="b"/>
            <a:pathLst>
              <a:path w="10541" h="9670">
                <a:moveTo>
                  <a:pt x="10541" y="0"/>
                </a:moveTo>
                <a:lnTo>
                  <a:pt x="0" y="9670"/>
                </a:lnTo>
                <a:lnTo>
                  <a:pt x="1" y="9670"/>
                </a:lnTo>
              </a:path>
            </a:pathLst>
          </a:custGeom>
          <a:noFill/>
          <a:ln w="28575" cmpd="sng">
            <a:solidFill>
              <a:srgbClr val="FF9900"/>
            </a:solidFill>
            <a:prstDash val="solid"/>
            <a:round/>
            <a:headEnd/>
            <a:tailEnd type="triangle" w="sm" len="lg"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1" name="Freeform 41"/>
          <p:cNvSpPr>
            <a:spLocks/>
          </p:cNvSpPr>
          <p:nvPr/>
        </p:nvSpPr>
        <p:spPr bwMode="auto">
          <a:xfrm>
            <a:off x="5394325" y="1189038"/>
            <a:ext cx="2509838" cy="2305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40" y="9670"/>
              </a:cxn>
              <a:cxn ang="0">
                <a:pos x="10541" y="9670"/>
              </a:cxn>
            </a:cxnLst>
            <a:rect l="0" t="0" r="r" b="b"/>
            <a:pathLst>
              <a:path w="10541" h="9670">
                <a:moveTo>
                  <a:pt x="0" y="0"/>
                </a:moveTo>
                <a:lnTo>
                  <a:pt x="10540" y="9670"/>
                </a:lnTo>
                <a:lnTo>
                  <a:pt x="10541" y="9670"/>
                </a:lnTo>
              </a:path>
            </a:pathLst>
          </a:custGeom>
          <a:noFill/>
          <a:ln w="28575" cmpd="sng">
            <a:solidFill>
              <a:srgbClr val="FF9900"/>
            </a:solidFill>
            <a:prstDash val="solid"/>
            <a:round/>
            <a:headEnd type="none" w="sm" len="lg"/>
            <a:tailEnd type="triangle" w="sm" len="lg"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2" name="Freeform 42"/>
          <p:cNvSpPr>
            <a:spLocks/>
          </p:cNvSpPr>
          <p:nvPr/>
        </p:nvSpPr>
        <p:spPr bwMode="auto">
          <a:xfrm>
            <a:off x="1987550" y="2211388"/>
            <a:ext cx="681038" cy="1533525"/>
          </a:xfrm>
          <a:custGeom>
            <a:avLst/>
            <a:gdLst/>
            <a:ahLst/>
            <a:cxnLst>
              <a:cxn ang="0">
                <a:pos x="2861" y="0"/>
              </a:cxn>
              <a:cxn ang="0">
                <a:pos x="2038" y="881"/>
              </a:cxn>
              <a:cxn ang="0">
                <a:pos x="1339" y="1864"/>
              </a:cxn>
              <a:cxn ang="0">
                <a:pos x="778" y="2930"/>
              </a:cxn>
              <a:cxn ang="0">
                <a:pos x="364" y="4062"/>
              </a:cxn>
              <a:cxn ang="0">
                <a:pos x="103" y="5239"/>
              </a:cxn>
              <a:cxn ang="0">
                <a:pos x="0" y="6439"/>
              </a:cxn>
              <a:cxn ang="0">
                <a:pos x="1" y="6439"/>
              </a:cxn>
            </a:cxnLst>
            <a:rect l="0" t="0" r="r" b="b"/>
            <a:pathLst>
              <a:path w="2861" h="6439">
                <a:moveTo>
                  <a:pt x="2861" y="0"/>
                </a:moveTo>
                <a:lnTo>
                  <a:pt x="2038" y="881"/>
                </a:lnTo>
                <a:lnTo>
                  <a:pt x="1339" y="1864"/>
                </a:lnTo>
                <a:lnTo>
                  <a:pt x="778" y="2930"/>
                </a:lnTo>
                <a:lnTo>
                  <a:pt x="364" y="4062"/>
                </a:lnTo>
                <a:lnTo>
                  <a:pt x="103" y="5239"/>
                </a:lnTo>
                <a:lnTo>
                  <a:pt x="0" y="6439"/>
                </a:lnTo>
                <a:lnTo>
                  <a:pt x="1" y="6439"/>
                </a:lnTo>
              </a:path>
            </a:pathLst>
          </a:custGeom>
          <a:noFill/>
          <a:ln w="38100" cmpd="sng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3" name="Freeform 43"/>
          <p:cNvSpPr>
            <a:spLocks/>
          </p:cNvSpPr>
          <p:nvPr/>
        </p:nvSpPr>
        <p:spPr bwMode="auto">
          <a:xfrm>
            <a:off x="2668588" y="1189038"/>
            <a:ext cx="2725737" cy="1022350"/>
          </a:xfrm>
          <a:custGeom>
            <a:avLst/>
            <a:gdLst/>
            <a:ahLst/>
            <a:cxnLst>
              <a:cxn ang="0">
                <a:pos x="11439" y="0"/>
              </a:cxn>
              <a:cxn ang="0">
                <a:pos x="9873" y="34"/>
              </a:cxn>
              <a:cxn ang="0">
                <a:pos x="8319" y="217"/>
              </a:cxn>
              <a:cxn ang="0">
                <a:pos x="6790" y="550"/>
              </a:cxn>
              <a:cxn ang="0">
                <a:pos x="5300" y="1028"/>
              </a:cxn>
              <a:cxn ang="0">
                <a:pos x="3863" y="1649"/>
              </a:cxn>
              <a:cxn ang="0">
                <a:pos x="2492" y="2404"/>
              </a:cxn>
              <a:cxn ang="0">
                <a:pos x="1200" y="3288"/>
              </a:cxn>
              <a:cxn ang="0">
                <a:pos x="0" y="4292"/>
              </a:cxn>
              <a:cxn ang="0">
                <a:pos x="1" y="4292"/>
              </a:cxn>
            </a:cxnLst>
            <a:rect l="0" t="0" r="r" b="b"/>
            <a:pathLst>
              <a:path w="11439" h="4292">
                <a:moveTo>
                  <a:pt x="11439" y="0"/>
                </a:moveTo>
                <a:lnTo>
                  <a:pt x="9873" y="34"/>
                </a:lnTo>
                <a:lnTo>
                  <a:pt x="8319" y="217"/>
                </a:lnTo>
                <a:lnTo>
                  <a:pt x="6790" y="550"/>
                </a:lnTo>
                <a:lnTo>
                  <a:pt x="5300" y="1028"/>
                </a:lnTo>
                <a:lnTo>
                  <a:pt x="3863" y="1649"/>
                </a:lnTo>
                <a:lnTo>
                  <a:pt x="2492" y="2404"/>
                </a:lnTo>
                <a:lnTo>
                  <a:pt x="1200" y="3288"/>
                </a:lnTo>
                <a:lnTo>
                  <a:pt x="0" y="4292"/>
                </a:lnTo>
                <a:lnTo>
                  <a:pt x="1" y="4292"/>
                </a:lnTo>
              </a:path>
            </a:pathLst>
          </a:custGeom>
          <a:noFill/>
          <a:ln w="38100" cmpd="sng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4" name="Freeform 44"/>
          <p:cNvSpPr>
            <a:spLocks/>
          </p:cNvSpPr>
          <p:nvPr/>
        </p:nvSpPr>
        <p:spPr bwMode="auto">
          <a:xfrm>
            <a:off x="8116888" y="2211388"/>
            <a:ext cx="682625" cy="1533525"/>
          </a:xfrm>
          <a:custGeom>
            <a:avLst/>
            <a:gdLst/>
            <a:ahLst/>
            <a:cxnLst>
              <a:cxn ang="0">
                <a:pos x="2860" y="6439"/>
              </a:cxn>
              <a:cxn ang="0">
                <a:pos x="2757" y="5239"/>
              </a:cxn>
              <a:cxn ang="0">
                <a:pos x="2497" y="4062"/>
              </a:cxn>
              <a:cxn ang="0">
                <a:pos x="2081" y="2930"/>
              </a:cxn>
              <a:cxn ang="0">
                <a:pos x="1520" y="1864"/>
              </a:cxn>
              <a:cxn ang="0">
                <a:pos x="821" y="881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2860" h="6439">
                <a:moveTo>
                  <a:pt x="2860" y="6439"/>
                </a:moveTo>
                <a:lnTo>
                  <a:pt x="2757" y="5239"/>
                </a:lnTo>
                <a:lnTo>
                  <a:pt x="2497" y="4062"/>
                </a:lnTo>
                <a:lnTo>
                  <a:pt x="2081" y="2930"/>
                </a:lnTo>
                <a:lnTo>
                  <a:pt x="1520" y="1864"/>
                </a:lnTo>
                <a:lnTo>
                  <a:pt x="821" y="88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8100" cmpd="sng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5" name="Freeform 45"/>
          <p:cNvSpPr>
            <a:spLocks/>
          </p:cNvSpPr>
          <p:nvPr/>
        </p:nvSpPr>
        <p:spPr bwMode="auto">
          <a:xfrm>
            <a:off x="5394325" y="1189038"/>
            <a:ext cx="2722563" cy="1022350"/>
          </a:xfrm>
          <a:custGeom>
            <a:avLst/>
            <a:gdLst/>
            <a:ahLst/>
            <a:cxnLst>
              <a:cxn ang="0">
                <a:pos x="11439" y="4292"/>
              </a:cxn>
              <a:cxn ang="0">
                <a:pos x="10239" y="3288"/>
              </a:cxn>
              <a:cxn ang="0">
                <a:pos x="8946" y="2404"/>
              </a:cxn>
              <a:cxn ang="0">
                <a:pos x="7575" y="1649"/>
              </a:cxn>
              <a:cxn ang="0">
                <a:pos x="6138" y="1028"/>
              </a:cxn>
              <a:cxn ang="0">
                <a:pos x="4648" y="550"/>
              </a:cxn>
              <a:cxn ang="0">
                <a:pos x="3118" y="217"/>
              </a:cxn>
              <a:cxn ang="0">
                <a:pos x="1564" y="34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1439" h="4292">
                <a:moveTo>
                  <a:pt x="11439" y="4292"/>
                </a:moveTo>
                <a:lnTo>
                  <a:pt x="10239" y="3288"/>
                </a:lnTo>
                <a:lnTo>
                  <a:pt x="8946" y="2404"/>
                </a:lnTo>
                <a:lnTo>
                  <a:pt x="7575" y="1649"/>
                </a:lnTo>
                <a:lnTo>
                  <a:pt x="6138" y="1028"/>
                </a:lnTo>
                <a:lnTo>
                  <a:pt x="4648" y="550"/>
                </a:lnTo>
                <a:lnTo>
                  <a:pt x="3118" y="217"/>
                </a:lnTo>
                <a:lnTo>
                  <a:pt x="1564" y="34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8100" cmpd="sng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6" name="Freeform 46"/>
          <p:cNvSpPr>
            <a:spLocks/>
          </p:cNvSpPr>
          <p:nvPr/>
        </p:nvSpPr>
        <p:spPr bwMode="auto">
          <a:xfrm>
            <a:off x="2668588" y="5280025"/>
            <a:ext cx="2725737" cy="1022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1005"/>
              </a:cxn>
              <a:cxn ang="0">
                <a:pos x="2492" y="1889"/>
              </a:cxn>
              <a:cxn ang="0">
                <a:pos x="3863" y="2644"/>
              </a:cxn>
              <a:cxn ang="0">
                <a:pos x="5300" y="3264"/>
              </a:cxn>
              <a:cxn ang="0">
                <a:pos x="6790" y="3743"/>
              </a:cxn>
              <a:cxn ang="0">
                <a:pos x="8319" y="4075"/>
              </a:cxn>
              <a:cxn ang="0">
                <a:pos x="9873" y="4260"/>
              </a:cxn>
              <a:cxn ang="0">
                <a:pos x="11439" y="4292"/>
              </a:cxn>
              <a:cxn ang="0">
                <a:pos x="11440" y="4292"/>
              </a:cxn>
            </a:cxnLst>
            <a:rect l="0" t="0" r="r" b="b"/>
            <a:pathLst>
              <a:path w="11440" h="4292">
                <a:moveTo>
                  <a:pt x="0" y="0"/>
                </a:moveTo>
                <a:lnTo>
                  <a:pt x="1200" y="1005"/>
                </a:lnTo>
                <a:lnTo>
                  <a:pt x="2492" y="1889"/>
                </a:lnTo>
                <a:lnTo>
                  <a:pt x="3863" y="2644"/>
                </a:lnTo>
                <a:lnTo>
                  <a:pt x="5300" y="3264"/>
                </a:lnTo>
                <a:lnTo>
                  <a:pt x="6790" y="3743"/>
                </a:lnTo>
                <a:lnTo>
                  <a:pt x="8319" y="4075"/>
                </a:lnTo>
                <a:lnTo>
                  <a:pt x="9873" y="4260"/>
                </a:lnTo>
                <a:lnTo>
                  <a:pt x="11439" y="4292"/>
                </a:lnTo>
                <a:lnTo>
                  <a:pt x="11440" y="4292"/>
                </a:lnTo>
              </a:path>
            </a:pathLst>
          </a:custGeom>
          <a:noFill/>
          <a:ln w="38100" cmpd="sng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7" name="Freeform 47"/>
          <p:cNvSpPr>
            <a:spLocks/>
          </p:cNvSpPr>
          <p:nvPr/>
        </p:nvSpPr>
        <p:spPr bwMode="auto">
          <a:xfrm>
            <a:off x="1987550" y="3744913"/>
            <a:ext cx="681038" cy="1535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" y="1201"/>
              </a:cxn>
              <a:cxn ang="0">
                <a:pos x="364" y="2378"/>
              </a:cxn>
              <a:cxn ang="0">
                <a:pos x="778" y="3510"/>
              </a:cxn>
              <a:cxn ang="0">
                <a:pos x="1339" y="4576"/>
              </a:cxn>
              <a:cxn ang="0">
                <a:pos x="2038" y="5558"/>
              </a:cxn>
              <a:cxn ang="0">
                <a:pos x="2861" y="6439"/>
              </a:cxn>
              <a:cxn ang="0">
                <a:pos x="2862" y="6439"/>
              </a:cxn>
            </a:cxnLst>
            <a:rect l="0" t="0" r="r" b="b"/>
            <a:pathLst>
              <a:path w="2862" h="6439">
                <a:moveTo>
                  <a:pt x="0" y="0"/>
                </a:moveTo>
                <a:lnTo>
                  <a:pt x="103" y="1201"/>
                </a:lnTo>
                <a:lnTo>
                  <a:pt x="364" y="2378"/>
                </a:lnTo>
                <a:lnTo>
                  <a:pt x="778" y="3510"/>
                </a:lnTo>
                <a:lnTo>
                  <a:pt x="1339" y="4576"/>
                </a:lnTo>
                <a:lnTo>
                  <a:pt x="2038" y="5558"/>
                </a:lnTo>
                <a:lnTo>
                  <a:pt x="2861" y="6439"/>
                </a:lnTo>
                <a:lnTo>
                  <a:pt x="2862" y="6439"/>
                </a:lnTo>
              </a:path>
            </a:pathLst>
          </a:custGeom>
          <a:noFill/>
          <a:ln w="38100" cmpd="sng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8" name="Freeform 48"/>
          <p:cNvSpPr>
            <a:spLocks/>
          </p:cNvSpPr>
          <p:nvPr/>
        </p:nvSpPr>
        <p:spPr bwMode="auto">
          <a:xfrm>
            <a:off x="5394325" y="5280025"/>
            <a:ext cx="2722563" cy="1022350"/>
          </a:xfrm>
          <a:custGeom>
            <a:avLst/>
            <a:gdLst/>
            <a:ahLst/>
            <a:cxnLst>
              <a:cxn ang="0">
                <a:pos x="0" y="4292"/>
              </a:cxn>
              <a:cxn ang="0">
                <a:pos x="1564" y="4260"/>
              </a:cxn>
              <a:cxn ang="0">
                <a:pos x="3118" y="4075"/>
              </a:cxn>
              <a:cxn ang="0">
                <a:pos x="4648" y="3743"/>
              </a:cxn>
              <a:cxn ang="0">
                <a:pos x="6138" y="3264"/>
              </a:cxn>
              <a:cxn ang="0">
                <a:pos x="7575" y="2644"/>
              </a:cxn>
              <a:cxn ang="0">
                <a:pos x="8946" y="1889"/>
              </a:cxn>
              <a:cxn ang="0">
                <a:pos x="10239" y="1005"/>
              </a:cxn>
              <a:cxn ang="0">
                <a:pos x="11439" y="0"/>
              </a:cxn>
              <a:cxn ang="0">
                <a:pos x="11440" y="0"/>
              </a:cxn>
            </a:cxnLst>
            <a:rect l="0" t="0" r="r" b="b"/>
            <a:pathLst>
              <a:path w="11440" h="4292">
                <a:moveTo>
                  <a:pt x="0" y="4292"/>
                </a:moveTo>
                <a:lnTo>
                  <a:pt x="1564" y="4260"/>
                </a:lnTo>
                <a:lnTo>
                  <a:pt x="3118" y="4075"/>
                </a:lnTo>
                <a:lnTo>
                  <a:pt x="4648" y="3743"/>
                </a:lnTo>
                <a:lnTo>
                  <a:pt x="6138" y="3264"/>
                </a:lnTo>
                <a:lnTo>
                  <a:pt x="7575" y="2644"/>
                </a:lnTo>
                <a:lnTo>
                  <a:pt x="8946" y="1889"/>
                </a:lnTo>
                <a:lnTo>
                  <a:pt x="10239" y="1005"/>
                </a:lnTo>
                <a:lnTo>
                  <a:pt x="11439" y="0"/>
                </a:lnTo>
                <a:lnTo>
                  <a:pt x="11440" y="0"/>
                </a:lnTo>
              </a:path>
            </a:pathLst>
          </a:custGeom>
          <a:noFill/>
          <a:ln w="38100" cmpd="sng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9" name="Freeform 49"/>
          <p:cNvSpPr>
            <a:spLocks/>
          </p:cNvSpPr>
          <p:nvPr/>
        </p:nvSpPr>
        <p:spPr bwMode="auto">
          <a:xfrm>
            <a:off x="8116888" y="3744913"/>
            <a:ext cx="682625" cy="1535112"/>
          </a:xfrm>
          <a:custGeom>
            <a:avLst/>
            <a:gdLst/>
            <a:ahLst/>
            <a:cxnLst>
              <a:cxn ang="0">
                <a:pos x="0" y="6439"/>
              </a:cxn>
              <a:cxn ang="0">
                <a:pos x="821" y="5558"/>
              </a:cxn>
              <a:cxn ang="0">
                <a:pos x="1520" y="4576"/>
              </a:cxn>
              <a:cxn ang="0">
                <a:pos x="2081" y="3510"/>
              </a:cxn>
              <a:cxn ang="0">
                <a:pos x="2497" y="2378"/>
              </a:cxn>
              <a:cxn ang="0">
                <a:pos x="2757" y="1201"/>
              </a:cxn>
              <a:cxn ang="0">
                <a:pos x="2860" y="0"/>
              </a:cxn>
              <a:cxn ang="0">
                <a:pos x="2861" y="0"/>
              </a:cxn>
            </a:cxnLst>
            <a:rect l="0" t="0" r="r" b="b"/>
            <a:pathLst>
              <a:path w="2861" h="6439">
                <a:moveTo>
                  <a:pt x="0" y="6439"/>
                </a:moveTo>
                <a:lnTo>
                  <a:pt x="821" y="5558"/>
                </a:lnTo>
                <a:lnTo>
                  <a:pt x="1520" y="4576"/>
                </a:lnTo>
                <a:lnTo>
                  <a:pt x="2081" y="3510"/>
                </a:lnTo>
                <a:lnTo>
                  <a:pt x="2497" y="2378"/>
                </a:lnTo>
                <a:lnTo>
                  <a:pt x="2757" y="1201"/>
                </a:lnTo>
                <a:lnTo>
                  <a:pt x="2860" y="0"/>
                </a:lnTo>
                <a:lnTo>
                  <a:pt x="2861" y="0"/>
                </a:lnTo>
              </a:path>
            </a:pathLst>
          </a:custGeom>
          <a:noFill/>
          <a:ln w="38100" cmpd="sng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0" name="Freeform 50"/>
          <p:cNvSpPr>
            <a:spLocks/>
          </p:cNvSpPr>
          <p:nvPr/>
        </p:nvSpPr>
        <p:spPr bwMode="auto">
          <a:xfrm>
            <a:off x="2328863" y="2620963"/>
            <a:ext cx="811212" cy="1123950"/>
          </a:xfrm>
          <a:custGeom>
            <a:avLst/>
            <a:gdLst/>
            <a:ahLst/>
            <a:cxnLst>
              <a:cxn ang="0">
                <a:pos x="3413" y="4718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3413" h="4718">
                <a:moveTo>
                  <a:pt x="3413" y="4718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1" name="Freeform 51"/>
          <p:cNvSpPr>
            <a:spLocks/>
          </p:cNvSpPr>
          <p:nvPr/>
        </p:nvSpPr>
        <p:spPr bwMode="auto">
          <a:xfrm>
            <a:off x="2328863" y="2620963"/>
            <a:ext cx="5316537" cy="1123950"/>
          </a:xfrm>
          <a:custGeom>
            <a:avLst/>
            <a:gdLst/>
            <a:ahLst/>
            <a:cxnLst>
              <a:cxn ang="0">
                <a:pos x="22328" y="4718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22328" h="4718">
                <a:moveTo>
                  <a:pt x="22328" y="4718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2" name="Freeform 52"/>
          <p:cNvSpPr>
            <a:spLocks/>
          </p:cNvSpPr>
          <p:nvPr/>
        </p:nvSpPr>
        <p:spPr bwMode="auto">
          <a:xfrm>
            <a:off x="1155700" y="1860550"/>
            <a:ext cx="2770188" cy="1801813"/>
          </a:xfrm>
          <a:custGeom>
            <a:avLst/>
            <a:gdLst/>
            <a:ahLst/>
            <a:cxnLst>
              <a:cxn ang="0">
                <a:pos x="11636" y="7567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1636" h="7567">
                <a:moveTo>
                  <a:pt x="11636" y="7567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3" name="Freeform 53"/>
          <p:cNvSpPr>
            <a:spLocks/>
          </p:cNvSpPr>
          <p:nvPr/>
        </p:nvSpPr>
        <p:spPr bwMode="auto">
          <a:xfrm>
            <a:off x="68263" y="2620963"/>
            <a:ext cx="2260600" cy="3482975"/>
          </a:xfrm>
          <a:custGeom>
            <a:avLst/>
            <a:gdLst/>
            <a:ahLst/>
            <a:cxnLst>
              <a:cxn ang="0">
                <a:pos x="0" y="14612"/>
              </a:cxn>
              <a:cxn ang="0">
                <a:pos x="9489" y="0"/>
              </a:cxn>
              <a:cxn ang="0">
                <a:pos x="9490" y="0"/>
              </a:cxn>
            </a:cxnLst>
            <a:rect l="0" t="0" r="r" b="b"/>
            <a:pathLst>
              <a:path w="9490" h="14612">
                <a:moveTo>
                  <a:pt x="0" y="14612"/>
                </a:moveTo>
                <a:lnTo>
                  <a:pt x="9489" y="0"/>
                </a:lnTo>
                <a:lnTo>
                  <a:pt x="9490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4" name="Freeform 54"/>
          <p:cNvSpPr>
            <a:spLocks/>
          </p:cNvSpPr>
          <p:nvPr/>
        </p:nvSpPr>
        <p:spPr bwMode="auto">
          <a:xfrm>
            <a:off x="666750" y="720725"/>
            <a:ext cx="2895600" cy="4460875"/>
          </a:xfrm>
          <a:custGeom>
            <a:avLst/>
            <a:gdLst/>
            <a:ahLst/>
            <a:cxnLst>
              <a:cxn ang="0">
                <a:pos x="5183" y="0"/>
              </a:cxn>
              <a:cxn ang="0">
                <a:pos x="0" y="7979"/>
              </a:cxn>
              <a:cxn ang="0">
                <a:pos x="1" y="7979"/>
              </a:cxn>
            </a:cxnLst>
            <a:rect l="0" t="0" r="r" b="b"/>
            <a:pathLst>
              <a:path w="5183" h="7979">
                <a:moveTo>
                  <a:pt x="5183" y="0"/>
                </a:moveTo>
                <a:lnTo>
                  <a:pt x="0" y="7979"/>
                </a:lnTo>
                <a:lnTo>
                  <a:pt x="1" y="7979"/>
                </a:lnTo>
              </a:path>
            </a:pathLst>
          </a:custGeom>
          <a:noFill/>
          <a:ln w="28575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5" name="Freeform 55"/>
          <p:cNvSpPr>
            <a:spLocks/>
          </p:cNvSpPr>
          <p:nvPr/>
        </p:nvSpPr>
        <p:spPr bwMode="auto">
          <a:xfrm>
            <a:off x="-9525" y="3744913"/>
            <a:ext cx="3149600" cy="2251075"/>
          </a:xfrm>
          <a:custGeom>
            <a:avLst/>
            <a:gdLst/>
            <a:ahLst/>
            <a:cxnLst>
              <a:cxn ang="0">
                <a:pos x="13227" y="0"/>
              </a:cxn>
              <a:cxn ang="0">
                <a:pos x="0" y="9448"/>
              </a:cxn>
              <a:cxn ang="0">
                <a:pos x="1" y="9448"/>
              </a:cxn>
            </a:cxnLst>
            <a:rect l="0" t="0" r="r" b="b"/>
            <a:pathLst>
              <a:path w="13227" h="9448">
                <a:moveTo>
                  <a:pt x="13227" y="0"/>
                </a:moveTo>
                <a:lnTo>
                  <a:pt x="0" y="9448"/>
                </a:lnTo>
                <a:lnTo>
                  <a:pt x="1" y="9448"/>
                </a:lnTo>
              </a:path>
            </a:pathLst>
          </a:custGeom>
          <a:noFill/>
          <a:ln w="28575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263525" y="1189038"/>
            <a:ext cx="1588" cy="5113337"/>
            <a:chOff x="166" y="749"/>
            <a:chExt cx="1" cy="3221"/>
          </a:xfrm>
        </p:grpSpPr>
        <p:sp>
          <p:nvSpPr>
            <p:cNvPr id="102457" name="Freeform 57"/>
            <p:cNvSpPr>
              <a:spLocks/>
            </p:cNvSpPr>
            <p:nvPr/>
          </p:nvSpPr>
          <p:spPr bwMode="auto">
            <a:xfrm>
              <a:off x="166" y="2359"/>
              <a:ext cx="1" cy="1611"/>
            </a:xfrm>
            <a:custGeom>
              <a:avLst/>
              <a:gdLst/>
              <a:ahLst/>
              <a:cxnLst>
                <a:cxn ang="0">
                  <a:pos x="0" y="1073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0731">
                  <a:moveTo>
                    <a:pt x="0" y="1073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 cmpd="sng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58" name="Freeform 58"/>
            <p:cNvSpPr>
              <a:spLocks/>
            </p:cNvSpPr>
            <p:nvPr/>
          </p:nvSpPr>
          <p:spPr bwMode="auto">
            <a:xfrm>
              <a:off x="166" y="749"/>
              <a:ext cx="1" cy="1610"/>
            </a:xfrm>
            <a:custGeom>
              <a:avLst/>
              <a:gdLst/>
              <a:ahLst/>
              <a:cxnLst>
                <a:cxn ang="0">
                  <a:pos x="0" y="1073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0731">
                  <a:moveTo>
                    <a:pt x="0" y="1073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 cmpd="sng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459" name="Freeform 59"/>
          <p:cNvSpPr>
            <a:spLocks/>
          </p:cNvSpPr>
          <p:nvPr/>
        </p:nvSpPr>
        <p:spPr bwMode="auto">
          <a:xfrm>
            <a:off x="263525" y="3744913"/>
            <a:ext cx="1724025" cy="1587"/>
          </a:xfrm>
          <a:custGeom>
            <a:avLst/>
            <a:gdLst/>
            <a:ahLst/>
            <a:cxnLst>
              <a:cxn ang="0">
                <a:pos x="7240" y="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7240">
                <a:moveTo>
                  <a:pt x="7240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28575" cmpd="sng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60" name="Text Box 60"/>
          <p:cNvSpPr txBox="1">
            <a:spLocks noChangeArrowheads="1"/>
          </p:cNvSpPr>
          <p:nvPr/>
        </p:nvSpPr>
        <p:spPr bwMode="auto">
          <a:xfrm>
            <a:off x="1593850" y="3395663"/>
            <a:ext cx="44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1565275" y="2851150"/>
            <a:ext cx="457200" cy="457200"/>
            <a:chOff x="986" y="1796"/>
            <a:chExt cx="288" cy="288"/>
          </a:xfrm>
        </p:grpSpPr>
        <p:sp>
          <p:nvSpPr>
            <p:cNvPr id="102462" name="Freeform 62"/>
            <p:cNvSpPr>
              <a:spLocks/>
            </p:cNvSpPr>
            <p:nvPr/>
          </p:nvSpPr>
          <p:spPr bwMode="auto">
            <a:xfrm>
              <a:off x="1231" y="1936"/>
              <a:ext cx="43" cy="42"/>
            </a:xfrm>
            <a:custGeom>
              <a:avLst/>
              <a:gdLst/>
              <a:ahLst/>
              <a:cxnLst>
                <a:cxn ang="0">
                  <a:pos x="286" y="143"/>
                </a:cxn>
                <a:cxn ang="0">
                  <a:pos x="244" y="42"/>
                </a:cxn>
                <a:cxn ang="0">
                  <a:pos x="142" y="0"/>
                </a:cxn>
                <a:cxn ang="0">
                  <a:pos x="42" y="42"/>
                </a:cxn>
                <a:cxn ang="0">
                  <a:pos x="0" y="143"/>
                </a:cxn>
                <a:cxn ang="0">
                  <a:pos x="42" y="243"/>
                </a:cxn>
                <a:cxn ang="0">
                  <a:pos x="142" y="285"/>
                </a:cxn>
                <a:cxn ang="0">
                  <a:pos x="244" y="243"/>
                </a:cxn>
                <a:cxn ang="0">
                  <a:pos x="286" y="143"/>
                </a:cxn>
                <a:cxn ang="0">
                  <a:pos x="287" y="143"/>
                </a:cxn>
              </a:cxnLst>
              <a:rect l="0" t="0" r="r" b="b"/>
              <a:pathLst>
                <a:path w="287" h="285">
                  <a:moveTo>
                    <a:pt x="286" y="143"/>
                  </a:moveTo>
                  <a:lnTo>
                    <a:pt x="244" y="42"/>
                  </a:lnTo>
                  <a:lnTo>
                    <a:pt x="142" y="0"/>
                  </a:lnTo>
                  <a:lnTo>
                    <a:pt x="42" y="42"/>
                  </a:lnTo>
                  <a:lnTo>
                    <a:pt x="0" y="143"/>
                  </a:lnTo>
                  <a:lnTo>
                    <a:pt x="42" y="243"/>
                  </a:lnTo>
                  <a:lnTo>
                    <a:pt x="142" y="285"/>
                  </a:lnTo>
                  <a:lnTo>
                    <a:pt x="244" y="243"/>
                  </a:lnTo>
                  <a:lnTo>
                    <a:pt x="286" y="143"/>
                  </a:lnTo>
                  <a:lnTo>
                    <a:pt x="287" y="14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63" name="Text Box 63"/>
            <p:cNvSpPr txBox="1">
              <a:spLocks noChangeArrowheads="1"/>
            </p:cNvSpPr>
            <p:nvPr/>
          </p:nvSpPr>
          <p:spPr bwMode="auto">
            <a:xfrm>
              <a:off x="986" y="1796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1565275" y="2235200"/>
            <a:ext cx="457200" cy="457200"/>
            <a:chOff x="986" y="1408"/>
            <a:chExt cx="288" cy="288"/>
          </a:xfrm>
        </p:grpSpPr>
        <p:sp>
          <p:nvSpPr>
            <p:cNvPr id="102465" name="Freeform 65"/>
            <p:cNvSpPr>
              <a:spLocks/>
            </p:cNvSpPr>
            <p:nvPr/>
          </p:nvSpPr>
          <p:spPr bwMode="auto">
            <a:xfrm>
              <a:off x="1231" y="1532"/>
              <a:ext cx="43" cy="44"/>
            </a:xfrm>
            <a:custGeom>
              <a:avLst/>
              <a:gdLst/>
              <a:ahLst/>
              <a:cxnLst>
                <a:cxn ang="0">
                  <a:pos x="286" y="143"/>
                </a:cxn>
                <a:cxn ang="0">
                  <a:pos x="244" y="41"/>
                </a:cxn>
                <a:cxn ang="0">
                  <a:pos x="142" y="0"/>
                </a:cxn>
                <a:cxn ang="0">
                  <a:pos x="42" y="41"/>
                </a:cxn>
                <a:cxn ang="0">
                  <a:pos x="0" y="143"/>
                </a:cxn>
                <a:cxn ang="0">
                  <a:pos x="42" y="244"/>
                </a:cxn>
                <a:cxn ang="0">
                  <a:pos x="142" y="286"/>
                </a:cxn>
                <a:cxn ang="0">
                  <a:pos x="244" y="244"/>
                </a:cxn>
                <a:cxn ang="0">
                  <a:pos x="286" y="143"/>
                </a:cxn>
                <a:cxn ang="0">
                  <a:pos x="287" y="143"/>
                </a:cxn>
              </a:cxnLst>
              <a:rect l="0" t="0" r="r" b="b"/>
              <a:pathLst>
                <a:path w="287" h="286">
                  <a:moveTo>
                    <a:pt x="286" y="143"/>
                  </a:moveTo>
                  <a:lnTo>
                    <a:pt x="244" y="41"/>
                  </a:lnTo>
                  <a:lnTo>
                    <a:pt x="142" y="0"/>
                  </a:lnTo>
                  <a:lnTo>
                    <a:pt x="42" y="41"/>
                  </a:lnTo>
                  <a:lnTo>
                    <a:pt x="0" y="143"/>
                  </a:lnTo>
                  <a:lnTo>
                    <a:pt x="42" y="244"/>
                  </a:lnTo>
                  <a:lnTo>
                    <a:pt x="142" y="286"/>
                  </a:lnTo>
                  <a:lnTo>
                    <a:pt x="244" y="244"/>
                  </a:lnTo>
                  <a:lnTo>
                    <a:pt x="286" y="143"/>
                  </a:lnTo>
                  <a:lnTo>
                    <a:pt x="287" y="14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66" name="Text Box 66"/>
            <p:cNvSpPr txBox="1">
              <a:spLocks noChangeArrowheads="1"/>
            </p:cNvSpPr>
            <p:nvPr/>
          </p:nvSpPr>
          <p:spPr bwMode="auto">
            <a:xfrm>
              <a:off x="986" y="1408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1574800" y="1608138"/>
            <a:ext cx="447675" cy="457200"/>
            <a:chOff x="992" y="1013"/>
            <a:chExt cx="282" cy="288"/>
          </a:xfrm>
        </p:grpSpPr>
        <p:sp>
          <p:nvSpPr>
            <p:cNvPr id="102468" name="Freeform 68"/>
            <p:cNvSpPr>
              <a:spLocks/>
            </p:cNvSpPr>
            <p:nvPr/>
          </p:nvSpPr>
          <p:spPr bwMode="auto">
            <a:xfrm>
              <a:off x="1231" y="1130"/>
              <a:ext cx="43" cy="44"/>
            </a:xfrm>
            <a:custGeom>
              <a:avLst/>
              <a:gdLst/>
              <a:ahLst/>
              <a:cxnLst>
                <a:cxn ang="0">
                  <a:pos x="286" y="144"/>
                </a:cxn>
                <a:cxn ang="0">
                  <a:pos x="244" y="42"/>
                </a:cxn>
                <a:cxn ang="0">
                  <a:pos x="142" y="0"/>
                </a:cxn>
                <a:cxn ang="0">
                  <a:pos x="42" y="42"/>
                </a:cxn>
                <a:cxn ang="0">
                  <a:pos x="0" y="144"/>
                </a:cxn>
                <a:cxn ang="0">
                  <a:pos x="42" y="244"/>
                </a:cxn>
                <a:cxn ang="0">
                  <a:pos x="142" y="286"/>
                </a:cxn>
                <a:cxn ang="0">
                  <a:pos x="244" y="244"/>
                </a:cxn>
                <a:cxn ang="0">
                  <a:pos x="286" y="144"/>
                </a:cxn>
                <a:cxn ang="0">
                  <a:pos x="287" y="144"/>
                </a:cxn>
              </a:cxnLst>
              <a:rect l="0" t="0" r="r" b="b"/>
              <a:pathLst>
                <a:path w="287" h="286">
                  <a:moveTo>
                    <a:pt x="286" y="144"/>
                  </a:moveTo>
                  <a:lnTo>
                    <a:pt x="244" y="42"/>
                  </a:lnTo>
                  <a:lnTo>
                    <a:pt x="142" y="0"/>
                  </a:lnTo>
                  <a:lnTo>
                    <a:pt x="42" y="42"/>
                  </a:lnTo>
                  <a:lnTo>
                    <a:pt x="0" y="144"/>
                  </a:lnTo>
                  <a:lnTo>
                    <a:pt x="42" y="244"/>
                  </a:lnTo>
                  <a:lnTo>
                    <a:pt x="142" y="286"/>
                  </a:lnTo>
                  <a:lnTo>
                    <a:pt x="244" y="244"/>
                  </a:lnTo>
                  <a:lnTo>
                    <a:pt x="286" y="144"/>
                  </a:lnTo>
                  <a:lnTo>
                    <a:pt x="287" y="144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69" name="Text Box 69"/>
            <p:cNvSpPr txBox="1">
              <a:spLocks noChangeArrowheads="1"/>
            </p:cNvSpPr>
            <p:nvPr/>
          </p:nvSpPr>
          <p:spPr bwMode="auto">
            <a:xfrm>
              <a:off x="992" y="1013"/>
              <a:ext cx="2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2" name="Group 70"/>
          <p:cNvGrpSpPr>
            <a:grpSpLocks/>
          </p:cNvGrpSpPr>
          <p:nvPr/>
        </p:nvGrpSpPr>
        <p:grpSpPr bwMode="auto">
          <a:xfrm>
            <a:off x="1555750" y="935038"/>
            <a:ext cx="466725" cy="457200"/>
            <a:chOff x="980" y="589"/>
            <a:chExt cx="294" cy="288"/>
          </a:xfrm>
        </p:grpSpPr>
        <p:sp>
          <p:nvSpPr>
            <p:cNvPr id="102471" name="Freeform 71"/>
            <p:cNvSpPr>
              <a:spLocks/>
            </p:cNvSpPr>
            <p:nvPr/>
          </p:nvSpPr>
          <p:spPr bwMode="auto">
            <a:xfrm>
              <a:off x="1231" y="728"/>
              <a:ext cx="43" cy="43"/>
            </a:xfrm>
            <a:custGeom>
              <a:avLst/>
              <a:gdLst/>
              <a:ahLst/>
              <a:cxnLst>
                <a:cxn ang="0">
                  <a:pos x="286" y="142"/>
                </a:cxn>
                <a:cxn ang="0">
                  <a:pos x="244" y="42"/>
                </a:cxn>
                <a:cxn ang="0">
                  <a:pos x="142" y="0"/>
                </a:cxn>
                <a:cxn ang="0">
                  <a:pos x="42" y="42"/>
                </a:cxn>
                <a:cxn ang="0">
                  <a:pos x="0" y="142"/>
                </a:cxn>
                <a:cxn ang="0">
                  <a:pos x="42" y="244"/>
                </a:cxn>
                <a:cxn ang="0">
                  <a:pos x="142" y="286"/>
                </a:cxn>
                <a:cxn ang="0">
                  <a:pos x="244" y="244"/>
                </a:cxn>
                <a:cxn ang="0">
                  <a:pos x="286" y="142"/>
                </a:cxn>
                <a:cxn ang="0">
                  <a:pos x="287" y="142"/>
                </a:cxn>
              </a:cxnLst>
              <a:rect l="0" t="0" r="r" b="b"/>
              <a:pathLst>
                <a:path w="287" h="286">
                  <a:moveTo>
                    <a:pt x="286" y="142"/>
                  </a:moveTo>
                  <a:lnTo>
                    <a:pt x="244" y="42"/>
                  </a:lnTo>
                  <a:lnTo>
                    <a:pt x="142" y="0"/>
                  </a:lnTo>
                  <a:lnTo>
                    <a:pt x="42" y="42"/>
                  </a:lnTo>
                  <a:lnTo>
                    <a:pt x="0" y="142"/>
                  </a:lnTo>
                  <a:lnTo>
                    <a:pt x="42" y="244"/>
                  </a:lnTo>
                  <a:lnTo>
                    <a:pt x="142" y="286"/>
                  </a:lnTo>
                  <a:lnTo>
                    <a:pt x="244" y="244"/>
                  </a:lnTo>
                  <a:lnTo>
                    <a:pt x="286" y="142"/>
                  </a:lnTo>
                  <a:lnTo>
                    <a:pt x="287" y="142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72" name="Text Box 72"/>
            <p:cNvSpPr txBox="1">
              <a:spLocks noChangeArrowheads="1"/>
            </p:cNvSpPr>
            <p:nvPr/>
          </p:nvSpPr>
          <p:spPr bwMode="auto">
            <a:xfrm>
              <a:off x="980" y="589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13" name="Group 73"/>
          <p:cNvGrpSpPr>
            <a:grpSpLocks/>
          </p:cNvGrpSpPr>
          <p:nvPr/>
        </p:nvGrpSpPr>
        <p:grpSpPr bwMode="auto">
          <a:xfrm>
            <a:off x="2597150" y="3711575"/>
            <a:ext cx="441325" cy="534988"/>
            <a:chOff x="1636" y="2338"/>
            <a:chExt cx="278" cy="337"/>
          </a:xfrm>
        </p:grpSpPr>
        <p:sp>
          <p:nvSpPr>
            <p:cNvPr id="102474" name="Freeform 74"/>
            <p:cNvSpPr>
              <a:spLocks/>
            </p:cNvSpPr>
            <p:nvPr/>
          </p:nvSpPr>
          <p:spPr bwMode="auto">
            <a:xfrm>
              <a:off x="1766" y="2338"/>
              <a:ext cx="44" cy="44"/>
            </a:xfrm>
            <a:custGeom>
              <a:avLst/>
              <a:gdLst/>
              <a:ahLst/>
              <a:cxnLst>
                <a:cxn ang="0">
                  <a:pos x="286" y="143"/>
                </a:cxn>
                <a:cxn ang="0">
                  <a:pos x="244" y="42"/>
                </a:cxn>
                <a:cxn ang="0">
                  <a:pos x="143" y="0"/>
                </a:cxn>
                <a:cxn ang="0">
                  <a:pos x="42" y="42"/>
                </a:cxn>
                <a:cxn ang="0">
                  <a:pos x="0" y="143"/>
                </a:cxn>
                <a:cxn ang="0">
                  <a:pos x="42" y="245"/>
                </a:cxn>
                <a:cxn ang="0">
                  <a:pos x="143" y="287"/>
                </a:cxn>
                <a:cxn ang="0">
                  <a:pos x="244" y="245"/>
                </a:cxn>
                <a:cxn ang="0">
                  <a:pos x="286" y="143"/>
                </a:cxn>
                <a:cxn ang="0">
                  <a:pos x="287" y="143"/>
                </a:cxn>
              </a:cxnLst>
              <a:rect l="0" t="0" r="r" b="b"/>
              <a:pathLst>
                <a:path w="287" h="287">
                  <a:moveTo>
                    <a:pt x="286" y="143"/>
                  </a:moveTo>
                  <a:lnTo>
                    <a:pt x="244" y="42"/>
                  </a:lnTo>
                  <a:lnTo>
                    <a:pt x="143" y="0"/>
                  </a:lnTo>
                  <a:lnTo>
                    <a:pt x="42" y="42"/>
                  </a:lnTo>
                  <a:lnTo>
                    <a:pt x="0" y="143"/>
                  </a:lnTo>
                  <a:lnTo>
                    <a:pt x="42" y="245"/>
                  </a:lnTo>
                  <a:lnTo>
                    <a:pt x="143" y="287"/>
                  </a:lnTo>
                  <a:lnTo>
                    <a:pt x="244" y="245"/>
                  </a:lnTo>
                  <a:lnTo>
                    <a:pt x="286" y="143"/>
                  </a:lnTo>
                  <a:lnTo>
                    <a:pt x="287" y="14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75" name="Text Box 75"/>
            <p:cNvSpPr txBox="1">
              <a:spLocks noChangeArrowheads="1"/>
            </p:cNvSpPr>
            <p:nvPr/>
          </p:nvSpPr>
          <p:spPr bwMode="auto">
            <a:xfrm>
              <a:off x="1636" y="2348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4" name="Group 76"/>
          <p:cNvGrpSpPr>
            <a:grpSpLocks/>
          </p:cNvGrpSpPr>
          <p:nvPr/>
        </p:nvGrpSpPr>
        <p:grpSpPr bwMode="auto">
          <a:xfrm>
            <a:off x="3471863" y="3711575"/>
            <a:ext cx="442912" cy="534988"/>
            <a:chOff x="2187" y="2338"/>
            <a:chExt cx="279" cy="337"/>
          </a:xfrm>
        </p:grpSpPr>
        <p:sp>
          <p:nvSpPr>
            <p:cNvPr id="102477" name="Freeform 77"/>
            <p:cNvSpPr>
              <a:spLocks/>
            </p:cNvSpPr>
            <p:nvPr/>
          </p:nvSpPr>
          <p:spPr bwMode="auto">
            <a:xfrm>
              <a:off x="2303" y="2338"/>
              <a:ext cx="44" cy="44"/>
            </a:xfrm>
            <a:custGeom>
              <a:avLst/>
              <a:gdLst/>
              <a:ahLst/>
              <a:cxnLst>
                <a:cxn ang="0">
                  <a:pos x="286" y="143"/>
                </a:cxn>
                <a:cxn ang="0">
                  <a:pos x="244" y="42"/>
                </a:cxn>
                <a:cxn ang="0">
                  <a:pos x="142" y="0"/>
                </a:cxn>
                <a:cxn ang="0">
                  <a:pos x="42" y="42"/>
                </a:cxn>
                <a:cxn ang="0">
                  <a:pos x="0" y="143"/>
                </a:cxn>
                <a:cxn ang="0">
                  <a:pos x="42" y="245"/>
                </a:cxn>
                <a:cxn ang="0">
                  <a:pos x="142" y="287"/>
                </a:cxn>
                <a:cxn ang="0">
                  <a:pos x="244" y="245"/>
                </a:cxn>
                <a:cxn ang="0">
                  <a:pos x="286" y="143"/>
                </a:cxn>
                <a:cxn ang="0">
                  <a:pos x="287" y="143"/>
                </a:cxn>
              </a:cxnLst>
              <a:rect l="0" t="0" r="r" b="b"/>
              <a:pathLst>
                <a:path w="287" h="287">
                  <a:moveTo>
                    <a:pt x="286" y="143"/>
                  </a:moveTo>
                  <a:lnTo>
                    <a:pt x="244" y="42"/>
                  </a:lnTo>
                  <a:lnTo>
                    <a:pt x="142" y="0"/>
                  </a:lnTo>
                  <a:lnTo>
                    <a:pt x="42" y="42"/>
                  </a:lnTo>
                  <a:lnTo>
                    <a:pt x="0" y="143"/>
                  </a:lnTo>
                  <a:lnTo>
                    <a:pt x="42" y="245"/>
                  </a:lnTo>
                  <a:lnTo>
                    <a:pt x="142" y="287"/>
                  </a:lnTo>
                  <a:lnTo>
                    <a:pt x="244" y="245"/>
                  </a:lnTo>
                  <a:lnTo>
                    <a:pt x="286" y="143"/>
                  </a:lnTo>
                  <a:lnTo>
                    <a:pt x="287" y="14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78" name="Text Box 78"/>
            <p:cNvSpPr txBox="1">
              <a:spLocks noChangeArrowheads="1"/>
            </p:cNvSpPr>
            <p:nvPr/>
          </p:nvSpPr>
          <p:spPr bwMode="auto">
            <a:xfrm>
              <a:off x="2187" y="2348"/>
              <a:ext cx="2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4329113" y="3711575"/>
            <a:ext cx="441325" cy="525463"/>
            <a:chOff x="2727" y="2338"/>
            <a:chExt cx="278" cy="331"/>
          </a:xfrm>
        </p:grpSpPr>
        <p:sp>
          <p:nvSpPr>
            <p:cNvPr id="102480" name="Freeform 80"/>
            <p:cNvSpPr>
              <a:spLocks/>
            </p:cNvSpPr>
            <p:nvPr/>
          </p:nvSpPr>
          <p:spPr bwMode="auto">
            <a:xfrm>
              <a:off x="2840" y="2338"/>
              <a:ext cx="43" cy="44"/>
            </a:xfrm>
            <a:custGeom>
              <a:avLst/>
              <a:gdLst/>
              <a:ahLst/>
              <a:cxnLst>
                <a:cxn ang="0">
                  <a:pos x="286" y="143"/>
                </a:cxn>
                <a:cxn ang="0">
                  <a:pos x="244" y="42"/>
                </a:cxn>
                <a:cxn ang="0">
                  <a:pos x="143" y="0"/>
                </a:cxn>
                <a:cxn ang="0">
                  <a:pos x="42" y="42"/>
                </a:cxn>
                <a:cxn ang="0">
                  <a:pos x="0" y="143"/>
                </a:cxn>
                <a:cxn ang="0">
                  <a:pos x="42" y="245"/>
                </a:cxn>
                <a:cxn ang="0">
                  <a:pos x="143" y="287"/>
                </a:cxn>
                <a:cxn ang="0">
                  <a:pos x="244" y="245"/>
                </a:cxn>
                <a:cxn ang="0">
                  <a:pos x="286" y="143"/>
                </a:cxn>
                <a:cxn ang="0">
                  <a:pos x="287" y="143"/>
                </a:cxn>
              </a:cxnLst>
              <a:rect l="0" t="0" r="r" b="b"/>
              <a:pathLst>
                <a:path w="287" h="287">
                  <a:moveTo>
                    <a:pt x="286" y="143"/>
                  </a:moveTo>
                  <a:lnTo>
                    <a:pt x="244" y="42"/>
                  </a:lnTo>
                  <a:lnTo>
                    <a:pt x="143" y="0"/>
                  </a:lnTo>
                  <a:lnTo>
                    <a:pt x="42" y="42"/>
                  </a:lnTo>
                  <a:lnTo>
                    <a:pt x="0" y="143"/>
                  </a:lnTo>
                  <a:lnTo>
                    <a:pt x="42" y="245"/>
                  </a:lnTo>
                  <a:lnTo>
                    <a:pt x="143" y="287"/>
                  </a:lnTo>
                  <a:lnTo>
                    <a:pt x="244" y="245"/>
                  </a:lnTo>
                  <a:lnTo>
                    <a:pt x="286" y="143"/>
                  </a:lnTo>
                  <a:lnTo>
                    <a:pt x="287" y="14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81" name="Text Box 81"/>
            <p:cNvSpPr txBox="1">
              <a:spLocks noChangeArrowheads="1"/>
            </p:cNvSpPr>
            <p:nvPr/>
          </p:nvSpPr>
          <p:spPr bwMode="auto">
            <a:xfrm>
              <a:off x="2727" y="2342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6" name="Group 82"/>
          <p:cNvGrpSpPr>
            <a:grpSpLocks/>
          </p:cNvGrpSpPr>
          <p:nvPr/>
        </p:nvGrpSpPr>
        <p:grpSpPr bwMode="auto">
          <a:xfrm>
            <a:off x="5056188" y="3711575"/>
            <a:ext cx="442912" cy="534988"/>
            <a:chOff x="3185" y="2338"/>
            <a:chExt cx="279" cy="337"/>
          </a:xfrm>
        </p:grpSpPr>
        <p:sp>
          <p:nvSpPr>
            <p:cNvPr id="102483" name="Freeform 83"/>
            <p:cNvSpPr>
              <a:spLocks/>
            </p:cNvSpPr>
            <p:nvPr/>
          </p:nvSpPr>
          <p:spPr bwMode="auto">
            <a:xfrm>
              <a:off x="3376" y="2338"/>
              <a:ext cx="42" cy="44"/>
            </a:xfrm>
            <a:custGeom>
              <a:avLst/>
              <a:gdLst/>
              <a:ahLst/>
              <a:cxnLst>
                <a:cxn ang="0">
                  <a:pos x="286" y="143"/>
                </a:cxn>
                <a:cxn ang="0">
                  <a:pos x="244" y="42"/>
                </a:cxn>
                <a:cxn ang="0">
                  <a:pos x="144" y="0"/>
                </a:cxn>
                <a:cxn ang="0">
                  <a:pos x="42" y="42"/>
                </a:cxn>
                <a:cxn ang="0">
                  <a:pos x="0" y="143"/>
                </a:cxn>
                <a:cxn ang="0">
                  <a:pos x="42" y="245"/>
                </a:cxn>
                <a:cxn ang="0">
                  <a:pos x="144" y="287"/>
                </a:cxn>
                <a:cxn ang="0">
                  <a:pos x="244" y="245"/>
                </a:cxn>
                <a:cxn ang="0">
                  <a:pos x="286" y="143"/>
                </a:cxn>
                <a:cxn ang="0">
                  <a:pos x="287" y="143"/>
                </a:cxn>
              </a:cxnLst>
              <a:rect l="0" t="0" r="r" b="b"/>
              <a:pathLst>
                <a:path w="287" h="287">
                  <a:moveTo>
                    <a:pt x="286" y="143"/>
                  </a:moveTo>
                  <a:lnTo>
                    <a:pt x="244" y="42"/>
                  </a:lnTo>
                  <a:lnTo>
                    <a:pt x="144" y="0"/>
                  </a:lnTo>
                  <a:lnTo>
                    <a:pt x="42" y="42"/>
                  </a:lnTo>
                  <a:lnTo>
                    <a:pt x="0" y="143"/>
                  </a:lnTo>
                  <a:lnTo>
                    <a:pt x="42" y="245"/>
                  </a:lnTo>
                  <a:lnTo>
                    <a:pt x="144" y="287"/>
                  </a:lnTo>
                  <a:lnTo>
                    <a:pt x="244" y="245"/>
                  </a:lnTo>
                  <a:lnTo>
                    <a:pt x="286" y="143"/>
                  </a:lnTo>
                  <a:lnTo>
                    <a:pt x="287" y="14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84" name="Text Box 84"/>
            <p:cNvSpPr txBox="1">
              <a:spLocks noChangeArrowheads="1"/>
            </p:cNvSpPr>
            <p:nvPr/>
          </p:nvSpPr>
          <p:spPr bwMode="auto">
            <a:xfrm>
              <a:off x="3185" y="2348"/>
              <a:ext cx="2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17" name="Group 85"/>
          <p:cNvGrpSpPr>
            <a:grpSpLocks/>
          </p:cNvGrpSpPr>
          <p:nvPr/>
        </p:nvGrpSpPr>
        <p:grpSpPr bwMode="auto">
          <a:xfrm>
            <a:off x="7862888" y="3708400"/>
            <a:ext cx="531812" cy="519113"/>
            <a:chOff x="4953" y="2336"/>
            <a:chExt cx="335" cy="327"/>
          </a:xfrm>
        </p:grpSpPr>
        <p:sp>
          <p:nvSpPr>
            <p:cNvPr id="102486" name="Freeform 86"/>
            <p:cNvSpPr>
              <a:spLocks/>
            </p:cNvSpPr>
            <p:nvPr/>
          </p:nvSpPr>
          <p:spPr bwMode="auto">
            <a:xfrm>
              <a:off x="4985" y="2338"/>
              <a:ext cx="42" cy="44"/>
            </a:xfrm>
            <a:custGeom>
              <a:avLst/>
              <a:gdLst/>
              <a:ahLst/>
              <a:cxnLst>
                <a:cxn ang="0">
                  <a:pos x="286" y="143"/>
                </a:cxn>
                <a:cxn ang="0">
                  <a:pos x="245" y="42"/>
                </a:cxn>
                <a:cxn ang="0">
                  <a:pos x="144" y="0"/>
                </a:cxn>
                <a:cxn ang="0">
                  <a:pos x="42" y="42"/>
                </a:cxn>
                <a:cxn ang="0">
                  <a:pos x="0" y="143"/>
                </a:cxn>
                <a:cxn ang="0">
                  <a:pos x="42" y="245"/>
                </a:cxn>
                <a:cxn ang="0">
                  <a:pos x="144" y="287"/>
                </a:cxn>
                <a:cxn ang="0">
                  <a:pos x="245" y="245"/>
                </a:cxn>
                <a:cxn ang="0">
                  <a:pos x="286" y="143"/>
                </a:cxn>
                <a:cxn ang="0">
                  <a:pos x="287" y="143"/>
                </a:cxn>
              </a:cxnLst>
              <a:rect l="0" t="0" r="r" b="b"/>
              <a:pathLst>
                <a:path w="287" h="287">
                  <a:moveTo>
                    <a:pt x="286" y="143"/>
                  </a:moveTo>
                  <a:lnTo>
                    <a:pt x="245" y="42"/>
                  </a:lnTo>
                  <a:lnTo>
                    <a:pt x="144" y="0"/>
                  </a:lnTo>
                  <a:lnTo>
                    <a:pt x="42" y="42"/>
                  </a:lnTo>
                  <a:lnTo>
                    <a:pt x="0" y="143"/>
                  </a:lnTo>
                  <a:lnTo>
                    <a:pt x="42" y="245"/>
                  </a:lnTo>
                  <a:lnTo>
                    <a:pt x="144" y="287"/>
                  </a:lnTo>
                  <a:lnTo>
                    <a:pt x="245" y="245"/>
                  </a:lnTo>
                  <a:lnTo>
                    <a:pt x="286" y="143"/>
                  </a:lnTo>
                  <a:lnTo>
                    <a:pt x="287" y="14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87" name="Text Box 87"/>
            <p:cNvSpPr txBox="1">
              <a:spLocks noChangeArrowheads="1"/>
            </p:cNvSpPr>
            <p:nvPr/>
          </p:nvSpPr>
          <p:spPr bwMode="auto">
            <a:xfrm>
              <a:off x="4953" y="2336"/>
              <a:ext cx="33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1’</a:t>
              </a:r>
            </a:p>
          </p:txBody>
        </p:sp>
      </p:grpSp>
      <p:sp>
        <p:nvSpPr>
          <p:cNvPr id="102488" name="Text Box 88"/>
          <p:cNvSpPr txBox="1">
            <a:spLocks noChangeArrowheads="1"/>
          </p:cNvSpPr>
          <p:nvPr/>
        </p:nvSpPr>
        <p:spPr bwMode="auto">
          <a:xfrm>
            <a:off x="8651875" y="3448050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0’</a:t>
            </a:r>
          </a:p>
        </p:txBody>
      </p:sp>
      <p:grpSp>
        <p:nvGrpSpPr>
          <p:cNvPr id="18" name="Group 89"/>
          <p:cNvGrpSpPr>
            <a:grpSpLocks/>
          </p:cNvGrpSpPr>
          <p:nvPr/>
        </p:nvGrpSpPr>
        <p:grpSpPr bwMode="auto">
          <a:xfrm>
            <a:off x="6934200" y="3711575"/>
            <a:ext cx="533400" cy="531813"/>
            <a:chOff x="4368" y="2338"/>
            <a:chExt cx="336" cy="335"/>
          </a:xfrm>
        </p:grpSpPr>
        <p:sp>
          <p:nvSpPr>
            <p:cNvPr id="102490" name="Freeform 90"/>
            <p:cNvSpPr>
              <a:spLocks/>
            </p:cNvSpPr>
            <p:nvPr/>
          </p:nvSpPr>
          <p:spPr bwMode="auto">
            <a:xfrm>
              <a:off x="4449" y="2338"/>
              <a:ext cx="42" cy="44"/>
            </a:xfrm>
            <a:custGeom>
              <a:avLst/>
              <a:gdLst/>
              <a:ahLst/>
              <a:cxnLst>
                <a:cxn ang="0">
                  <a:pos x="286" y="143"/>
                </a:cxn>
                <a:cxn ang="0">
                  <a:pos x="244" y="42"/>
                </a:cxn>
                <a:cxn ang="0">
                  <a:pos x="143" y="0"/>
                </a:cxn>
                <a:cxn ang="0">
                  <a:pos x="42" y="42"/>
                </a:cxn>
                <a:cxn ang="0">
                  <a:pos x="0" y="143"/>
                </a:cxn>
                <a:cxn ang="0">
                  <a:pos x="42" y="245"/>
                </a:cxn>
                <a:cxn ang="0">
                  <a:pos x="143" y="287"/>
                </a:cxn>
                <a:cxn ang="0">
                  <a:pos x="244" y="245"/>
                </a:cxn>
                <a:cxn ang="0">
                  <a:pos x="286" y="143"/>
                </a:cxn>
                <a:cxn ang="0">
                  <a:pos x="287" y="143"/>
                </a:cxn>
              </a:cxnLst>
              <a:rect l="0" t="0" r="r" b="b"/>
              <a:pathLst>
                <a:path w="287" h="287">
                  <a:moveTo>
                    <a:pt x="286" y="143"/>
                  </a:moveTo>
                  <a:lnTo>
                    <a:pt x="244" y="42"/>
                  </a:lnTo>
                  <a:lnTo>
                    <a:pt x="143" y="0"/>
                  </a:lnTo>
                  <a:lnTo>
                    <a:pt x="42" y="42"/>
                  </a:lnTo>
                  <a:lnTo>
                    <a:pt x="0" y="143"/>
                  </a:lnTo>
                  <a:lnTo>
                    <a:pt x="42" y="245"/>
                  </a:lnTo>
                  <a:lnTo>
                    <a:pt x="143" y="287"/>
                  </a:lnTo>
                  <a:lnTo>
                    <a:pt x="244" y="245"/>
                  </a:lnTo>
                  <a:lnTo>
                    <a:pt x="286" y="143"/>
                  </a:lnTo>
                  <a:lnTo>
                    <a:pt x="287" y="14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91" name="Text Box 91"/>
            <p:cNvSpPr txBox="1">
              <a:spLocks noChangeArrowheads="1"/>
            </p:cNvSpPr>
            <p:nvPr/>
          </p:nvSpPr>
          <p:spPr bwMode="auto">
            <a:xfrm>
              <a:off x="4368" y="234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2’</a:t>
              </a:r>
            </a:p>
          </p:txBody>
        </p:sp>
      </p:grpSp>
      <p:grpSp>
        <p:nvGrpSpPr>
          <p:cNvPr id="19" name="Group 92"/>
          <p:cNvGrpSpPr>
            <a:grpSpLocks/>
          </p:cNvGrpSpPr>
          <p:nvPr/>
        </p:nvGrpSpPr>
        <p:grpSpPr bwMode="auto">
          <a:xfrm>
            <a:off x="6072188" y="3711575"/>
            <a:ext cx="542925" cy="531813"/>
            <a:chOff x="3834" y="2338"/>
            <a:chExt cx="288" cy="335"/>
          </a:xfrm>
        </p:grpSpPr>
        <p:sp>
          <p:nvSpPr>
            <p:cNvPr id="102493" name="Freeform 93"/>
            <p:cNvSpPr>
              <a:spLocks/>
            </p:cNvSpPr>
            <p:nvPr/>
          </p:nvSpPr>
          <p:spPr bwMode="auto">
            <a:xfrm>
              <a:off x="3912" y="2338"/>
              <a:ext cx="43" cy="44"/>
            </a:xfrm>
            <a:custGeom>
              <a:avLst/>
              <a:gdLst/>
              <a:ahLst/>
              <a:cxnLst>
                <a:cxn ang="0">
                  <a:pos x="286" y="143"/>
                </a:cxn>
                <a:cxn ang="0">
                  <a:pos x="244" y="42"/>
                </a:cxn>
                <a:cxn ang="0">
                  <a:pos x="144" y="0"/>
                </a:cxn>
                <a:cxn ang="0">
                  <a:pos x="42" y="42"/>
                </a:cxn>
                <a:cxn ang="0">
                  <a:pos x="0" y="143"/>
                </a:cxn>
                <a:cxn ang="0">
                  <a:pos x="42" y="245"/>
                </a:cxn>
                <a:cxn ang="0">
                  <a:pos x="144" y="287"/>
                </a:cxn>
                <a:cxn ang="0">
                  <a:pos x="244" y="245"/>
                </a:cxn>
                <a:cxn ang="0">
                  <a:pos x="286" y="143"/>
                </a:cxn>
                <a:cxn ang="0">
                  <a:pos x="287" y="143"/>
                </a:cxn>
              </a:cxnLst>
              <a:rect l="0" t="0" r="r" b="b"/>
              <a:pathLst>
                <a:path w="287" h="287">
                  <a:moveTo>
                    <a:pt x="286" y="143"/>
                  </a:moveTo>
                  <a:lnTo>
                    <a:pt x="244" y="42"/>
                  </a:lnTo>
                  <a:lnTo>
                    <a:pt x="144" y="0"/>
                  </a:lnTo>
                  <a:lnTo>
                    <a:pt x="42" y="42"/>
                  </a:lnTo>
                  <a:lnTo>
                    <a:pt x="0" y="143"/>
                  </a:lnTo>
                  <a:lnTo>
                    <a:pt x="42" y="245"/>
                  </a:lnTo>
                  <a:lnTo>
                    <a:pt x="144" y="287"/>
                  </a:lnTo>
                  <a:lnTo>
                    <a:pt x="244" y="245"/>
                  </a:lnTo>
                  <a:lnTo>
                    <a:pt x="286" y="143"/>
                  </a:lnTo>
                  <a:lnTo>
                    <a:pt x="287" y="14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94" name="Text Box 94"/>
            <p:cNvSpPr txBox="1">
              <a:spLocks noChangeArrowheads="1"/>
            </p:cNvSpPr>
            <p:nvPr/>
          </p:nvSpPr>
          <p:spPr bwMode="auto">
            <a:xfrm>
              <a:off x="3834" y="2346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3’</a:t>
              </a:r>
            </a:p>
          </p:txBody>
        </p:sp>
      </p:grpSp>
      <p:sp>
        <p:nvSpPr>
          <p:cNvPr id="102495" name="Text Box 95"/>
          <p:cNvSpPr txBox="1">
            <a:spLocks noChangeArrowheads="1"/>
          </p:cNvSpPr>
          <p:nvPr/>
        </p:nvSpPr>
        <p:spPr bwMode="auto">
          <a:xfrm>
            <a:off x="5314950" y="3671888"/>
            <a:ext cx="552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4’</a:t>
            </a:r>
          </a:p>
        </p:txBody>
      </p:sp>
      <p:grpSp>
        <p:nvGrpSpPr>
          <p:cNvPr id="20" name="Group 96"/>
          <p:cNvGrpSpPr>
            <a:grpSpLocks/>
          </p:cNvGrpSpPr>
          <p:nvPr/>
        </p:nvGrpSpPr>
        <p:grpSpPr bwMode="auto">
          <a:xfrm>
            <a:off x="8750300" y="2876550"/>
            <a:ext cx="558800" cy="457200"/>
            <a:chOff x="5520" y="1812"/>
            <a:chExt cx="300" cy="288"/>
          </a:xfrm>
        </p:grpSpPr>
        <p:sp>
          <p:nvSpPr>
            <p:cNvPr id="102497" name="Freeform 97"/>
            <p:cNvSpPr>
              <a:spLocks/>
            </p:cNvSpPr>
            <p:nvPr/>
          </p:nvSpPr>
          <p:spPr bwMode="auto">
            <a:xfrm>
              <a:off x="5520" y="1936"/>
              <a:ext cx="44" cy="42"/>
            </a:xfrm>
            <a:custGeom>
              <a:avLst/>
              <a:gdLst/>
              <a:ahLst/>
              <a:cxnLst>
                <a:cxn ang="0">
                  <a:pos x="286" y="143"/>
                </a:cxn>
                <a:cxn ang="0">
                  <a:pos x="245" y="42"/>
                </a:cxn>
                <a:cxn ang="0">
                  <a:pos x="144" y="0"/>
                </a:cxn>
                <a:cxn ang="0">
                  <a:pos x="42" y="42"/>
                </a:cxn>
                <a:cxn ang="0">
                  <a:pos x="0" y="143"/>
                </a:cxn>
                <a:cxn ang="0">
                  <a:pos x="42" y="243"/>
                </a:cxn>
                <a:cxn ang="0">
                  <a:pos x="144" y="285"/>
                </a:cxn>
                <a:cxn ang="0">
                  <a:pos x="245" y="243"/>
                </a:cxn>
                <a:cxn ang="0">
                  <a:pos x="286" y="143"/>
                </a:cxn>
                <a:cxn ang="0">
                  <a:pos x="287" y="143"/>
                </a:cxn>
              </a:cxnLst>
              <a:rect l="0" t="0" r="r" b="b"/>
              <a:pathLst>
                <a:path w="287" h="285">
                  <a:moveTo>
                    <a:pt x="286" y="143"/>
                  </a:moveTo>
                  <a:lnTo>
                    <a:pt x="245" y="42"/>
                  </a:lnTo>
                  <a:lnTo>
                    <a:pt x="144" y="0"/>
                  </a:lnTo>
                  <a:lnTo>
                    <a:pt x="42" y="42"/>
                  </a:lnTo>
                  <a:lnTo>
                    <a:pt x="0" y="143"/>
                  </a:lnTo>
                  <a:lnTo>
                    <a:pt x="42" y="243"/>
                  </a:lnTo>
                  <a:lnTo>
                    <a:pt x="144" y="285"/>
                  </a:lnTo>
                  <a:lnTo>
                    <a:pt x="245" y="243"/>
                  </a:lnTo>
                  <a:lnTo>
                    <a:pt x="286" y="143"/>
                  </a:lnTo>
                  <a:lnTo>
                    <a:pt x="287" y="14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98" name="Text Box 98"/>
            <p:cNvSpPr txBox="1">
              <a:spLocks noChangeArrowheads="1"/>
            </p:cNvSpPr>
            <p:nvPr/>
          </p:nvSpPr>
          <p:spPr bwMode="auto">
            <a:xfrm>
              <a:off x="5532" y="181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1’</a:t>
              </a:r>
            </a:p>
          </p:txBody>
        </p:sp>
      </p:grpSp>
      <p:grpSp>
        <p:nvGrpSpPr>
          <p:cNvPr id="21" name="Group 99"/>
          <p:cNvGrpSpPr>
            <a:grpSpLocks/>
          </p:cNvGrpSpPr>
          <p:nvPr/>
        </p:nvGrpSpPr>
        <p:grpSpPr bwMode="auto">
          <a:xfrm>
            <a:off x="8737600" y="2247900"/>
            <a:ext cx="558800" cy="457200"/>
            <a:chOff x="5520" y="1416"/>
            <a:chExt cx="306" cy="288"/>
          </a:xfrm>
        </p:grpSpPr>
        <p:sp>
          <p:nvSpPr>
            <p:cNvPr id="102500" name="Freeform 100"/>
            <p:cNvSpPr>
              <a:spLocks/>
            </p:cNvSpPr>
            <p:nvPr/>
          </p:nvSpPr>
          <p:spPr bwMode="auto">
            <a:xfrm>
              <a:off x="5520" y="1532"/>
              <a:ext cx="44" cy="44"/>
            </a:xfrm>
            <a:custGeom>
              <a:avLst/>
              <a:gdLst/>
              <a:ahLst/>
              <a:cxnLst>
                <a:cxn ang="0">
                  <a:pos x="286" y="143"/>
                </a:cxn>
                <a:cxn ang="0">
                  <a:pos x="245" y="41"/>
                </a:cxn>
                <a:cxn ang="0">
                  <a:pos x="144" y="0"/>
                </a:cxn>
                <a:cxn ang="0">
                  <a:pos x="42" y="41"/>
                </a:cxn>
                <a:cxn ang="0">
                  <a:pos x="0" y="143"/>
                </a:cxn>
                <a:cxn ang="0">
                  <a:pos x="42" y="244"/>
                </a:cxn>
                <a:cxn ang="0">
                  <a:pos x="144" y="286"/>
                </a:cxn>
                <a:cxn ang="0">
                  <a:pos x="245" y="244"/>
                </a:cxn>
                <a:cxn ang="0">
                  <a:pos x="286" y="143"/>
                </a:cxn>
                <a:cxn ang="0">
                  <a:pos x="287" y="143"/>
                </a:cxn>
              </a:cxnLst>
              <a:rect l="0" t="0" r="r" b="b"/>
              <a:pathLst>
                <a:path w="287" h="286">
                  <a:moveTo>
                    <a:pt x="286" y="143"/>
                  </a:moveTo>
                  <a:lnTo>
                    <a:pt x="245" y="41"/>
                  </a:lnTo>
                  <a:lnTo>
                    <a:pt x="144" y="0"/>
                  </a:lnTo>
                  <a:lnTo>
                    <a:pt x="42" y="41"/>
                  </a:lnTo>
                  <a:lnTo>
                    <a:pt x="0" y="143"/>
                  </a:lnTo>
                  <a:lnTo>
                    <a:pt x="42" y="244"/>
                  </a:lnTo>
                  <a:lnTo>
                    <a:pt x="144" y="286"/>
                  </a:lnTo>
                  <a:lnTo>
                    <a:pt x="245" y="244"/>
                  </a:lnTo>
                  <a:lnTo>
                    <a:pt x="286" y="143"/>
                  </a:lnTo>
                  <a:lnTo>
                    <a:pt x="287" y="14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01" name="Text Box 101"/>
            <p:cNvSpPr txBox="1">
              <a:spLocks noChangeArrowheads="1"/>
            </p:cNvSpPr>
            <p:nvPr/>
          </p:nvSpPr>
          <p:spPr bwMode="auto">
            <a:xfrm>
              <a:off x="5538" y="141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2’</a:t>
              </a:r>
            </a:p>
          </p:txBody>
        </p:sp>
      </p:grpSp>
      <p:grpSp>
        <p:nvGrpSpPr>
          <p:cNvPr id="22" name="Group 102"/>
          <p:cNvGrpSpPr>
            <a:grpSpLocks/>
          </p:cNvGrpSpPr>
          <p:nvPr/>
        </p:nvGrpSpPr>
        <p:grpSpPr bwMode="auto">
          <a:xfrm>
            <a:off x="8750300" y="1612900"/>
            <a:ext cx="546100" cy="457200"/>
            <a:chOff x="5520" y="1020"/>
            <a:chExt cx="306" cy="288"/>
          </a:xfrm>
        </p:grpSpPr>
        <p:sp>
          <p:nvSpPr>
            <p:cNvPr id="102503" name="Freeform 103"/>
            <p:cNvSpPr>
              <a:spLocks/>
            </p:cNvSpPr>
            <p:nvPr/>
          </p:nvSpPr>
          <p:spPr bwMode="auto">
            <a:xfrm>
              <a:off x="5520" y="1130"/>
              <a:ext cx="44" cy="44"/>
            </a:xfrm>
            <a:custGeom>
              <a:avLst/>
              <a:gdLst/>
              <a:ahLst/>
              <a:cxnLst>
                <a:cxn ang="0">
                  <a:pos x="286" y="144"/>
                </a:cxn>
                <a:cxn ang="0">
                  <a:pos x="245" y="42"/>
                </a:cxn>
                <a:cxn ang="0">
                  <a:pos x="144" y="0"/>
                </a:cxn>
                <a:cxn ang="0">
                  <a:pos x="42" y="42"/>
                </a:cxn>
                <a:cxn ang="0">
                  <a:pos x="0" y="144"/>
                </a:cxn>
                <a:cxn ang="0">
                  <a:pos x="42" y="244"/>
                </a:cxn>
                <a:cxn ang="0">
                  <a:pos x="144" y="286"/>
                </a:cxn>
                <a:cxn ang="0">
                  <a:pos x="245" y="244"/>
                </a:cxn>
                <a:cxn ang="0">
                  <a:pos x="286" y="144"/>
                </a:cxn>
                <a:cxn ang="0">
                  <a:pos x="287" y="144"/>
                </a:cxn>
              </a:cxnLst>
              <a:rect l="0" t="0" r="r" b="b"/>
              <a:pathLst>
                <a:path w="287" h="286">
                  <a:moveTo>
                    <a:pt x="286" y="144"/>
                  </a:moveTo>
                  <a:lnTo>
                    <a:pt x="245" y="42"/>
                  </a:lnTo>
                  <a:lnTo>
                    <a:pt x="144" y="0"/>
                  </a:lnTo>
                  <a:lnTo>
                    <a:pt x="42" y="42"/>
                  </a:lnTo>
                  <a:lnTo>
                    <a:pt x="0" y="144"/>
                  </a:lnTo>
                  <a:lnTo>
                    <a:pt x="42" y="244"/>
                  </a:lnTo>
                  <a:lnTo>
                    <a:pt x="144" y="286"/>
                  </a:lnTo>
                  <a:lnTo>
                    <a:pt x="245" y="244"/>
                  </a:lnTo>
                  <a:lnTo>
                    <a:pt x="286" y="144"/>
                  </a:lnTo>
                  <a:lnTo>
                    <a:pt x="287" y="144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04" name="Text Box 104"/>
            <p:cNvSpPr txBox="1">
              <a:spLocks noChangeArrowheads="1"/>
            </p:cNvSpPr>
            <p:nvPr/>
          </p:nvSpPr>
          <p:spPr bwMode="auto">
            <a:xfrm>
              <a:off x="5539" y="1020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3’</a:t>
              </a:r>
            </a:p>
          </p:txBody>
        </p:sp>
      </p:grp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8750300" y="977900"/>
            <a:ext cx="538163" cy="457200"/>
            <a:chOff x="5520" y="612"/>
            <a:chExt cx="294" cy="288"/>
          </a:xfrm>
        </p:grpSpPr>
        <p:sp>
          <p:nvSpPr>
            <p:cNvPr id="102506" name="Freeform 106"/>
            <p:cNvSpPr>
              <a:spLocks/>
            </p:cNvSpPr>
            <p:nvPr/>
          </p:nvSpPr>
          <p:spPr bwMode="auto">
            <a:xfrm>
              <a:off x="5520" y="728"/>
              <a:ext cx="44" cy="43"/>
            </a:xfrm>
            <a:custGeom>
              <a:avLst/>
              <a:gdLst/>
              <a:ahLst/>
              <a:cxnLst>
                <a:cxn ang="0">
                  <a:pos x="286" y="142"/>
                </a:cxn>
                <a:cxn ang="0">
                  <a:pos x="245" y="42"/>
                </a:cxn>
                <a:cxn ang="0">
                  <a:pos x="144" y="0"/>
                </a:cxn>
                <a:cxn ang="0">
                  <a:pos x="42" y="42"/>
                </a:cxn>
                <a:cxn ang="0">
                  <a:pos x="0" y="142"/>
                </a:cxn>
                <a:cxn ang="0">
                  <a:pos x="42" y="244"/>
                </a:cxn>
                <a:cxn ang="0">
                  <a:pos x="144" y="286"/>
                </a:cxn>
                <a:cxn ang="0">
                  <a:pos x="245" y="244"/>
                </a:cxn>
                <a:cxn ang="0">
                  <a:pos x="286" y="142"/>
                </a:cxn>
                <a:cxn ang="0">
                  <a:pos x="287" y="142"/>
                </a:cxn>
              </a:cxnLst>
              <a:rect l="0" t="0" r="r" b="b"/>
              <a:pathLst>
                <a:path w="287" h="286">
                  <a:moveTo>
                    <a:pt x="286" y="142"/>
                  </a:moveTo>
                  <a:lnTo>
                    <a:pt x="245" y="42"/>
                  </a:lnTo>
                  <a:lnTo>
                    <a:pt x="144" y="0"/>
                  </a:lnTo>
                  <a:lnTo>
                    <a:pt x="42" y="42"/>
                  </a:lnTo>
                  <a:lnTo>
                    <a:pt x="0" y="142"/>
                  </a:lnTo>
                  <a:lnTo>
                    <a:pt x="42" y="244"/>
                  </a:lnTo>
                  <a:lnTo>
                    <a:pt x="144" y="286"/>
                  </a:lnTo>
                  <a:lnTo>
                    <a:pt x="245" y="244"/>
                  </a:lnTo>
                  <a:lnTo>
                    <a:pt x="286" y="142"/>
                  </a:lnTo>
                  <a:lnTo>
                    <a:pt x="287" y="142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07" name="Text Box 107"/>
            <p:cNvSpPr txBox="1">
              <a:spLocks noChangeArrowheads="1"/>
            </p:cNvSpPr>
            <p:nvPr/>
          </p:nvSpPr>
          <p:spPr bwMode="auto">
            <a:xfrm>
              <a:off x="5526" y="61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4’</a:t>
              </a:r>
            </a:p>
          </p:txBody>
        </p:sp>
      </p:grpSp>
      <p:sp>
        <p:nvSpPr>
          <p:cNvPr id="102508" name="Text Box 108"/>
          <p:cNvSpPr txBox="1">
            <a:spLocks noChangeArrowheads="1"/>
          </p:cNvSpPr>
          <p:nvPr/>
        </p:nvSpPr>
        <p:spPr bwMode="auto">
          <a:xfrm>
            <a:off x="1581150" y="3676650"/>
            <a:ext cx="441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grpSp>
        <p:nvGrpSpPr>
          <p:cNvPr id="24" name="Group 109"/>
          <p:cNvGrpSpPr>
            <a:grpSpLocks/>
          </p:cNvGrpSpPr>
          <p:nvPr/>
        </p:nvGrpSpPr>
        <p:grpSpPr bwMode="auto">
          <a:xfrm>
            <a:off x="8712200" y="3695700"/>
            <a:ext cx="441325" cy="488950"/>
            <a:chOff x="5488" y="2328"/>
            <a:chExt cx="278" cy="308"/>
          </a:xfrm>
        </p:grpSpPr>
        <p:sp>
          <p:nvSpPr>
            <p:cNvPr id="102510" name="Freeform 110"/>
            <p:cNvSpPr>
              <a:spLocks/>
            </p:cNvSpPr>
            <p:nvPr/>
          </p:nvSpPr>
          <p:spPr bwMode="auto">
            <a:xfrm>
              <a:off x="5520" y="2338"/>
              <a:ext cx="44" cy="44"/>
            </a:xfrm>
            <a:custGeom>
              <a:avLst/>
              <a:gdLst/>
              <a:ahLst/>
              <a:cxnLst>
                <a:cxn ang="0">
                  <a:pos x="286" y="143"/>
                </a:cxn>
                <a:cxn ang="0">
                  <a:pos x="245" y="42"/>
                </a:cxn>
                <a:cxn ang="0">
                  <a:pos x="144" y="0"/>
                </a:cxn>
                <a:cxn ang="0">
                  <a:pos x="42" y="42"/>
                </a:cxn>
                <a:cxn ang="0">
                  <a:pos x="0" y="143"/>
                </a:cxn>
                <a:cxn ang="0">
                  <a:pos x="42" y="245"/>
                </a:cxn>
                <a:cxn ang="0">
                  <a:pos x="144" y="287"/>
                </a:cxn>
                <a:cxn ang="0">
                  <a:pos x="245" y="245"/>
                </a:cxn>
                <a:cxn ang="0">
                  <a:pos x="286" y="143"/>
                </a:cxn>
                <a:cxn ang="0">
                  <a:pos x="287" y="143"/>
                </a:cxn>
              </a:cxnLst>
              <a:rect l="0" t="0" r="r" b="b"/>
              <a:pathLst>
                <a:path w="287" h="287">
                  <a:moveTo>
                    <a:pt x="286" y="143"/>
                  </a:moveTo>
                  <a:lnTo>
                    <a:pt x="245" y="42"/>
                  </a:lnTo>
                  <a:lnTo>
                    <a:pt x="144" y="0"/>
                  </a:lnTo>
                  <a:lnTo>
                    <a:pt x="42" y="42"/>
                  </a:lnTo>
                  <a:lnTo>
                    <a:pt x="0" y="143"/>
                  </a:lnTo>
                  <a:lnTo>
                    <a:pt x="42" y="245"/>
                  </a:lnTo>
                  <a:lnTo>
                    <a:pt x="144" y="287"/>
                  </a:lnTo>
                  <a:lnTo>
                    <a:pt x="245" y="245"/>
                  </a:lnTo>
                  <a:lnTo>
                    <a:pt x="286" y="143"/>
                  </a:lnTo>
                  <a:lnTo>
                    <a:pt x="287" y="14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11" name="Text Box 111"/>
            <p:cNvSpPr txBox="1">
              <a:spLocks noChangeArrowheads="1"/>
            </p:cNvSpPr>
            <p:nvPr/>
          </p:nvSpPr>
          <p:spPr bwMode="auto">
            <a:xfrm>
              <a:off x="5488" y="2328"/>
              <a:ext cx="27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25" name="Group 112"/>
          <p:cNvGrpSpPr>
            <a:grpSpLocks/>
          </p:cNvGrpSpPr>
          <p:nvPr/>
        </p:nvGrpSpPr>
        <p:grpSpPr bwMode="auto">
          <a:xfrm>
            <a:off x="5181600" y="723900"/>
            <a:ext cx="441325" cy="500063"/>
            <a:chOff x="3264" y="456"/>
            <a:chExt cx="278" cy="315"/>
          </a:xfrm>
        </p:grpSpPr>
        <p:sp>
          <p:nvSpPr>
            <p:cNvPr id="102513" name="Freeform 113"/>
            <p:cNvSpPr>
              <a:spLocks/>
            </p:cNvSpPr>
            <p:nvPr/>
          </p:nvSpPr>
          <p:spPr bwMode="auto">
            <a:xfrm>
              <a:off x="3376" y="728"/>
              <a:ext cx="42" cy="43"/>
            </a:xfrm>
            <a:custGeom>
              <a:avLst/>
              <a:gdLst/>
              <a:ahLst/>
              <a:cxnLst>
                <a:cxn ang="0">
                  <a:pos x="286" y="142"/>
                </a:cxn>
                <a:cxn ang="0">
                  <a:pos x="244" y="42"/>
                </a:cxn>
                <a:cxn ang="0">
                  <a:pos x="144" y="0"/>
                </a:cxn>
                <a:cxn ang="0">
                  <a:pos x="42" y="42"/>
                </a:cxn>
                <a:cxn ang="0">
                  <a:pos x="0" y="142"/>
                </a:cxn>
                <a:cxn ang="0">
                  <a:pos x="42" y="244"/>
                </a:cxn>
                <a:cxn ang="0">
                  <a:pos x="144" y="286"/>
                </a:cxn>
                <a:cxn ang="0">
                  <a:pos x="244" y="244"/>
                </a:cxn>
                <a:cxn ang="0">
                  <a:pos x="286" y="142"/>
                </a:cxn>
                <a:cxn ang="0">
                  <a:pos x="287" y="142"/>
                </a:cxn>
              </a:cxnLst>
              <a:rect l="0" t="0" r="r" b="b"/>
              <a:pathLst>
                <a:path w="287" h="286">
                  <a:moveTo>
                    <a:pt x="286" y="142"/>
                  </a:moveTo>
                  <a:lnTo>
                    <a:pt x="244" y="42"/>
                  </a:lnTo>
                  <a:lnTo>
                    <a:pt x="144" y="0"/>
                  </a:lnTo>
                  <a:lnTo>
                    <a:pt x="42" y="42"/>
                  </a:lnTo>
                  <a:lnTo>
                    <a:pt x="0" y="142"/>
                  </a:lnTo>
                  <a:lnTo>
                    <a:pt x="42" y="244"/>
                  </a:lnTo>
                  <a:lnTo>
                    <a:pt x="144" y="286"/>
                  </a:lnTo>
                  <a:lnTo>
                    <a:pt x="244" y="244"/>
                  </a:lnTo>
                  <a:lnTo>
                    <a:pt x="286" y="142"/>
                  </a:lnTo>
                  <a:lnTo>
                    <a:pt x="287" y="142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14" name="Text Box 114"/>
            <p:cNvSpPr txBox="1">
              <a:spLocks noChangeArrowheads="1"/>
            </p:cNvSpPr>
            <p:nvPr/>
          </p:nvSpPr>
          <p:spPr bwMode="auto">
            <a:xfrm>
              <a:off x="3264" y="456"/>
              <a:ext cx="27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26" name="Group 115"/>
          <p:cNvGrpSpPr>
            <a:grpSpLocks/>
          </p:cNvGrpSpPr>
          <p:nvPr/>
        </p:nvGrpSpPr>
        <p:grpSpPr bwMode="auto">
          <a:xfrm>
            <a:off x="5172075" y="6267450"/>
            <a:ext cx="441325" cy="504825"/>
            <a:chOff x="3258" y="3948"/>
            <a:chExt cx="278" cy="318"/>
          </a:xfrm>
        </p:grpSpPr>
        <p:sp>
          <p:nvSpPr>
            <p:cNvPr id="102516" name="Freeform 116"/>
            <p:cNvSpPr>
              <a:spLocks/>
            </p:cNvSpPr>
            <p:nvPr/>
          </p:nvSpPr>
          <p:spPr bwMode="auto">
            <a:xfrm>
              <a:off x="3376" y="3948"/>
              <a:ext cx="42" cy="44"/>
            </a:xfrm>
            <a:custGeom>
              <a:avLst/>
              <a:gdLst/>
              <a:ahLst/>
              <a:cxnLst>
                <a:cxn ang="0">
                  <a:pos x="286" y="143"/>
                </a:cxn>
                <a:cxn ang="0">
                  <a:pos x="244" y="42"/>
                </a:cxn>
                <a:cxn ang="0">
                  <a:pos x="144" y="0"/>
                </a:cxn>
                <a:cxn ang="0">
                  <a:pos x="42" y="42"/>
                </a:cxn>
                <a:cxn ang="0">
                  <a:pos x="0" y="143"/>
                </a:cxn>
                <a:cxn ang="0">
                  <a:pos x="42" y="244"/>
                </a:cxn>
                <a:cxn ang="0">
                  <a:pos x="144" y="286"/>
                </a:cxn>
                <a:cxn ang="0">
                  <a:pos x="244" y="244"/>
                </a:cxn>
                <a:cxn ang="0">
                  <a:pos x="286" y="143"/>
                </a:cxn>
                <a:cxn ang="0">
                  <a:pos x="287" y="143"/>
                </a:cxn>
              </a:cxnLst>
              <a:rect l="0" t="0" r="r" b="b"/>
              <a:pathLst>
                <a:path w="287" h="286">
                  <a:moveTo>
                    <a:pt x="286" y="143"/>
                  </a:moveTo>
                  <a:lnTo>
                    <a:pt x="244" y="42"/>
                  </a:lnTo>
                  <a:lnTo>
                    <a:pt x="144" y="0"/>
                  </a:lnTo>
                  <a:lnTo>
                    <a:pt x="42" y="42"/>
                  </a:lnTo>
                  <a:lnTo>
                    <a:pt x="0" y="143"/>
                  </a:lnTo>
                  <a:lnTo>
                    <a:pt x="42" y="244"/>
                  </a:lnTo>
                  <a:lnTo>
                    <a:pt x="144" y="286"/>
                  </a:lnTo>
                  <a:lnTo>
                    <a:pt x="244" y="244"/>
                  </a:lnTo>
                  <a:lnTo>
                    <a:pt x="286" y="143"/>
                  </a:lnTo>
                  <a:lnTo>
                    <a:pt x="287" y="14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17" name="Text Box 117"/>
            <p:cNvSpPr txBox="1">
              <a:spLocks noChangeArrowheads="1"/>
            </p:cNvSpPr>
            <p:nvPr/>
          </p:nvSpPr>
          <p:spPr bwMode="auto">
            <a:xfrm>
              <a:off x="3258" y="3958"/>
              <a:ext cx="27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</a:t>
              </a:r>
            </a:p>
          </p:txBody>
        </p:sp>
      </p:grpSp>
      <p:sp>
        <p:nvSpPr>
          <p:cNvPr id="102518" name="Text Box 118"/>
          <p:cNvSpPr txBox="1">
            <a:spLocks noChangeArrowheads="1"/>
          </p:cNvSpPr>
          <p:nvPr/>
        </p:nvSpPr>
        <p:spPr bwMode="auto">
          <a:xfrm>
            <a:off x="3286125" y="3324225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Major Axis</a:t>
            </a:r>
          </a:p>
        </p:txBody>
      </p:sp>
      <p:sp>
        <p:nvSpPr>
          <p:cNvPr id="102519" name="Text Box 119"/>
          <p:cNvSpPr txBox="1">
            <a:spLocks noChangeArrowheads="1"/>
          </p:cNvSpPr>
          <p:nvPr/>
        </p:nvSpPr>
        <p:spPr bwMode="auto">
          <a:xfrm rot="-5400000">
            <a:off x="4029075" y="2133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Minor Axis</a:t>
            </a:r>
          </a:p>
        </p:txBody>
      </p:sp>
      <p:grpSp>
        <p:nvGrpSpPr>
          <p:cNvPr id="27" name="Group 120"/>
          <p:cNvGrpSpPr>
            <a:grpSpLocks/>
          </p:cNvGrpSpPr>
          <p:nvPr/>
        </p:nvGrpSpPr>
        <p:grpSpPr bwMode="auto">
          <a:xfrm>
            <a:off x="2686050" y="3686175"/>
            <a:ext cx="990600" cy="488950"/>
            <a:chOff x="1692" y="2322"/>
            <a:chExt cx="624" cy="308"/>
          </a:xfrm>
        </p:grpSpPr>
        <p:sp>
          <p:nvSpPr>
            <p:cNvPr id="102521" name="Freeform 121"/>
            <p:cNvSpPr>
              <a:spLocks/>
            </p:cNvSpPr>
            <p:nvPr/>
          </p:nvSpPr>
          <p:spPr bwMode="auto">
            <a:xfrm>
              <a:off x="1962" y="2344"/>
              <a:ext cx="34" cy="33"/>
            </a:xfrm>
            <a:custGeom>
              <a:avLst/>
              <a:gdLst/>
              <a:ahLst/>
              <a:cxnLst>
                <a:cxn ang="0">
                  <a:pos x="219" y="109"/>
                </a:cxn>
                <a:cxn ang="0">
                  <a:pos x="187" y="31"/>
                </a:cxn>
                <a:cxn ang="0">
                  <a:pos x="110" y="0"/>
                </a:cxn>
                <a:cxn ang="0">
                  <a:pos x="32" y="31"/>
                </a:cxn>
                <a:cxn ang="0">
                  <a:pos x="0" y="109"/>
                </a:cxn>
                <a:cxn ang="0">
                  <a:pos x="32" y="187"/>
                </a:cxn>
                <a:cxn ang="0">
                  <a:pos x="110" y="219"/>
                </a:cxn>
                <a:cxn ang="0">
                  <a:pos x="187" y="187"/>
                </a:cxn>
                <a:cxn ang="0">
                  <a:pos x="219" y="109"/>
                </a:cxn>
                <a:cxn ang="0">
                  <a:pos x="221" y="109"/>
                </a:cxn>
              </a:cxnLst>
              <a:rect l="0" t="0" r="r" b="b"/>
              <a:pathLst>
                <a:path w="221" h="219">
                  <a:moveTo>
                    <a:pt x="219" y="109"/>
                  </a:moveTo>
                  <a:lnTo>
                    <a:pt x="187" y="31"/>
                  </a:lnTo>
                  <a:lnTo>
                    <a:pt x="110" y="0"/>
                  </a:lnTo>
                  <a:lnTo>
                    <a:pt x="32" y="31"/>
                  </a:lnTo>
                  <a:lnTo>
                    <a:pt x="0" y="109"/>
                  </a:lnTo>
                  <a:lnTo>
                    <a:pt x="32" y="187"/>
                  </a:lnTo>
                  <a:lnTo>
                    <a:pt x="110" y="219"/>
                  </a:lnTo>
                  <a:lnTo>
                    <a:pt x="187" y="187"/>
                  </a:lnTo>
                  <a:lnTo>
                    <a:pt x="219" y="109"/>
                  </a:lnTo>
                  <a:lnTo>
                    <a:pt x="221" y="10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22" name="Text Box 122"/>
            <p:cNvSpPr txBox="1">
              <a:spLocks noChangeArrowheads="1"/>
            </p:cNvSpPr>
            <p:nvPr/>
          </p:nvSpPr>
          <p:spPr bwMode="auto">
            <a:xfrm>
              <a:off x="1692" y="2322"/>
              <a:ext cx="62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600" b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  <a:r>
                <a:rPr lang="en-US" sz="2600" b="0" baseline="-250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8" name="Group 123"/>
          <p:cNvGrpSpPr>
            <a:grpSpLocks/>
          </p:cNvGrpSpPr>
          <p:nvPr/>
        </p:nvGrpSpPr>
        <p:grpSpPr bwMode="auto">
          <a:xfrm>
            <a:off x="7210425" y="3695700"/>
            <a:ext cx="990600" cy="488950"/>
            <a:chOff x="4542" y="2328"/>
            <a:chExt cx="624" cy="308"/>
          </a:xfrm>
        </p:grpSpPr>
        <p:sp>
          <p:nvSpPr>
            <p:cNvPr id="102524" name="Freeform 124"/>
            <p:cNvSpPr>
              <a:spLocks/>
            </p:cNvSpPr>
            <p:nvPr/>
          </p:nvSpPr>
          <p:spPr bwMode="auto">
            <a:xfrm>
              <a:off x="4799" y="2344"/>
              <a:ext cx="34" cy="33"/>
            </a:xfrm>
            <a:custGeom>
              <a:avLst/>
              <a:gdLst/>
              <a:ahLst/>
              <a:cxnLst>
                <a:cxn ang="0">
                  <a:pos x="221" y="109"/>
                </a:cxn>
                <a:cxn ang="0">
                  <a:pos x="188" y="31"/>
                </a:cxn>
                <a:cxn ang="0">
                  <a:pos x="110" y="0"/>
                </a:cxn>
                <a:cxn ang="0">
                  <a:pos x="33" y="31"/>
                </a:cxn>
                <a:cxn ang="0">
                  <a:pos x="0" y="109"/>
                </a:cxn>
                <a:cxn ang="0">
                  <a:pos x="33" y="187"/>
                </a:cxn>
                <a:cxn ang="0">
                  <a:pos x="110" y="219"/>
                </a:cxn>
                <a:cxn ang="0">
                  <a:pos x="188" y="187"/>
                </a:cxn>
                <a:cxn ang="0">
                  <a:pos x="221" y="109"/>
                </a:cxn>
                <a:cxn ang="0">
                  <a:pos x="222" y="109"/>
                </a:cxn>
              </a:cxnLst>
              <a:rect l="0" t="0" r="r" b="b"/>
              <a:pathLst>
                <a:path w="222" h="219">
                  <a:moveTo>
                    <a:pt x="221" y="109"/>
                  </a:moveTo>
                  <a:lnTo>
                    <a:pt x="188" y="31"/>
                  </a:lnTo>
                  <a:lnTo>
                    <a:pt x="110" y="0"/>
                  </a:lnTo>
                  <a:lnTo>
                    <a:pt x="33" y="31"/>
                  </a:lnTo>
                  <a:lnTo>
                    <a:pt x="0" y="109"/>
                  </a:lnTo>
                  <a:lnTo>
                    <a:pt x="33" y="187"/>
                  </a:lnTo>
                  <a:lnTo>
                    <a:pt x="110" y="219"/>
                  </a:lnTo>
                  <a:lnTo>
                    <a:pt x="188" y="187"/>
                  </a:lnTo>
                  <a:lnTo>
                    <a:pt x="221" y="109"/>
                  </a:lnTo>
                  <a:lnTo>
                    <a:pt x="222" y="10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25" name="Text Box 125"/>
            <p:cNvSpPr txBox="1">
              <a:spLocks noChangeArrowheads="1"/>
            </p:cNvSpPr>
            <p:nvPr/>
          </p:nvSpPr>
          <p:spPr bwMode="auto">
            <a:xfrm>
              <a:off x="4542" y="2328"/>
              <a:ext cx="62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600" b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  <a:r>
                <a:rPr lang="en-US" sz="2600" b="0" baseline="-250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sp>
        <p:nvSpPr>
          <p:cNvPr id="102526" name="Text Box 126"/>
          <p:cNvSpPr txBox="1">
            <a:spLocks noChangeArrowheads="1"/>
          </p:cNvSpPr>
          <p:nvPr/>
        </p:nvSpPr>
        <p:spPr bwMode="auto">
          <a:xfrm rot="16200000">
            <a:off x="-711199" y="1785937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Directrix</a:t>
            </a:r>
          </a:p>
        </p:txBody>
      </p:sp>
      <p:grpSp>
        <p:nvGrpSpPr>
          <p:cNvPr id="29" name="Group 127"/>
          <p:cNvGrpSpPr>
            <a:grpSpLocks/>
          </p:cNvGrpSpPr>
          <p:nvPr/>
        </p:nvGrpSpPr>
        <p:grpSpPr bwMode="auto">
          <a:xfrm>
            <a:off x="-104775" y="933450"/>
            <a:ext cx="479425" cy="5556250"/>
            <a:chOff x="-66" y="588"/>
            <a:chExt cx="302" cy="3500"/>
          </a:xfrm>
        </p:grpSpPr>
        <p:sp>
          <p:nvSpPr>
            <p:cNvPr id="102528" name="Text Box 128"/>
            <p:cNvSpPr txBox="1">
              <a:spLocks noChangeArrowheads="1"/>
            </p:cNvSpPr>
            <p:nvPr/>
          </p:nvSpPr>
          <p:spPr bwMode="auto">
            <a:xfrm>
              <a:off x="-66" y="588"/>
              <a:ext cx="27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</a:p>
          </p:txBody>
        </p:sp>
        <p:sp>
          <p:nvSpPr>
            <p:cNvPr id="102529" name="Text Box 129"/>
            <p:cNvSpPr txBox="1">
              <a:spLocks noChangeArrowheads="1"/>
            </p:cNvSpPr>
            <p:nvPr/>
          </p:nvSpPr>
          <p:spPr bwMode="auto">
            <a:xfrm>
              <a:off x="-42" y="3780"/>
              <a:ext cx="27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</a:p>
          </p:txBody>
        </p:sp>
      </p:grpSp>
      <p:grpSp>
        <p:nvGrpSpPr>
          <p:cNvPr id="30" name="Group 130"/>
          <p:cNvGrpSpPr>
            <a:grpSpLocks/>
          </p:cNvGrpSpPr>
          <p:nvPr/>
        </p:nvGrpSpPr>
        <p:grpSpPr bwMode="auto">
          <a:xfrm>
            <a:off x="2028825" y="2209800"/>
            <a:ext cx="442913" cy="457200"/>
            <a:chOff x="1278" y="1392"/>
            <a:chExt cx="279" cy="288"/>
          </a:xfrm>
        </p:grpSpPr>
        <p:sp>
          <p:nvSpPr>
            <p:cNvPr id="102531" name="Freeform 131"/>
            <p:cNvSpPr>
              <a:spLocks/>
            </p:cNvSpPr>
            <p:nvPr/>
          </p:nvSpPr>
          <p:spPr bwMode="auto">
            <a:xfrm>
              <a:off x="1447" y="1633"/>
              <a:ext cx="39" cy="39"/>
            </a:xfrm>
            <a:custGeom>
              <a:avLst/>
              <a:gdLst/>
              <a:ahLst/>
              <a:cxnLst>
                <a:cxn ang="0">
                  <a:pos x="261" y="130"/>
                </a:cxn>
                <a:cxn ang="0">
                  <a:pos x="224" y="37"/>
                </a:cxn>
                <a:cxn ang="0">
                  <a:pos x="130" y="0"/>
                </a:cxn>
                <a:cxn ang="0">
                  <a:pos x="38" y="37"/>
                </a:cxn>
                <a:cxn ang="0">
                  <a:pos x="0" y="130"/>
                </a:cxn>
                <a:cxn ang="0">
                  <a:pos x="38" y="222"/>
                </a:cxn>
                <a:cxn ang="0">
                  <a:pos x="130" y="261"/>
                </a:cxn>
                <a:cxn ang="0">
                  <a:pos x="224" y="222"/>
                </a:cxn>
                <a:cxn ang="0">
                  <a:pos x="261" y="130"/>
                </a:cxn>
                <a:cxn ang="0">
                  <a:pos x="262" y="130"/>
                </a:cxn>
              </a:cxnLst>
              <a:rect l="0" t="0" r="r" b="b"/>
              <a:pathLst>
                <a:path w="262" h="261">
                  <a:moveTo>
                    <a:pt x="261" y="130"/>
                  </a:moveTo>
                  <a:lnTo>
                    <a:pt x="224" y="37"/>
                  </a:lnTo>
                  <a:lnTo>
                    <a:pt x="130" y="0"/>
                  </a:lnTo>
                  <a:lnTo>
                    <a:pt x="38" y="37"/>
                  </a:lnTo>
                  <a:lnTo>
                    <a:pt x="0" y="130"/>
                  </a:lnTo>
                  <a:lnTo>
                    <a:pt x="38" y="222"/>
                  </a:lnTo>
                  <a:lnTo>
                    <a:pt x="130" y="261"/>
                  </a:lnTo>
                  <a:lnTo>
                    <a:pt x="224" y="222"/>
                  </a:lnTo>
                  <a:lnTo>
                    <a:pt x="261" y="130"/>
                  </a:lnTo>
                  <a:lnTo>
                    <a:pt x="262" y="130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32" name="Text Box 132"/>
            <p:cNvSpPr txBox="1">
              <a:spLocks noChangeArrowheads="1"/>
            </p:cNvSpPr>
            <p:nvPr/>
          </p:nvSpPr>
          <p:spPr bwMode="auto">
            <a:xfrm>
              <a:off x="1278" y="1392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4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</a:t>
              </a:r>
            </a:p>
          </p:txBody>
        </p:sp>
      </p:grpSp>
      <p:grpSp>
        <p:nvGrpSpPr>
          <p:cNvPr id="31" name="Group 133"/>
          <p:cNvGrpSpPr>
            <a:grpSpLocks/>
          </p:cNvGrpSpPr>
          <p:nvPr/>
        </p:nvGrpSpPr>
        <p:grpSpPr bwMode="auto">
          <a:xfrm>
            <a:off x="-66675" y="5448300"/>
            <a:ext cx="442913" cy="457200"/>
            <a:chOff x="-42" y="3432"/>
            <a:chExt cx="279" cy="288"/>
          </a:xfrm>
        </p:grpSpPr>
        <p:sp>
          <p:nvSpPr>
            <p:cNvPr id="102534" name="Freeform 134"/>
            <p:cNvSpPr>
              <a:spLocks/>
            </p:cNvSpPr>
            <p:nvPr/>
          </p:nvSpPr>
          <p:spPr bwMode="auto">
            <a:xfrm>
              <a:off x="144" y="3628"/>
              <a:ext cx="44" cy="44"/>
            </a:xfrm>
            <a:custGeom>
              <a:avLst/>
              <a:gdLst/>
              <a:ahLst/>
              <a:cxnLst>
                <a:cxn ang="0">
                  <a:pos x="286" y="143"/>
                </a:cxn>
                <a:cxn ang="0">
                  <a:pos x="244" y="42"/>
                </a:cxn>
                <a:cxn ang="0">
                  <a:pos x="143" y="0"/>
                </a:cxn>
                <a:cxn ang="0">
                  <a:pos x="42" y="42"/>
                </a:cxn>
                <a:cxn ang="0">
                  <a:pos x="0" y="143"/>
                </a:cxn>
                <a:cxn ang="0">
                  <a:pos x="42" y="245"/>
                </a:cxn>
                <a:cxn ang="0">
                  <a:pos x="143" y="287"/>
                </a:cxn>
                <a:cxn ang="0">
                  <a:pos x="244" y="245"/>
                </a:cxn>
                <a:cxn ang="0">
                  <a:pos x="286" y="143"/>
                </a:cxn>
                <a:cxn ang="0">
                  <a:pos x="287" y="143"/>
                </a:cxn>
              </a:cxnLst>
              <a:rect l="0" t="0" r="r" b="b"/>
              <a:pathLst>
                <a:path w="287" h="287">
                  <a:moveTo>
                    <a:pt x="286" y="143"/>
                  </a:moveTo>
                  <a:lnTo>
                    <a:pt x="244" y="42"/>
                  </a:lnTo>
                  <a:lnTo>
                    <a:pt x="143" y="0"/>
                  </a:lnTo>
                  <a:lnTo>
                    <a:pt x="42" y="42"/>
                  </a:lnTo>
                  <a:lnTo>
                    <a:pt x="0" y="143"/>
                  </a:lnTo>
                  <a:lnTo>
                    <a:pt x="42" y="245"/>
                  </a:lnTo>
                  <a:lnTo>
                    <a:pt x="143" y="287"/>
                  </a:lnTo>
                  <a:lnTo>
                    <a:pt x="244" y="245"/>
                  </a:lnTo>
                  <a:lnTo>
                    <a:pt x="286" y="143"/>
                  </a:lnTo>
                  <a:lnTo>
                    <a:pt x="287" y="14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35" name="Text Box 135"/>
            <p:cNvSpPr txBox="1">
              <a:spLocks noChangeArrowheads="1"/>
            </p:cNvSpPr>
            <p:nvPr/>
          </p:nvSpPr>
          <p:spPr bwMode="auto">
            <a:xfrm>
              <a:off x="-42" y="3432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grpSp>
        <p:nvGrpSpPr>
          <p:cNvPr id="102400" name="Group 136"/>
          <p:cNvGrpSpPr>
            <a:grpSpLocks/>
          </p:cNvGrpSpPr>
          <p:nvPr/>
        </p:nvGrpSpPr>
        <p:grpSpPr bwMode="auto">
          <a:xfrm>
            <a:off x="1638300" y="2543175"/>
            <a:ext cx="685800" cy="520700"/>
            <a:chOff x="1032" y="1602"/>
            <a:chExt cx="432" cy="328"/>
          </a:xfrm>
        </p:grpSpPr>
        <p:sp>
          <p:nvSpPr>
            <p:cNvPr id="102537" name="Freeform 137"/>
            <p:cNvSpPr>
              <a:spLocks/>
            </p:cNvSpPr>
            <p:nvPr/>
          </p:nvSpPr>
          <p:spPr bwMode="auto">
            <a:xfrm>
              <a:off x="1316" y="1888"/>
              <a:ext cx="43" cy="42"/>
            </a:xfrm>
            <a:custGeom>
              <a:avLst/>
              <a:gdLst/>
              <a:ahLst/>
              <a:cxnLst>
                <a:cxn ang="0">
                  <a:pos x="286" y="143"/>
                </a:cxn>
                <a:cxn ang="0">
                  <a:pos x="244" y="42"/>
                </a:cxn>
                <a:cxn ang="0">
                  <a:pos x="144" y="0"/>
                </a:cxn>
                <a:cxn ang="0">
                  <a:pos x="42" y="42"/>
                </a:cxn>
                <a:cxn ang="0">
                  <a:pos x="0" y="143"/>
                </a:cxn>
                <a:cxn ang="0">
                  <a:pos x="42" y="243"/>
                </a:cxn>
                <a:cxn ang="0">
                  <a:pos x="144" y="285"/>
                </a:cxn>
                <a:cxn ang="0">
                  <a:pos x="244" y="243"/>
                </a:cxn>
                <a:cxn ang="0">
                  <a:pos x="286" y="143"/>
                </a:cxn>
                <a:cxn ang="0">
                  <a:pos x="287" y="143"/>
                </a:cxn>
              </a:cxnLst>
              <a:rect l="0" t="0" r="r" b="b"/>
              <a:pathLst>
                <a:path w="287" h="285">
                  <a:moveTo>
                    <a:pt x="286" y="143"/>
                  </a:moveTo>
                  <a:lnTo>
                    <a:pt x="244" y="42"/>
                  </a:lnTo>
                  <a:lnTo>
                    <a:pt x="144" y="0"/>
                  </a:lnTo>
                  <a:lnTo>
                    <a:pt x="42" y="42"/>
                  </a:lnTo>
                  <a:lnTo>
                    <a:pt x="0" y="143"/>
                  </a:lnTo>
                  <a:lnTo>
                    <a:pt x="42" y="243"/>
                  </a:lnTo>
                  <a:lnTo>
                    <a:pt x="144" y="285"/>
                  </a:lnTo>
                  <a:lnTo>
                    <a:pt x="244" y="243"/>
                  </a:lnTo>
                  <a:lnTo>
                    <a:pt x="286" y="143"/>
                  </a:lnTo>
                  <a:lnTo>
                    <a:pt x="287" y="14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38" name="Text Box 138"/>
            <p:cNvSpPr txBox="1">
              <a:spLocks noChangeArrowheads="1"/>
            </p:cNvSpPr>
            <p:nvPr/>
          </p:nvSpPr>
          <p:spPr bwMode="auto">
            <a:xfrm>
              <a:off x="1032" y="160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lang="en-US" sz="24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02401" name="Group 139"/>
          <p:cNvGrpSpPr>
            <a:grpSpLocks/>
          </p:cNvGrpSpPr>
          <p:nvPr/>
        </p:nvGrpSpPr>
        <p:grpSpPr bwMode="auto">
          <a:xfrm>
            <a:off x="2143125" y="1771650"/>
            <a:ext cx="685800" cy="474663"/>
            <a:chOff x="1350" y="1116"/>
            <a:chExt cx="432" cy="299"/>
          </a:xfrm>
        </p:grpSpPr>
        <p:sp>
          <p:nvSpPr>
            <p:cNvPr id="102540" name="Freeform 140"/>
            <p:cNvSpPr>
              <a:spLocks/>
            </p:cNvSpPr>
            <p:nvPr/>
          </p:nvSpPr>
          <p:spPr bwMode="auto">
            <a:xfrm>
              <a:off x="1659" y="1372"/>
              <a:ext cx="44" cy="43"/>
            </a:xfrm>
            <a:custGeom>
              <a:avLst/>
              <a:gdLst/>
              <a:ahLst/>
              <a:cxnLst>
                <a:cxn ang="0">
                  <a:pos x="286" y="142"/>
                </a:cxn>
                <a:cxn ang="0">
                  <a:pos x="244" y="42"/>
                </a:cxn>
                <a:cxn ang="0">
                  <a:pos x="144" y="0"/>
                </a:cxn>
                <a:cxn ang="0">
                  <a:pos x="42" y="42"/>
                </a:cxn>
                <a:cxn ang="0">
                  <a:pos x="0" y="142"/>
                </a:cxn>
                <a:cxn ang="0">
                  <a:pos x="42" y="244"/>
                </a:cxn>
                <a:cxn ang="0">
                  <a:pos x="144" y="286"/>
                </a:cxn>
                <a:cxn ang="0">
                  <a:pos x="244" y="244"/>
                </a:cxn>
                <a:cxn ang="0">
                  <a:pos x="286" y="142"/>
                </a:cxn>
                <a:cxn ang="0">
                  <a:pos x="287" y="142"/>
                </a:cxn>
              </a:cxnLst>
              <a:rect l="0" t="0" r="r" b="b"/>
              <a:pathLst>
                <a:path w="287" h="286">
                  <a:moveTo>
                    <a:pt x="286" y="142"/>
                  </a:moveTo>
                  <a:lnTo>
                    <a:pt x="244" y="42"/>
                  </a:lnTo>
                  <a:lnTo>
                    <a:pt x="144" y="0"/>
                  </a:lnTo>
                  <a:lnTo>
                    <a:pt x="42" y="42"/>
                  </a:lnTo>
                  <a:lnTo>
                    <a:pt x="0" y="142"/>
                  </a:lnTo>
                  <a:lnTo>
                    <a:pt x="42" y="244"/>
                  </a:lnTo>
                  <a:lnTo>
                    <a:pt x="144" y="286"/>
                  </a:lnTo>
                  <a:lnTo>
                    <a:pt x="244" y="244"/>
                  </a:lnTo>
                  <a:lnTo>
                    <a:pt x="286" y="142"/>
                  </a:lnTo>
                  <a:lnTo>
                    <a:pt x="287" y="142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41" name="Text Box 141"/>
            <p:cNvSpPr txBox="1">
              <a:spLocks noChangeArrowheads="1"/>
            </p:cNvSpPr>
            <p:nvPr/>
          </p:nvSpPr>
          <p:spPr bwMode="auto">
            <a:xfrm>
              <a:off x="1350" y="11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lang="en-US" sz="24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02405" name="Group 142"/>
          <p:cNvGrpSpPr>
            <a:grpSpLocks/>
          </p:cNvGrpSpPr>
          <p:nvPr/>
        </p:nvGrpSpPr>
        <p:grpSpPr bwMode="auto">
          <a:xfrm>
            <a:off x="3228975" y="1076325"/>
            <a:ext cx="685800" cy="457200"/>
            <a:chOff x="2034" y="678"/>
            <a:chExt cx="432" cy="288"/>
          </a:xfrm>
        </p:grpSpPr>
        <p:sp>
          <p:nvSpPr>
            <p:cNvPr id="102543" name="Freeform 143"/>
            <p:cNvSpPr>
              <a:spLocks/>
            </p:cNvSpPr>
            <p:nvPr/>
          </p:nvSpPr>
          <p:spPr bwMode="auto">
            <a:xfrm>
              <a:off x="2366" y="917"/>
              <a:ext cx="44" cy="44"/>
            </a:xfrm>
            <a:custGeom>
              <a:avLst/>
              <a:gdLst/>
              <a:ahLst/>
              <a:cxnLst>
                <a:cxn ang="0">
                  <a:pos x="287" y="143"/>
                </a:cxn>
                <a:cxn ang="0">
                  <a:pos x="245" y="42"/>
                </a:cxn>
                <a:cxn ang="0">
                  <a:pos x="144" y="0"/>
                </a:cxn>
                <a:cxn ang="0">
                  <a:pos x="42" y="42"/>
                </a:cxn>
                <a:cxn ang="0">
                  <a:pos x="0" y="143"/>
                </a:cxn>
                <a:cxn ang="0">
                  <a:pos x="42" y="244"/>
                </a:cxn>
                <a:cxn ang="0">
                  <a:pos x="144" y="286"/>
                </a:cxn>
                <a:cxn ang="0">
                  <a:pos x="245" y="244"/>
                </a:cxn>
                <a:cxn ang="0">
                  <a:pos x="287" y="143"/>
                </a:cxn>
                <a:cxn ang="0">
                  <a:pos x="288" y="143"/>
                </a:cxn>
              </a:cxnLst>
              <a:rect l="0" t="0" r="r" b="b"/>
              <a:pathLst>
                <a:path w="288" h="286">
                  <a:moveTo>
                    <a:pt x="287" y="143"/>
                  </a:moveTo>
                  <a:lnTo>
                    <a:pt x="245" y="42"/>
                  </a:lnTo>
                  <a:lnTo>
                    <a:pt x="144" y="0"/>
                  </a:lnTo>
                  <a:lnTo>
                    <a:pt x="42" y="42"/>
                  </a:lnTo>
                  <a:lnTo>
                    <a:pt x="0" y="143"/>
                  </a:lnTo>
                  <a:lnTo>
                    <a:pt x="42" y="244"/>
                  </a:lnTo>
                  <a:lnTo>
                    <a:pt x="144" y="286"/>
                  </a:lnTo>
                  <a:lnTo>
                    <a:pt x="245" y="244"/>
                  </a:lnTo>
                  <a:lnTo>
                    <a:pt x="287" y="143"/>
                  </a:lnTo>
                  <a:lnTo>
                    <a:pt x="288" y="14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44" name="Text Box 144"/>
            <p:cNvSpPr txBox="1">
              <a:spLocks noChangeArrowheads="1"/>
            </p:cNvSpPr>
            <p:nvPr/>
          </p:nvSpPr>
          <p:spPr bwMode="auto">
            <a:xfrm>
              <a:off x="2034" y="67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lang="en-US" sz="24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p:sp>
        <p:nvSpPr>
          <p:cNvPr id="102545" name="Text Box 145"/>
          <p:cNvSpPr txBox="1">
            <a:spLocks noChangeArrowheads="1"/>
          </p:cNvSpPr>
          <p:nvPr/>
        </p:nvSpPr>
        <p:spPr bwMode="auto">
          <a:xfrm>
            <a:off x="4772025" y="7429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4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02546" name="Text Box 146"/>
          <p:cNvSpPr txBox="1">
            <a:spLocks noChangeArrowheads="1"/>
          </p:cNvSpPr>
          <p:nvPr/>
        </p:nvSpPr>
        <p:spPr bwMode="auto">
          <a:xfrm rot="-3391742">
            <a:off x="-352425" y="4337050"/>
            <a:ext cx="2362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Tangent</a:t>
            </a:r>
          </a:p>
        </p:txBody>
      </p:sp>
      <p:grpSp>
        <p:nvGrpSpPr>
          <p:cNvPr id="102408" name="Group 147"/>
          <p:cNvGrpSpPr>
            <a:grpSpLocks/>
          </p:cNvGrpSpPr>
          <p:nvPr/>
        </p:nvGrpSpPr>
        <p:grpSpPr bwMode="auto">
          <a:xfrm>
            <a:off x="5429250" y="752475"/>
            <a:ext cx="3714750" cy="2311400"/>
            <a:chOff x="3420" y="474"/>
            <a:chExt cx="2340" cy="1456"/>
          </a:xfrm>
        </p:grpSpPr>
        <p:grpSp>
          <p:nvGrpSpPr>
            <p:cNvPr id="102411" name="Group 148"/>
            <p:cNvGrpSpPr>
              <a:grpSpLocks/>
            </p:cNvGrpSpPr>
            <p:nvPr/>
          </p:nvGrpSpPr>
          <p:grpSpPr bwMode="auto">
            <a:xfrm>
              <a:off x="5328" y="1626"/>
              <a:ext cx="432" cy="304"/>
              <a:chOff x="5328" y="1626"/>
              <a:chExt cx="432" cy="304"/>
            </a:xfrm>
          </p:grpSpPr>
          <p:sp>
            <p:nvSpPr>
              <p:cNvPr id="102549" name="Freeform 149"/>
              <p:cNvSpPr>
                <a:spLocks/>
              </p:cNvSpPr>
              <p:nvPr/>
            </p:nvSpPr>
            <p:spPr bwMode="auto">
              <a:xfrm>
                <a:off x="5434" y="1888"/>
                <a:ext cx="44" cy="42"/>
              </a:xfrm>
              <a:custGeom>
                <a:avLst/>
                <a:gdLst/>
                <a:ahLst/>
                <a:cxnLst>
                  <a:cxn ang="0">
                    <a:pos x="286" y="143"/>
                  </a:cxn>
                  <a:cxn ang="0">
                    <a:pos x="244" y="42"/>
                  </a:cxn>
                  <a:cxn ang="0">
                    <a:pos x="144" y="0"/>
                  </a:cxn>
                  <a:cxn ang="0">
                    <a:pos x="42" y="42"/>
                  </a:cxn>
                  <a:cxn ang="0">
                    <a:pos x="0" y="143"/>
                  </a:cxn>
                  <a:cxn ang="0">
                    <a:pos x="42" y="243"/>
                  </a:cxn>
                  <a:cxn ang="0">
                    <a:pos x="144" y="285"/>
                  </a:cxn>
                  <a:cxn ang="0">
                    <a:pos x="244" y="243"/>
                  </a:cxn>
                  <a:cxn ang="0">
                    <a:pos x="286" y="143"/>
                  </a:cxn>
                  <a:cxn ang="0">
                    <a:pos x="287" y="143"/>
                  </a:cxn>
                </a:cxnLst>
                <a:rect l="0" t="0" r="r" b="b"/>
                <a:pathLst>
                  <a:path w="287" h="285">
                    <a:moveTo>
                      <a:pt x="286" y="143"/>
                    </a:moveTo>
                    <a:lnTo>
                      <a:pt x="244" y="42"/>
                    </a:lnTo>
                    <a:lnTo>
                      <a:pt x="144" y="0"/>
                    </a:lnTo>
                    <a:lnTo>
                      <a:pt x="42" y="42"/>
                    </a:lnTo>
                    <a:lnTo>
                      <a:pt x="0" y="143"/>
                    </a:lnTo>
                    <a:lnTo>
                      <a:pt x="42" y="243"/>
                    </a:lnTo>
                    <a:lnTo>
                      <a:pt x="144" y="285"/>
                    </a:lnTo>
                    <a:lnTo>
                      <a:pt x="244" y="243"/>
                    </a:lnTo>
                    <a:lnTo>
                      <a:pt x="286" y="143"/>
                    </a:lnTo>
                    <a:lnTo>
                      <a:pt x="287" y="143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550" name="Text Box 150"/>
              <p:cNvSpPr txBox="1">
                <a:spLocks noChangeArrowheads="1"/>
              </p:cNvSpPr>
              <p:nvPr/>
            </p:nvSpPr>
            <p:spPr bwMode="auto">
              <a:xfrm>
                <a:off x="5328" y="162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buFontTx/>
                  <a:buNone/>
                  <a:defRPr/>
                </a:pPr>
                <a:r>
                  <a:rPr lang="en-US" sz="24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  <a:r>
                  <a:rPr lang="en-US" sz="2400" baseline="-25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  <a:r>
                  <a:rPr lang="en-US" sz="24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’</a:t>
                </a:r>
                <a:endParaRPr lang="en-US" sz="24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102414" name="Group 151"/>
            <p:cNvGrpSpPr>
              <a:grpSpLocks/>
            </p:cNvGrpSpPr>
            <p:nvPr/>
          </p:nvGrpSpPr>
          <p:grpSpPr bwMode="auto">
            <a:xfrm>
              <a:off x="4998" y="1140"/>
              <a:ext cx="432" cy="288"/>
              <a:chOff x="4998" y="1140"/>
              <a:chExt cx="432" cy="288"/>
            </a:xfrm>
          </p:grpSpPr>
          <p:sp>
            <p:nvSpPr>
              <p:cNvPr id="102552" name="Freeform 152"/>
              <p:cNvSpPr>
                <a:spLocks/>
              </p:cNvSpPr>
              <p:nvPr/>
            </p:nvSpPr>
            <p:spPr bwMode="auto">
              <a:xfrm>
                <a:off x="5092" y="1372"/>
                <a:ext cx="43" cy="43"/>
              </a:xfrm>
              <a:custGeom>
                <a:avLst/>
                <a:gdLst/>
                <a:ahLst/>
                <a:cxnLst>
                  <a:cxn ang="0">
                    <a:pos x="285" y="142"/>
                  </a:cxn>
                  <a:cxn ang="0">
                    <a:pos x="243" y="42"/>
                  </a:cxn>
                  <a:cxn ang="0">
                    <a:pos x="143" y="0"/>
                  </a:cxn>
                  <a:cxn ang="0">
                    <a:pos x="42" y="42"/>
                  </a:cxn>
                  <a:cxn ang="0">
                    <a:pos x="0" y="142"/>
                  </a:cxn>
                  <a:cxn ang="0">
                    <a:pos x="42" y="244"/>
                  </a:cxn>
                  <a:cxn ang="0">
                    <a:pos x="143" y="286"/>
                  </a:cxn>
                  <a:cxn ang="0">
                    <a:pos x="243" y="244"/>
                  </a:cxn>
                  <a:cxn ang="0">
                    <a:pos x="285" y="142"/>
                  </a:cxn>
                  <a:cxn ang="0">
                    <a:pos x="287" y="142"/>
                  </a:cxn>
                </a:cxnLst>
                <a:rect l="0" t="0" r="r" b="b"/>
                <a:pathLst>
                  <a:path w="287" h="286">
                    <a:moveTo>
                      <a:pt x="285" y="142"/>
                    </a:moveTo>
                    <a:lnTo>
                      <a:pt x="243" y="42"/>
                    </a:lnTo>
                    <a:lnTo>
                      <a:pt x="143" y="0"/>
                    </a:lnTo>
                    <a:lnTo>
                      <a:pt x="42" y="42"/>
                    </a:lnTo>
                    <a:lnTo>
                      <a:pt x="0" y="142"/>
                    </a:lnTo>
                    <a:lnTo>
                      <a:pt x="42" y="244"/>
                    </a:lnTo>
                    <a:lnTo>
                      <a:pt x="143" y="286"/>
                    </a:lnTo>
                    <a:lnTo>
                      <a:pt x="243" y="244"/>
                    </a:lnTo>
                    <a:lnTo>
                      <a:pt x="285" y="142"/>
                    </a:lnTo>
                    <a:lnTo>
                      <a:pt x="287" y="142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553" name="Text Box 153"/>
              <p:cNvSpPr txBox="1">
                <a:spLocks noChangeArrowheads="1"/>
              </p:cNvSpPr>
              <p:nvPr/>
            </p:nvSpPr>
            <p:spPr bwMode="auto">
              <a:xfrm>
                <a:off x="4998" y="114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buFontTx/>
                  <a:buNone/>
                  <a:defRPr/>
                </a:pPr>
                <a:r>
                  <a:rPr lang="en-US" sz="24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  <a:r>
                  <a:rPr lang="en-US" sz="2400" baseline="-25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  <a:r>
                  <a:rPr lang="en-US" sz="24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’</a:t>
                </a:r>
                <a:endParaRPr lang="en-US" sz="24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102417" name="Group 154"/>
            <p:cNvGrpSpPr>
              <a:grpSpLocks/>
            </p:cNvGrpSpPr>
            <p:nvPr/>
          </p:nvGrpSpPr>
          <p:grpSpPr bwMode="auto">
            <a:xfrm>
              <a:off x="4302" y="684"/>
              <a:ext cx="432" cy="288"/>
              <a:chOff x="4302" y="684"/>
              <a:chExt cx="432" cy="288"/>
            </a:xfrm>
          </p:grpSpPr>
          <p:sp>
            <p:nvSpPr>
              <p:cNvPr id="102555" name="Freeform 155"/>
              <p:cNvSpPr>
                <a:spLocks/>
              </p:cNvSpPr>
              <p:nvPr/>
            </p:nvSpPr>
            <p:spPr bwMode="auto">
              <a:xfrm>
                <a:off x="4386" y="917"/>
                <a:ext cx="43" cy="44"/>
              </a:xfrm>
              <a:custGeom>
                <a:avLst/>
                <a:gdLst/>
                <a:ahLst/>
                <a:cxnLst>
                  <a:cxn ang="0">
                    <a:pos x="286" y="143"/>
                  </a:cxn>
                  <a:cxn ang="0">
                    <a:pos x="244" y="42"/>
                  </a:cxn>
                  <a:cxn ang="0">
                    <a:pos x="142" y="0"/>
                  </a:cxn>
                  <a:cxn ang="0">
                    <a:pos x="42" y="42"/>
                  </a:cxn>
                  <a:cxn ang="0">
                    <a:pos x="0" y="143"/>
                  </a:cxn>
                  <a:cxn ang="0">
                    <a:pos x="42" y="244"/>
                  </a:cxn>
                  <a:cxn ang="0">
                    <a:pos x="142" y="286"/>
                  </a:cxn>
                  <a:cxn ang="0">
                    <a:pos x="244" y="244"/>
                  </a:cxn>
                  <a:cxn ang="0">
                    <a:pos x="286" y="143"/>
                  </a:cxn>
                  <a:cxn ang="0">
                    <a:pos x="287" y="143"/>
                  </a:cxn>
                </a:cxnLst>
                <a:rect l="0" t="0" r="r" b="b"/>
                <a:pathLst>
                  <a:path w="287" h="286">
                    <a:moveTo>
                      <a:pt x="286" y="143"/>
                    </a:moveTo>
                    <a:lnTo>
                      <a:pt x="244" y="42"/>
                    </a:lnTo>
                    <a:lnTo>
                      <a:pt x="142" y="0"/>
                    </a:lnTo>
                    <a:lnTo>
                      <a:pt x="42" y="42"/>
                    </a:lnTo>
                    <a:lnTo>
                      <a:pt x="0" y="143"/>
                    </a:lnTo>
                    <a:lnTo>
                      <a:pt x="42" y="244"/>
                    </a:lnTo>
                    <a:lnTo>
                      <a:pt x="142" y="286"/>
                    </a:lnTo>
                    <a:lnTo>
                      <a:pt x="244" y="244"/>
                    </a:lnTo>
                    <a:lnTo>
                      <a:pt x="286" y="143"/>
                    </a:lnTo>
                    <a:lnTo>
                      <a:pt x="287" y="143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556" name="Text Box 156"/>
              <p:cNvSpPr txBox="1">
                <a:spLocks noChangeArrowheads="1"/>
              </p:cNvSpPr>
              <p:nvPr/>
            </p:nvSpPr>
            <p:spPr bwMode="auto">
              <a:xfrm>
                <a:off x="4302" y="68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buFontTx/>
                  <a:buNone/>
                  <a:defRPr/>
                </a:pPr>
                <a:r>
                  <a:rPr lang="en-US" sz="24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  <a:r>
                  <a:rPr lang="en-US" sz="2400" baseline="-25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</a:t>
                </a:r>
                <a:r>
                  <a:rPr lang="en-US" sz="24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’</a:t>
                </a:r>
                <a:endParaRPr lang="en-US" sz="24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02557" name="Text Box 157"/>
            <p:cNvSpPr txBox="1">
              <a:spLocks noChangeArrowheads="1"/>
            </p:cNvSpPr>
            <p:nvPr/>
          </p:nvSpPr>
          <p:spPr bwMode="auto">
            <a:xfrm>
              <a:off x="3420" y="47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lang="en-US" sz="24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’</a:t>
              </a:r>
              <a:endParaRPr lang="en-US" sz="24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6688" name="Group 158"/>
          <p:cNvGrpSpPr>
            <a:grpSpLocks/>
          </p:cNvGrpSpPr>
          <p:nvPr/>
        </p:nvGrpSpPr>
        <p:grpSpPr bwMode="auto">
          <a:xfrm>
            <a:off x="2552700" y="2717800"/>
            <a:ext cx="461963" cy="482600"/>
            <a:chOff x="1608" y="1712"/>
            <a:chExt cx="291" cy="304"/>
          </a:xfrm>
        </p:grpSpPr>
        <p:sp>
          <p:nvSpPr>
            <p:cNvPr id="26724" name="Text Box 159"/>
            <p:cNvSpPr txBox="1">
              <a:spLocks noChangeArrowheads="1"/>
            </p:cNvSpPr>
            <p:nvPr/>
          </p:nvSpPr>
          <p:spPr bwMode="auto">
            <a:xfrm rot="-3648151">
              <a:off x="1688" y="1692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buFontTx/>
                <a:buNone/>
              </a:pPr>
              <a:r>
                <a:rPr lang="en-US" b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Ø</a:t>
              </a:r>
            </a:p>
          </p:txBody>
        </p:sp>
        <p:sp>
          <p:nvSpPr>
            <p:cNvPr id="26725" name="Text Box 160"/>
            <p:cNvSpPr txBox="1">
              <a:spLocks noChangeArrowheads="1"/>
            </p:cNvSpPr>
            <p:nvPr/>
          </p:nvSpPr>
          <p:spPr bwMode="auto">
            <a:xfrm rot="-3648151">
              <a:off x="1628" y="180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buFontTx/>
                <a:buNone/>
              </a:pPr>
              <a:r>
                <a:rPr lang="en-US" b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Ø</a:t>
              </a:r>
            </a:p>
          </p:txBody>
        </p:sp>
      </p:grpSp>
      <p:sp>
        <p:nvSpPr>
          <p:cNvPr id="102561" name="Text Box 161"/>
          <p:cNvSpPr txBox="1">
            <a:spLocks noChangeArrowheads="1"/>
          </p:cNvSpPr>
          <p:nvPr/>
        </p:nvSpPr>
        <p:spPr bwMode="auto">
          <a:xfrm rot="-2700000">
            <a:off x="3198813" y="22002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R=AB/2</a:t>
            </a:r>
          </a:p>
        </p:txBody>
      </p:sp>
      <p:sp>
        <p:nvSpPr>
          <p:cNvPr id="102562" name="Text Box 162"/>
          <p:cNvSpPr txBox="1">
            <a:spLocks noChangeArrowheads="1"/>
          </p:cNvSpPr>
          <p:nvPr/>
        </p:nvSpPr>
        <p:spPr bwMode="auto">
          <a:xfrm>
            <a:off x="1841500" y="3352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4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grpSp>
        <p:nvGrpSpPr>
          <p:cNvPr id="26689" name="Group 164"/>
          <p:cNvGrpSpPr>
            <a:grpSpLocks/>
          </p:cNvGrpSpPr>
          <p:nvPr/>
        </p:nvGrpSpPr>
        <p:grpSpPr bwMode="auto">
          <a:xfrm>
            <a:off x="2124075" y="1481138"/>
            <a:ext cx="6521450" cy="4514850"/>
            <a:chOff x="1338" y="933"/>
            <a:chExt cx="4108" cy="2844"/>
          </a:xfrm>
        </p:grpSpPr>
        <p:sp>
          <p:nvSpPr>
            <p:cNvPr id="102565" name="Line 165"/>
            <p:cNvSpPr>
              <a:spLocks noChangeShapeType="1"/>
            </p:cNvSpPr>
            <p:nvPr/>
          </p:nvSpPr>
          <p:spPr bwMode="auto">
            <a:xfrm>
              <a:off x="1338" y="1914"/>
              <a:ext cx="0" cy="91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66" name="Line 166"/>
            <p:cNvSpPr>
              <a:spLocks noChangeShapeType="1"/>
            </p:cNvSpPr>
            <p:nvPr/>
          </p:nvSpPr>
          <p:spPr bwMode="auto">
            <a:xfrm>
              <a:off x="1681" y="1392"/>
              <a:ext cx="0" cy="193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67" name="Line 167"/>
            <p:cNvSpPr>
              <a:spLocks noChangeShapeType="1"/>
            </p:cNvSpPr>
            <p:nvPr/>
          </p:nvSpPr>
          <p:spPr bwMode="auto">
            <a:xfrm>
              <a:off x="2388" y="940"/>
              <a:ext cx="0" cy="283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68" name="Line 168"/>
            <p:cNvSpPr>
              <a:spLocks noChangeShapeType="1"/>
            </p:cNvSpPr>
            <p:nvPr/>
          </p:nvSpPr>
          <p:spPr bwMode="auto">
            <a:xfrm>
              <a:off x="4414" y="933"/>
              <a:ext cx="0" cy="283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69" name="Line 169"/>
            <p:cNvSpPr>
              <a:spLocks noChangeShapeType="1"/>
            </p:cNvSpPr>
            <p:nvPr/>
          </p:nvSpPr>
          <p:spPr bwMode="auto">
            <a:xfrm>
              <a:off x="5113" y="1404"/>
              <a:ext cx="0" cy="193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70" name="Line 170"/>
            <p:cNvSpPr>
              <a:spLocks noChangeShapeType="1"/>
            </p:cNvSpPr>
            <p:nvPr/>
          </p:nvSpPr>
          <p:spPr bwMode="auto">
            <a:xfrm>
              <a:off x="5446" y="1922"/>
              <a:ext cx="0" cy="91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690" name="Group 171"/>
          <p:cNvGrpSpPr>
            <a:grpSpLocks/>
          </p:cNvGrpSpPr>
          <p:nvPr/>
        </p:nvGrpSpPr>
        <p:grpSpPr bwMode="auto">
          <a:xfrm>
            <a:off x="1931988" y="4357688"/>
            <a:ext cx="7118350" cy="2312987"/>
            <a:chOff x="1217" y="2745"/>
            <a:chExt cx="4484" cy="1457"/>
          </a:xfrm>
        </p:grpSpPr>
        <p:sp>
          <p:nvSpPr>
            <p:cNvPr id="26710" name="Text Box 172"/>
            <p:cNvSpPr txBox="1">
              <a:spLocks noChangeArrowheads="1"/>
            </p:cNvSpPr>
            <p:nvPr/>
          </p:nvSpPr>
          <p:spPr bwMode="auto">
            <a:xfrm>
              <a:off x="5329" y="2777"/>
              <a:ext cx="37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>
                  <a:solidFill>
                    <a:srgbClr val="FF9900"/>
                  </a:solidFill>
                </a:rPr>
                <a:t>P</a:t>
              </a:r>
              <a:r>
                <a:rPr lang="en-US" sz="2000" baseline="-25000">
                  <a:solidFill>
                    <a:srgbClr val="FF9900"/>
                  </a:solidFill>
                </a:rPr>
                <a:t>1</a:t>
              </a:r>
              <a:r>
                <a:rPr lang="en-US" sz="2000">
                  <a:solidFill>
                    <a:srgbClr val="FF9900"/>
                  </a:solidFill>
                </a:rPr>
                <a:t>’’</a:t>
              </a:r>
              <a:endParaRPr lang="en-GB" sz="2000">
                <a:solidFill>
                  <a:srgbClr val="FF9900"/>
                </a:solidFill>
              </a:endParaRPr>
            </a:p>
          </p:txBody>
        </p:sp>
        <p:sp>
          <p:nvSpPr>
            <p:cNvPr id="26711" name="Text Box 173"/>
            <p:cNvSpPr txBox="1">
              <a:spLocks noChangeArrowheads="1"/>
            </p:cNvSpPr>
            <p:nvPr/>
          </p:nvSpPr>
          <p:spPr bwMode="auto">
            <a:xfrm>
              <a:off x="4969" y="3278"/>
              <a:ext cx="37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>
                  <a:solidFill>
                    <a:srgbClr val="FF9900"/>
                  </a:solidFill>
                </a:rPr>
                <a:t>P</a:t>
              </a:r>
              <a:r>
                <a:rPr lang="en-US" sz="2000" baseline="-25000">
                  <a:solidFill>
                    <a:srgbClr val="FF9900"/>
                  </a:solidFill>
                </a:rPr>
                <a:t>2</a:t>
              </a:r>
              <a:r>
                <a:rPr lang="en-US" sz="2000">
                  <a:solidFill>
                    <a:srgbClr val="FF9900"/>
                  </a:solidFill>
                </a:rPr>
                <a:t>’’</a:t>
              </a:r>
              <a:endParaRPr lang="en-GB" sz="2000">
                <a:solidFill>
                  <a:srgbClr val="FF9900"/>
                </a:solidFill>
              </a:endParaRPr>
            </a:p>
          </p:txBody>
        </p:sp>
        <p:sp>
          <p:nvSpPr>
            <p:cNvPr id="26712" name="Text Box 174"/>
            <p:cNvSpPr txBox="1">
              <a:spLocks noChangeArrowheads="1"/>
            </p:cNvSpPr>
            <p:nvPr/>
          </p:nvSpPr>
          <p:spPr bwMode="auto">
            <a:xfrm>
              <a:off x="4334" y="3688"/>
              <a:ext cx="37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>
                  <a:solidFill>
                    <a:srgbClr val="FF9900"/>
                  </a:solidFill>
                </a:rPr>
                <a:t>P</a:t>
              </a:r>
              <a:r>
                <a:rPr lang="en-US" sz="2000" baseline="-25000">
                  <a:solidFill>
                    <a:srgbClr val="FF9900"/>
                  </a:solidFill>
                </a:rPr>
                <a:t>3</a:t>
              </a:r>
              <a:r>
                <a:rPr lang="en-US" sz="2000">
                  <a:solidFill>
                    <a:srgbClr val="FF9900"/>
                  </a:solidFill>
                </a:rPr>
                <a:t>’’</a:t>
              </a:r>
              <a:endParaRPr lang="en-GB" sz="2000">
                <a:solidFill>
                  <a:srgbClr val="FF9900"/>
                </a:solidFill>
              </a:endParaRPr>
            </a:p>
          </p:txBody>
        </p:sp>
        <p:sp>
          <p:nvSpPr>
            <p:cNvPr id="26713" name="Text Box 175"/>
            <p:cNvSpPr txBox="1">
              <a:spLocks noChangeArrowheads="1"/>
            </p:cNvSpPr>
            <p:nvPr/>
          </p:nvSpPr>
          <p:spPr bwMode="auto">
            <a:xfrm>
              <a:off x="3402" y="3894"/>
              <a:ext cx="37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>
                  <a:solidFill>
                    <a:srgbClr val="FF9900"/>
                  </a:solidFill>
                </a:rPr>
                <a:t>P</a:t>
              </a:r>
              <a:r>
                <a:rPr lang="en-US" sz="2000" baseline="-25000">
                  <a:solidFill>
                    <a:srgbClr val="FF9900"/>
                  </a:solidFill>
                </a:rPr>
                <a:t>4</a:t>
              </a:r>
              <a:r>
                <a:rPr lang="en-US" sz="2000">
                  <a:solidFill>
                    <a:srgbClr val="FF9900"/>
                  </a:solidFill>
                </a:rPr>
                <a:t>’’</a:t>
              </a:r>
              <a:endParaRPr lang="en-GB" sz="2000">
                <a:solidFill>
                  <a:srgbClr val="FF9900"/>
                </a:solidFill>
              </a:endParaRPr>
            </a:p>
          </p:txBody>
        </p:sp>
        <p:sp>
          <p:nvSpPr>
            <p:cNvPr id="26714" name="Text Box 176"/>
            <p:cNvSpPr txBox="1">
              <a:spLocks noChangeArrowheads="1"/>
            </p:cNvSpPr>
            <p:nvPr/>
          </p:nvSpPr>
          <p:spPr bwMode="auto">
            <a:xfrm>
              <a:off x="3058" y="3894"/>
              <a:ext cx="26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>
                  <a:solidFill>
                    <a:srgbClr val="FF9900"/>
                  </a:solidFill>
                </a:rPr>
                <a:t>P</a:t>
              </a:r>
              <a:r>
                <a:rPr lang="en-US" sz="2000" baseline="-25000">
                  <a:solidFill>
                    <a:srgbClr val="FF9900"/>
                  </a:solidFill>
                </a:rPr>
                <a:t>4</a:t>
              </a:r>
              <a:endParaRPr lang="en-GB" sz="2000">
                <a:solidFill>
                  <a:srgbClr val="FF9900"/>
                </a:solidFill>
              </a:endParaRPr>
            </a:p>
          </p:txBody>
        </p:sp>
        <p:sp>
          <p:nvSpPr>
            <p:cNvPr id="26715" name="Text Box 177"/>
            <p:cNvSpPr txBox="1">
              <a:spLocks noChangeArrowheads="1"/>
            </p:cNvSpPr>
            <p:nvPr/>
          </p:nvSpPr>
          <p:spPr bwMode="auto">
            <a:xfrm>
              <a:off x="2247" y="3691"/>
              <a:ext cx="26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>
                  <a:solidFill>
                    <a:srgbClr val="FF9900"/>
                  </a:solidFill>
                </a:rPr>
                <a:t>P</a:t>
              </a:r>
              <a:r>
                <a:rPr lang="en-US" sz="2000" baseline="-25000">
                  <a:solidFill>
                    <a:srgbClr val="FF9900"/>
                  </a:solidFill>
                </a:rPr>
                <a:t>3</a:t>
              </a:r>
              <a:endParaRPr lang="en-GB" sz="2000">
                <a:solidFill>
                  <a:srgbClr val="FF9900"/>
                </a:solidFill>
              </a:endParaRPr>
            </a:p>
          </p:txBody>
        </p:sp>
        <p:sp>
          <p:nvSpPr>
            <p:cNvPr id="26716" name="Text Box 178"/>
            <p:cNvSpPr txBox="1">
              <a:spLocks noChangeArrowheads="1"/>
            </p:cNvSpPr>
            <p:nvPr/>
          </p:nvSpPr>
          <p:spPr bwMode="auto">
            <a:xfrm>
              <a:off x="1551" y="3248"/>
              <a:ext cx="26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>
                  <a:solidFill>
                    <a:srgbClr val="FF9900"/>
                  </a:solidFill>
                </a:rPr>
                <a:t>P</a:t>
              </a:r>
              <a:r>
                <a:rPr lang="en-US" sz="2000" baseline="-25000">
                  <a:solidFill>
                    <a:srgbClr val="FF9900"/>
                  </a:solidFill>
                </a:rPr>
                <a:t>2</a:t>
              </a:r>
              <a:endParaRPr lang="en-GB" sz="2000">
                <a:solidFill>
                  <a:srgbClr val="FF9900"/>
                </a:solidFill>
              </a:endParaRPr>
            </a:p>
          </p:txBody>
        </p:sp>
        <p:sp>
          <p:nvSpPr>
            <p:cNvPr id="26717" name="Text Box 179"/>
            <p:cNvSpPr txBox="1">
              <a:spLocks noChangeArrowheads="1"/>
            </p:cNvSpPr>
            <p:nvPr/>
          </p:nvSpPr>
          <p:spPr bwMode="auto">
            <a:xfrm>
              <a:off x="1217" y="2745"/>
              <a:ext cx="26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>
                  <a:solidFill>
                    <a:srgbClr val="FF9900"/>
                  </a:solidFill>
                </a:rPr>
                <a:t>P</a:t>
              </a:r>
              <a:r>
                <a:rPr lang="en-US" sz="2000" baseline="-25000">
                  <a:solidFill>
                    <a:srgbClr val="FF9900"/>
                  </a:solidFill>
                </a:rPr>
                <a:t>1</a:t>
              </a:r>
              <a:endParaRPr lang="en-GB" sz="2000">
                <a:solidFill>
                  <a:srgbClr val="FF9900"/>
                </a:solidFill>
              </a:endParaRPr>
            </a:p>
          </p:txBody>
        </p:sp>
      </p:grpSp>
      <p:sp>
        <p:nvSpPr>
          <p:cNvPr id="102580" name="Text Box 180"/>
          <p:cNvSpPr txBox="1">
            <a:spLocks noChangeArrowheads="1"/>
          </p:cNvSpPr>
          <p:nvPr/>
        </p:nvSpPr>
        <p:spPr bwMode="auto">
          <a:xfrm>
            <a:off x="-19050" y="82550"/>
            <a:ext cx="39195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OBLONG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10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5" dur="500"/>
                                        <p:tgtEl>
                                          <p:spTgt spid="10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5" dur="500"/>
                                        <p:tgtEl>
                                          <p:spTgt spid="10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5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5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5" dur="500"/>
                                        <p:tgtEl>
                                          <p:spTgt spid="10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0" dur="500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5" dur="500"/>
                                        <p:tgtEl>
                                          <p:spTgt spid="10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0" dur="5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5" dur="5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0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0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0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10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0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10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0" dur="5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10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5" dur="500"/>
                                        <p:tgtEl>
                                          <p:spTgt spid="1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0" dur="500"/>
                                        <p:tgtEl>
                                          <p:spTgt spid="1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5" dur="500"/>
                                        <p:tgtEl>
                                          <p:spTgt spid="1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0" dur="500"/>
                                        <p:tgtEl>
                                          <p:spTgt spid="10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5" dur="500"/>
                                        <p:tgtEl>
                                          <p:spTgt spid="2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4" dur="500"/>
                                        <p:tgtEl>
                                          <p:spTgt spid="10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8" dur="500"/>
                                        <p:tgtEl>
                                          <p:spTgt spid="10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500"/>
                            </p:stCondLst>
                            <p:childTnLst>
                              <p:par>
                                <p:cTn id="29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2" dur="500"/>
                                        <p:tgtEl>
                                          <p:spTgt spid="1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000"/>
                            </p:stCondLst>
                            <p:childTnLst>
                              <p:par>
                                <p:cTn id="29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6" dur="500"/>
                                        <p:tgtEl>
                                          <p:spTgt spid="10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1" dur="500"/>
                                        <p:tgtEl>
                                          <p:spTgt spid="1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1" dur="500"/>
                                        <p:tgtEl>
                                          <p:spTgt spid="1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0" dur="500"/>
                                        <p:tgtEl>
                                          <p:spTgt spid="10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0" dur="500"/>
                                        <p:tgtEl>
                                          <p:spTgt spid="10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9" dur="500"/>
                                        <p:tgtEl>
                                          <p:spTgt spid="10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4" dur="500"/>
                                        <p:tgtEl>
                                          <p:spTgt spid="10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9" dur="500"/>
                                        <p:tgtEl>
                                          <p:spTgt spid="10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3" dur="500"/>
                                        <p:tgtEl>
                                          <p:spTgt spid="1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2" dur="500"/>
                                        <p:tgtEl>
                                          <p:spTgt spid="1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7" dur="500"/>
                                        <p:tgtEl>
                                          <p:spTgt spid="10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1" dur="500"/>
                                        <p:tgtEl>
                                          <p:spTgt spid="10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utoUpdateAnimBg="0"/>
      <p:bldP spid="102460" grpId="0" autoUpdateAnimBg="0"/>
      <p:bldP spid="102488" grpId="0" autoUpdateAnimBg="0"/>
      <p:bldP spid="102495" grpId="0" autoUpdateAnimBg="0"/>
      <p:bldP spid="102508" grpId="0" autoUpdateAnimBg="0"/>
      <p:bldP spid="102518" grpId="0" autoUpdateAnimBg="0"/>
      <p:bldP spid="102519" grpId="0" autoUpdateAnimBg="0"/>
      <p:bldP spid="102526" grpId="0" autoUpdateAnimBg="0"/>
      <p:bldP spid="102545" grpId="0" autoUpdateAnimBg="0"/>
      <p:bldP spid="102546" grpId="0" autoUpdateAnimBg="0"/>
      <p:bldP spid="102561" grpId="0" autoUpdateAnimBg="0"/>
      <p:bldP spid="10256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reeform 2"/>
          <p:cNvSpPr>
            <a:spLocks/>
          </p:cNvSpPr>
          <p:nvPr/>
        </p:nvSpPr>
        <p:spPr bwMode="auto">
          <a:xfrm>
            <a:off x="7199313" y="2984500"/>
            <a:ext cx="814387" cy="1444625"/>
          </a:xfrm>
          <a:custGeom>
            <a:avLst/>
            <a:gdLst/>
            <a:ahLst/>
            <a:cxnLst>
              <a:cxn ang="0">
                <a:pos x="0" y="14834"/>
              </a:cxn>
              <a:cxn ang="0">
                <a:pos x="8558" y="0"/>
              </a:cxn>
              <a:cxn ang="0">
                <a:pos x="8559" y="0"/>
              </a:cxn>
            </a:cxnLst>
            <a:rect l="0" t="0" r="r" b="b"/>
            <a:pathLst>
              <a:path w="8559" h="14834">
                <a:moveTo>
                  <a:pt x="0" y="14834"/>
                </a:moveTo>
                <a:lnTo>
                  <a:pt x="8558" y="0"/>
                </a:lnTo>
                <a:lnTo>
                  <a:pt x="8559" y="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27" name="Freeform 3"/>
          <p:cNvSpPr>
            <a:spLocks/>
          </p:cNvSpPr>
          <p:nvPr/>
        </p:nvSpPr>
        <p:spPr bwMode="auto">
          <a:xfrm>
            <a:off x="5780088" y="1790700"/>
            <a:ext cx="2794000" cy="654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56" y="2472"/>
              </a:cxn>
              <a:cxn ang="0">
                <a:pos x="10557" y="2472"/>
              </a:cxn>
            </a:cxnLst>
            <a:rect l="0" t="0" r="r" b="b"/>
            <a:pathLst>
              <a:path w="10557" h="2472">
                <a:moveTo>
                  <a:pt x="0" y="0"/>
                </a:moveTo>
                <a:lnTo>
                  <a:pt x="10556" y="2472"/>
                </a:lnTo>
                <a:lnTo>
                  <a:pt x="10557" y="2472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85850" y="3429000"/>
            <a:ext cx="7038975" cy="584200"/>
            <a:chOff x="684" y="2160"/>
            <a:chExt cx="4434" cy="368"/>
          </a:xfrm>
        </p:grpSpPr>
        <p:sp>
          <p:nvSpPr>
            <p:cNvPr id="27805" name="Text Box 5"/>
            <p:cNvSpPr txBox="1">
              <a:spLocks noChangeArrowheads="1"/>
            </p:cNvSpPr>
            <p:nvPr/>
          </p:nvSpPr>
          <p:spPr bwMode="auto">
            <a:xfrm>
              <a:off x="4926" y="2220"/>
              <a:ext cx="19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sz="2600" b="0">
                  <a:solidFill>
                    <a:srgbClr val="0000FF"/>
                  </a:solidFill>
                  <a:latin typeface="plotter"/>
                </a:rPr>
                <a:t>B</a:t>
              </a:r>
            </a:p>
          </p:txBody>
        </p:sp>
        <p:sp>
          <p:nvSpPr>
            <p:cNvPr id="27806" name="Text Box 6"/>
            <p:cNvSpPr txBox="1">
              <a:spLocks noChangeArrowheads="1"/>
            </p:cNvSpPr>
            <p:nvPr/>
          </p:nvSpPr>
          <p:spPr bwMode="auto">
            <a:xfrm>
              <a:off x="684" y="2160"/>
              <a:ext cx="19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sz="2600" b="0">
                  <a:solidFill>
                    <a:srgbClr val="0000FF"/>
                  </a:solidFill>
                  <a:latin typeface="plotter"/>
                </a:rPr>
                <a:t>A</a:t>
              </a:r>
            </a:p>
          </p:txBody>
        </p:sp>
      </p:grpSp>
      <p:sp>
        <p:nvSpPr>
          <p:cNvPr id="103431" name="Freeform 7"/>
          <p:cNvSpPr>
            <a:spLocks/>
          </p:cNvSpPr>
          <p:nvPr/>
        </p:nvSpPr>
        <p:spPr bwMode="auto">
          <a:xfrm>
            <a:off x="344488" y="1790700"/>
            <a:ext cx="2265362" cy="3924300"/>
          </a:xfrm>
          <a:custGeom>
            <a:avLst/>
            <a:gdLst/>
            <a:ahLst/>
            <a:cxnLst>
              <a:cxn ang="0">
                <a:pos x="8559" y="0"/>
              </a:cxn>
              <a:cxn ang="0">
                <a:pos x="0" y="14834"/>
              </a:cxn>
              <a:cxn ang="0">
                <a:pos x="1" y="14834"/>
              </a:cxn>
            </a:cxnLst>
            <a:rect l="0" t="0" r="r" b="b"/>
            <a:pathLst>
              <a:path w="8559" h="14834">
                <a:moveTo>
                  <a:pt x="8559" y="0"/>
                </a:moveTo>
                <a:lnTo>
                  <a:pt x="0" y="14834"/>
                </a:lnTo>
                <a:lnTo>
                  <a:pt x="1" y="14834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905000" y="2590800"/>
            <a:ext cx="628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P</a:t>
            </a:r>
            <a:r>
              <a:rPr lang="en-US" sz="2600" b="0" baseline="-25000">
                <a:solidFill>
                  <a:schemeClr val="tx1"/>
                </a:solidFill>
                <a:latin typeface="plotter"/>
              </a:rPr>
              <a:t>4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553075" y="1704975"/>
            <a:ext cx="476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P</a:t>
            </a:r>
            <a:r>
              <a:rPr lang="en-US" sz="2600" b="0" baseline="-25000">
                <a:solidFill>
                  <a:schemeClr val="tx1"/>
                </a:solidFill>
                <a:latin typeface="plotter"/>
              </a:rPr>
              <a:t>0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251200" y="1362075"/>
            <a:ext cx="2701925" cy="4738688"/>
            <a:chOff x="2048" y="858"/>
            <a:chExt cx="1702" cy="2985"/>
          </a:xfrm>
        </p:grpSpPr>
        <p:sp>
          <p:nvSpPr>
            <p:cNvPr id="27803" name="Text Box 11"/>
            <p:cNvSpPr txBox="1">
              <a:spLocks noChangeArrowheads="1"/>
            </p:cNvSpPr>
            <p:nvPr/>
          </p:nvSpPr>
          <p:spPr bwMode="auto">
            <a:xfrm>
              <a:off x="2048" y="3535"/>
              <a:ext cx="1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sz="2600">
                  <a:solidFill>
                    <a:srgbClr val="0000FF"/>
                  </a:solidFill>
                  <a:latin typeface="plotter"/>
                </a:rPr>
                <a:t>D</a:t>
              </a:r>
            </a:p>
          </p:txBody>
        </p:sp>
        <p:sp>
          <p:nvSpPr>
            <p:cNvPr id="27804" name="Text Box 12"/>
            <p:cNvSpPr txBox="1">
              <a:spLocks noChangeArrowheads="1"/>
            </p:cNvSpPr>
            <p:nvPr/>
          </p:nvSpPr>
          <p:spPr bwMode="auto">
            <a:xfrm>
              <a:off x="3534" y="858"/>
              <a:ext cx="21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sz="2600">
                  <a:solidFill>
                    <a:srgbClr val="0000FF"/>
                  </a:solidFill>
                  <a:latin typeface="plotter"/>
                </a:rPr>
                <a:t>C</a:t>
              </a:r>
            </a:p>
          </p:txBody>
        </p:sp>
      </p:grpSp>
      <p:sp>
        <p:nvSpPr>
          <p:cNvPr id="103437" name="Freeform 13"/>
          <p:cNvSpPr>
            <a:spLocks/>
          </p:cNvSpPr>
          <p:nvPr/>
        </p:nvSpPr>
        <p:spPr bwMode="auto">
          <a:xfrm>
            <a:off x="344488" y="5715000"/>
            <a:ext cx="634206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66" y="0"/>
              </a:cxn>
              <a:cxn ang="0">
                <a:pos x="23967" y="0"/>
              </a:cxn>
            </a:cxnLst>
            <a:rect l="0" t="0" r="r" b="b"/>
            <a:pathLst>
              <a:path w="23967">
                <a:moveTo>
                  <a:pt x="0" y="0"/>
                </a:moveTo>
                <a:lnTo>
                  <a:pt x="23966" y="0"/>
                </a:lnTo>
                <a:lnTo>
                  <a:pt x="23967" y="0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38" name="Freeform 14"/>
          <p:cNvSpPr>
            <a:spLocks/>
          </p:cNvSpPr>
          <p:nvPr/>
        </p:nvSpPr>
        <p:spPr bwMode="auto">
          <a:xfrm>
            <a:off x="6686550" y="1790700"/>
            <a:ext cx="2263775" cy="3924300"/>
          </a:xfrm>
          <a:custGeom>
            <a:avLst/>
            <a:gdLst/>
            <a:ahLst/>
            <a:cxnLst>
              <a:cxn ang="0">
                <a:pos x="0" y="14834"/>
              </a:cxn>
              <a:cxn ang="0">
                <a:pos x="8558" y="0"/>
              </a:cxn>
              <a:cxn ang="0">
                <a:pos x="8559" y="0"/>
              </a:cxn>
            </a:cxnLst>
            <a:rect l="0" t="0" r="r" b="b"/>
            <a:pathLst>
              <a:path w="8559" h="14834">
                <a:moveTo>
                  <a:pt x="0" y="14834"/>
                </a:moveTo>
                <a:lnTo>
                  <a:pt x="8558" y="0"/>
                </a:lnTo>
                <a:lnTo>
                  <a:pt x="8559" y="0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39" name="Freeform 15"/>
          <p:cNvSpPr>
            <a:spLocks/>
          </p:cNvSpPr>
          <p:nvPr/>
        </p:nvSpPr>
        <p:spPr bwMode="auto">
          <a:xfrm>
            <a:off x="2609850" y="1790700"/>
            <a:ext cx="6340475" cy="1588"/>
          </a:xfrm>
          <a:custGeom>
            <a:avLst/>
            <a:gdLst/>
            <a:ahLst/>
            <a:cxnLst>
              <a:cxn ang="0">
                <a:pos x="23965" y="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23965">
                <a:moveTo>
                  <a:pt x="23965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40" name="Freeform 16"/>
          <p:cNvSpPr>
            <a:spLocks/>
          </p:cNvSpPr>
          <p:nvPr/>
        </p:nvSpPr>
        <p:spPr bwMode="auto">
          <a:xfrm>
            <a:off x="1477963" y="3752850"/>
            <a:ext cx="63404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65" y="0"/>
              </a:cxn>
              <a:cxn ang="0">
                <a:pos x="23966" y="0"/>
              </a:cxn>
            </a:cxnLst>
            <a:rect l="0" t="0" r="r" b="b"/>
            <a:pathLst>
              <a:path w="23966">
                <a:moveTo>
                  <a:pt x="0" y="0"/>
                </a:moveTo>
                <a:lnTo>
                  <a:pt x="23965" y="0"/>
                </a:lnTo>
                <a:lnTo>
                  <a:pt x="23966" y="0"/>
                </a:lnTo>
              </a:path>
            </a:pathLst>
          </a:custGeom>
          <a:noFill/>
          <a:ln w="38100" cmpd="sng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41" name="Freeform 17"/>
          <p:cNvSpPr>
            <a:spLocks/>
          </p:cNvSpPr>
          <p:nvPr/>
        </p:nvSpPr>
        <p:spPr bwMode="auto">
          <a:xfrm>
            <a:off x="3516313" y="1790700"/>
            <a:ext cx="2263775" cy="3924300"/>
          </a:xfrm>
          <a:custGeom>
            <a:avLst/>
            <a:gdLst/>
            <a:ahLst/>
            <a:cxnLst>
              <a:cxn ang="0">
                <a:pos x="8559" y="0"/>
              </a:cxn>
              <a:cxn ang="0">
                <a:pos x="0" y="14834"/>
              </a:cxn>
              <a:cxn ang="0">
                <a:pos x="1" y="14834"/>
              </a:cxn>
            </a:cxnLst>
            <a:rect l="0" t="0" r="r" b="b"/>
            <a:pathLst>
              <a:path w="8559" h="14834">
                <a:moveTo>
                  <a:pt x="8559" y="0"/>
                </a:moveTo>
                <a:lnTo>
                  <a:pt x="0" y="14834"/>
                </a:lnTo>
                <a:lnTo>
                  <a:pt x="1" y="14834"/>
                </a:lnTo>
              </a:path>
            </a:pathLst>
          </a:custGeom>
          <a:noFill/>
          <a:ln w="38100" cmpd="sng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42" name="Freeform 18"/>
          <p:cNvSpPr>
            <a:spLocks/>
          </p:cNvSpPr>
          <p:nvPr/>
        </p:nvSpPr>
        <p:spPr bwMode="auto">
          <a:xfrm>
            <a:off x="1979613" y="3725863"/>
            <a:ext cx="53975" cy="53975"/>
          </a:xfrm>
          <a:custGeom>
            <a:avLst/>
            <a:gdLst/>
            <a:ahLst/>
            <a:cxnLst>
              <a:cxn ang="0">
                <a:pos x="203" y="102"/>
              </a:cxn>
              <a:cxn ang="0">
                <a:pos x="173" y="30"/>
              </a:cxn>
              <a:cxn ang="0">
                <a:pos x="102" y="0"/>
              </a:cxn>
              <a:cxn ang="0">
                <a:pos x="30" y="30"/>
              </a:cxn>
              <a:cxn ang="0">
                <a:pos x="0" y="102"/>
              </a:cxn>
              <a:cxn ang="0">
                <a:pos x="30" y="173"/>
              </a:cxn>
              <a:cxn ang="0">
                <a:pos x="102" y="204"/>
              </a:cxn>
              <a:cxn ang="0">
                <a:pos x="173" y="173"/>
              </a:cxn>
              <a:cxn ang="0">
                <a:pos x="203" y="102"/>
              </a:cxn>
              <a:cxn ang="0">
                <a:pos x="204" y="102"/>
              </a:cxn>
            </a:cxnLst>
            <a:rect l="0" t="0" r="r" b="b"/>
            <a:pathLst>
              <a:path w="204" h="204">
                <a:moveTo>
                  <a:pt x="203" y="102"/>
                </a:moveTo>
                <a:lnTo>
                  <a:pt x="173" y="30"/>
                </a:lnTo>
                <a:lnTo>
                  <a:pt x="102" y="0"/>
                </a:lnTo>
                <a:lnTo>
                  <a:pt x="30" y="30"/>
                </a:lnTo>
                <a:lnTo>
                  <a:pt x="0" y="102"/>
                </a:lnTo>
                <a:lnTo>
                  <a:pt x="30" y="173"/>
                </a:lnTo>
                <a:lnTo>
                  <a:pt x="102" y="204"/>
                </a:lnTo>
                <a:lnTo>
                  <a:pt x="173" y="173"/>
                </a:lnTo>
                <a:lnTo>
                  <a:pt x="203" y="102"/>
                </a:lnTo>
                <a:lnTo>
                  <a:pt x="204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43" name="Freeform 19"/>
          <p:cNvSpPr>
            <a:spLocks/>
          </p:cNvSpPr>
          <p:nvPr/>
        </p:nvSpPr>
        <p:spPr bwMode="auto">
          <a:xfrm>
            <a:off x="2517775" y="3724275"/>
            <a:ext cx="53975" cy="53975"/>
          </a:xfrm>
          <a:custGeom>
            <a:avLst/>
            <a:gdLst/>
            <a:ahLst/>
            <a:cxnLst>
              <a:cxn ang="0">
                <a:pos x="202" y="102"/>
              </a:cxn>
              <a:cxn ang="0">
                <a:pos x="173" y="30"/>
              </a:cxn>
              <a:cxn ang="0">
                <a:pos x="100" y="0"/>
              </a:cxn>
              <a:cxn ang="0">
                <a:pos x="29" y="30"/>
              </a:cxn>
              <a:cxn ang="0">
                <a:pos x="0" y="102"/>
              </a:cxn>
              <a:cxn ang="0">
                <a:pos x="29" y="173"/>
              </a:cxn>
              <a:cxn ang="0">
                <a:pos x="100" y="204"/>
              </a:cxn>
              <a:cxn ang="0">
                <a:pos x="173" y="173"/>
              </a:cxn>
              <a:cxn ang="0">
                <a:pos x="202" y="102"/>
              </a:cxn>
              <a:cxn ang="0">
                <a:pos x="203" y="102"/>
              </a:cxn>
            </a:cxnLst>
            <a:rect l="0" t="0" r="r" b="b"/>
            <a:pathLst>
              <a:path w="203" h="204">
                <a:moveTo>
                  <a:pt x="202" y="102"/>
                </a:moveTo>
                <a:lnTo>
                  <a:pt x="173" y="30"/>
                </a:lnTo>
                <a:lnTo>
                  <a:pt x="100" y="0"/>
                </a:lnTo>
                <a:lnTo>
                  <a:pt x="29" y="30"/>
                </a:lnTo>
                <a:lnTo>
                  <a:pt x="0" y="102"/>
                </a:lnTo>
                <a:lnTo>
                  <a:pt x="29" y="173"/>
                </a:lnTo>
                <a:lnTo>
                  <a:pt x="100" y="204"/>
                </a:lnTo>
                <a:lnTo>
                  <a:pt x="173" y="173"/>
                </a:lnTo>
                <a:lnTo>
                  <a:pt x="202" y="102"/>
                </a:lnTo>
                <a:lnTo>
                  <a:pt x="203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44" name="Freeform 20"/>
          <p:cNvSpPr>
            <a:spLocks/>
          </p:cNvSpPr>
          <p:nvPr/>
        </p:nvSpPr>
        <p:spPr bwMode="auto">
          <a:xfrm>
            <a:off x="3035300" y="3725863"/>
            <a:ext cx="53975" cy="53975"/>
          </a:xfrm>
          <a:custGeom>
            <a:avLst/>
            <a:gdLst/>
            <a:ahLst/>
            <a:cxnLst>
              <a:cxn ang="0">
                <a:pos x="203" y="102"/>
              </a:cxn>
              <a:cxn ang="0">
                <a:pos x="173" y="30"/>
              </a:cxn>
              <a:cxn ang="0">
                <a:pos x="101" y="0"/>
              </a:cxn>
              <a:cxn ang="0">
                <a:pos x="30" y="30"/>
              </a:cxn>
              <a:cxn ang="0">
                <a:pos x="0" y="102"/>
              </a:cxn>
              <a:cxn ang="0">
                <a:pos x="30" y="173"/>
              </a:cxn>
              <a:cxn ang="0">
                <a:pos x="101" y="204"/>
              </a:cxn>
              <a:cxn ang="0">
                <a:pos x="173" y="173"/>
              </a:cxn>
              <a:cxn ang="0">
                <a:pos x="203" y="102"/>
              </a:cxn>
              <a:cxn ang="0">
                <a:pos x="204" y="102"/>
              </a:cxn>
            </a:cxnLst>
            <a:rect l="0" t="0" r="r" b="b"/>
            <a:pathLst>
              <a:path w="204" h="204">
                <a:moveTo>
                  <a:pt x="203" y="102"/>
                </a:moveTo>
                <a:lnTo>
                  <a:pt x="173" y="30"/>
                </a:lnTo>
                <a:lnTo>
                  <a:pt x="101" y="0"/>
                </a:lnTo>
                <a:lnTo>
                  <a:pt x="30" y="30"/>
                </a:lnTo>
                <a:lnTo>
                  <a:pt x="0" y="102"/>
                </a:lnTo>
                <a:lnTo>
                  <a:pt x="30" y="173"/>
                </a:lnTo>
                <a:lnTo>
                  <a:pt x="101" y="204"/>
                </a:lnTo>
                <a:lnTo>
                  <a:pt x="173" y="173"/>
                </a:lnTo>
                <a:lnTo>
                  <a:pt x="203" y="102"/>
                </a:lnTo>
                <a:lnTo>
                  <a:pt x="204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45" name="Freeform 21"/>
          <p:cNvSpPr>
            <a:spLocks/>
          </p:cNvSpPr>
          <p:nvPr/>
        </p:nvSpPr>
        <p:spPr bwMode="auto">
          <a:xfrm>
            <a:off x="3563938" y="3725863"/>
            <a:ext cx="53975" cy="53975"/>
          </a:xfrm>
          <a:custGeom>
            <a:avLst/>
            <a:gdLst/>
            <a:ahLst/>
            <a:cxnLst>
              <a:cxn ang="0">
                <a:pos x="204" y="102"/>
              </a:cxn>
              <a:cxn ang="0">
                <a:pos x="173" y="30"/>
              </a:cxn>
              <a:cxn ang="0">
                <a:pos x="102" y="0"/>
              </a:cxn>
              <a:cxn ang="0">
                <a:pos x="30" y="30"/>
              </a:cxn>
              <a:cxn ang="0">
                <a:pos x="0" y="102"/>
              </a:cxn>
              <a:cxn ang="0">
                <a:pos x="30" y="173"/>
              </a:cxn>
              <a:cxn ang="0">
                <a:pos x="102" y="204"/>
              </a:cxn>
              <a:cxn ang="0">
                <a:pos x="173" y="173"/>
              </a:cxn>
              <a:cxn ang="0">
                <a:pos x="204" y="102"/>
              </a:cxn>
              <a:cxn ang="0">
                <a:pos x="205" y="102"/>
              </a:cxn>
            </a:cxnLst>
            <a:rect l="0" t="0" r="r" b="b"/>
            <a:pathLst>
              <a:path w="205" h="204">
                <a:moveTo>
                  <a:pt x="204" y="102"/>
                </a:moveTo>
                <a:lnTo>
                  <a:pt x="173" y="30"/>
                </a:lnTo>
                <a:lnTo>
                  <a:pt x="102" y="0"/>
                </a:lnTo>
                <a:lnTo>
                  <a:pt x="30" y="30"/>
                </a:lnTo>
                <a:lnTo>
                  <a:pt x="0" y="102"/>
                </a:lnTo>
                <a:lnTo>
                  <a:pt x="30" y="173"/>
                </a:lnTo>
                <a:lnTo>
                  <a:pt x="102" y="204"/>
                </a:lnTo>
                <a:lnTo>
                  <a:pt x="173" y="173"/>
                </a:lnTo>
                <a:lnTo>
                  <a:pt x="204" y="102"/>
                </a:lnTo>
                <a:lnTo>
                  <a:pt x="205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46" name="Freeform 22"/>
          <p:cNvSpPr>
            <a:spLocks/>
          </p:cNvSpPr>
          <p:nvPr/>
        </p:nvSpPr>
        <p:spPr bwMode="auto">
          <a:xfrm>
            <a:off x="4092575" y="3725863"/>
            <a:ext cx="53975" cy="53975"/>
          </a:xfrm>
          <a:custGeom>
            <a:avLst/>
            <a:gdLst/>
            <a:ahLst/>
            <a:cxnLst>
              <a:cxn ang="0">
                <a:pos x="202" y="102"/>
              </a:cxn>
              <a:cxn ang="0">
                <a:pos x="173" y="30"/>
              </a:cxn>
              <a:cxn ang="0">
                <a:pos x="102" y="0"/>
              </a:cxn>
              <a:cxn ang="0">
                <a:pos x="29" y="30"/>
              </a:cxn>
              <a:cxn ang="0">
                <a:pos x="0" y="102"/>
              </a:cxn>
              <a:cxn ang="0">
                <a:pos x="29" y="173"/>
              </a:cxn>
              <a:cxn ang="0">
                <a:pos x="102" y="204"/>
              </a:cxn>
              <a:cxn ang="0">
                <a:pos x="173" y="173"/>
              </a:cxn>
              <a:cxn ang="0">
                <a:pos x="202" y="102"/>
              </a:cxn>
              <a:cxn ang="0">
                <a:pos x="203" y="102"/>
              </a:cxn>
            </a:cxnLst>
            <a:rect l="0" t="0" r="r" b="b"/>
            <a:pathLst>
              <a:path w="203" h="204">
                <a:moveTo>
                  <a:pt x="202" y="102"/>
                </a:moveTo>
                <a:lnTo>
                  <a:pt x="173" y="30"/>
                </a:lnTo>
                <a:lnTo>
                  <a:pt x="102" y="0"/>
                </a:lnTo>
                <a:lnTo>
                  <a:pt x="29" y="30"/>
                </a:lnTo>
                <a:lnTo>
                  <a:pt x="0" y="102"/>
                </a:lnTo>
                <a:lnTo>
                  <a:pt x="29" y="173"/>
                </a:lnTo>
                <a:lnTo>
                  <a:pt x="102" y="204"/>
                </a:lnTo>
                <a:lnTo>
                  <a:pt x="173" y="173"/>
                </a:lnTo>
                <a:lnTo>
                  <a:pt x="202" y="102"/>
                </a:lnTo>
                <a:lnTo>
                  <a:pt x="203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47" name="Freeform 23"/>
          <p:cNvSpPr>
            <a:spLocks/>
          </p:cNvSpPr>
          <p:nvPr/>
        </p:nvSpPr>
        <p:spPr bwMode="auto">
          <a:xfrm>
            <a:off x="4621213" y="3725863"/>
            <a:ext cx="53975" cy="53975"/>
          </a:xfrm>
          <a:custGeom>
            <a:avLst/>
            <a:gdLst/>
            <a:ahLst/>
            <a:cxnLst>
              <a:cxn ang="0">
                <a:pos x="203" y="102"/>
              </a:cxn>
              <a:cxn ang="0">
                <a:pos x="173" y="30"/>
              </a:cxn>
              <a:cxn ang="0">
                <a:pos x="101" y="0"/>
              </a:cxn>
              <a:cxn ang="0">
                <a:pos x="30" y="30"/>
              </a:cxn>
              <a:cxn ang="0">
                <a:pos x="0" y="102"/>
              </a:cxn>
              <a:cxn ang="0">
                <a:pos x="30" y="173"/>
              </a:cxn>
              <a:cxn ang="0">
                <a:pos x="101" y="204"/>
              </a:cxn>
              <a:cxn ang="0">
                <a:pos x="173" y="173"/>
              </a:cxn>
              <a:cxn ang="0">
                <a:pos x="203" y="102"/>
              </a:cxn>
              <a:cxn ang="0">
                <a:pos x="204" y="102"/>
              </a:cxn>
            </a:cxnLst>
            <a:rect l="0" t="0" r="r" b="b"/>
            <a:pathLst>
              <a:path w="204" h="204">
                <a:moveTo>
                  <a:pt x="203" y="102"/>
                </a:moveTo>
                <a:lnTo>
                  <a:pt x="173" y="30"/>
                </a:lnTo>
                <a:lnTo>
                  <a:pt x="101" y="0"/>
                </a:lnTo>
                <a:lnTo>
                  <a:pt x="30" y="30"/>
                </a:lnTo>
                <a:lnTo>
                  <a:pt x="0" y="102"/>
                </a:lnTo>
                <a:lnTo>
                  <a:pt x="30" y="173"/>
                </a:lnTo>
                <a:lnTo>
                  <a:pt x="101" y="204"/>
                </a:lnTo>
                <a:lnTo>
                  <a:pt x="173" y="173"/>
                </a:lnTo>
                <a:lnTo>
                  <a:pt x="203" y="102"/>
                </a:lnTo>
                <a:lnTo>
                  <a:pt x="204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48" name="Freeform 24"/>
          <p:cNvSpPr>
            <a:spLocks/>
          </p:cNvSpPr>
          <p:nvPr/>
        </p:nvSpPr>
        <p:spPr bwMode="auto">
          <a:xfrm>
            <a:off x="5149850" y="3725863"/>
            <a:ext cx="53975" cy="53975"/>
          </a:xfrm>
          <a:custGeom>
            <a:avLst/>
            <a:gdLst/>
            <a:ahLst/>
            <a:cxnLst>
              <a:cxn ang="0">
                <a:pos x="203" y="102"/>
              </a:cxn>
              <a:cxn ang="0">
                <a:pos x="174" y="30"/>
              </a:cxn>
              <a:cxn ang="0">
                <a:pos x="101" y="0"/>
              </a:cxn>
              <a:cxn ang="0">
                <a:pos x="30" y="30"/>
              </a:cxn>
              <a:cxn ang="0">
                <a:pos x="0" y="102"/>
              </a:cxn>
              <a:cxn ang="0">
                <a:pos x="30" y="173"/>
              </a:cxn>
              <a:cxn ang="0">
                <a:pos x="101" y="204"/>
              </a:cxn>
              <a:cxn ang="0">
                <a:pos x="174" y="173"/>
              </a:cxn>
              <a:cxn ang="0">
                <a:pos x="203" y="102"/>
              </a:cxn>
              <a:cxn ang="0">
                <a:pos x="204" y="102"/>
              </a:cxn>
            </a:cxnLst>
            <a:rect l="0" t="0" r="r" b="b"/>
            <a:pathLst>
              <a:path w="204" h="204">
                <a:moveTo>
                  <a:pt x="203" y="102"/>
                </a:moveTo>
                <a:lnTo>
                  <a:pt x="174" y="30"/>
                </a:lnTo>
                <a:lnTo>
                  <a:pt x="101" y="0"/>
                </a:lnTo>
                <a:lnTo>
                  <a:pt x="30" y="30"/>
                </a:lnTo>
                <a:lnTo>
                  <a:pt x="0" y="102"/>
                </a:lnTo>
                <a:lnTo>
                  <a:pt x="30" y="173"/>
                </a:lnTo>
                <a:lnTo>
                  <a:pt x="101" y="204"/>
                </a:lnTo>
                <a:lnTo>
                  <a:pt x="174" y="173"/>
                </a:lnTo>
                <a:lnTo>
                  <a:pt x="203" y="102"/>
                </a:lnTo>
                <a:lnTo>
                  <a:pt x="204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49" name="Freeform 25"/>
          <p:cNvSpPr>
            <a:spLocks/>
          </p:cNvSpPr>
          <p:nvPr/>
        </p:nvSpPr>
        <p:spPr bwMode="auto">
          <a:xfrm>
            <a:off x="5678488" y="3725863"/>
            <a:ext cx="53975" cy="53975"/>
          </a:xfrm>
          <a:custGeom>
            <a:avLst/>
            <a:gdLst/>
            <a:ahLst/>
            <a:cxnLst>
              <a:cxn ang="0">
                <a:pos x="203" y="102"/>
              </a:cxn>
              <a:cxn ang="0">
                <a:pos x="173" y="30"/>
              </a:cxn>
              <a:cxn ang="0">
                <a:pos x="102" y="0"/>
              </a:cxn>
              <a:cxn ang="0">
                <a:pos x="30" y="30"/>
              </a:cxn>
              <a:cxn ang="0">
                <a:pos x="0" y="102"/>
              </a:cxn>
              <a:cxn ang="0">
                <a:pos x="30" y="173"/>
              </a:cxn>
              <a:cxn ang="0">
                <a:pos x="102" y="204"/>
              </a:cxn>
              <a:cxn ang="0">
                <a:pos x="173" y="173"/>
              </a:cxn>
              <a:cxn ang="0">
                <a:pos x="203" y="102"/>
              </a:cxn>
              <a:cxn ang="0">
                <a:pos x="204" y="102"/>
              </a:cxn>
            </a:cxnLst>
            <a:rect l="0" t="0" r="r" b="b"/>
            <a:pathLst>
              <a:path w="204" h="204">
                <a:moveTo>
                  <a:pt x="203" y="102"/>
                </a:moveTo>
                <a:lnTo>
                  <a:pt x="173" y="30"/>
                </a:lnTo>
                <a:lnTo>
                  <a:pt x="102" y="0"/>
                </a:lnTo>
                <a:lnTo>
                  <a:pt x="30" y="30"/>
                </a:lnTo>
                <a:lnTo>
                  <a:pt x="0" y="102"/>
                </a:lnTo>
                <a:lnTo>
                  <a:pt x="30" y="173"/>
                </a:lnTo>
                <a:lnTo>
                  <a:pt x="102" y="204"/>
                </a:lnTo>
                <a:lnTo>
                  <a:pt x="173" y="173"/>
                </a:lnTo>
                <a:lnTo>
                  <a:pt x="203" y="102"/>
                </a:lnTo>
                <a:lnTo>
                  <a:pt x="204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50" name="Freeform 26"/>
          <p:cNvSpPr>
            <a:spLocks/>
          </p:cNvSpPr>
          <p:nvPr/>
        </p:nvSpPr>
        <p:spPr bwMode="auto">
          <a:xfrm>
            <a:off x="6207125" y="3725863"/>
            <a:ext cx="53975" cy="53975"/>
          </a:xfrm>
          <a:custGeom>
            <a:avLst/>
            <a:gdLst/>
            <a:ahLst/>
            <a:cxnLst>
              <a:cxn ang="0">
                <a:pos x="203" y="102"/>
              </a:cxn>
              <a:cxn ang="0">
                <a:pos x="173" y="30"/>
              </a:cxn>
              <a:cxn ang="0">
                <a:pos x="102" y="0"/>
              </a:cxn>
              <a:cxn ang="0">
                <a:pos x="30" y="30"/>
              </a:cxn>
              <a:cxn ang="0">
                <a:pos x="0" y="102"/>
              </a:cxn>
              <a:cxn ang="0">
                <a:pos x="30" y="173"/>
              </a:cxn>
              <a:cxn ang="0">
                <a:pos x="102" y="204"/>
              </a:cxn>
              <a:cxn ang="0">
                <a:pos x="173" y="173"/>
              </a:cxn>
              <a:cxn ang="0">
                <a:pos x="203" y="102"/>
              </a:cxn>
              <a:cxn ang="0">
                <a:pos x="204" y="102"/>
              </a:cxn>
            </a:cxnLst>
            <a:rect l="0" t="0" r="r" b="b"/>
            <a:pathLst>
              <a:path w="204" h="204">
                <a:moveTo>
                  <a:pt x="203" y="102"/>
                </a:moveTo>
                <a:lnTo>
                  <a:pt x="173" y="30"/>
                </a:lnTo>
                <a:lnTo>
                  <a:pt x="102" y="0"/>
                </a:lnTo>
                <a:lnTo>
                  <a:pt x="30" y="30"/>
                </a:lnTo>
                <a:lnTo>
                  <a:pt x="0" y="102"/>
                </a:lnTo>
                <a:lnTo>
                  <a:pt x="30" y="173"/>
                </a:lnTo>
                <a:lnTo>
                  <a:pt x="102" y="204"/>
                </a:lnTo>
                <a:lnTo>
                  <a:pt x="173" y="173"/>
                </a:lnTo>
                <a:lnTo>
                  <a:pt x="203" y="102"/>
                </a:lnTo>
                <a:lnTo>
                  <a:pt x="204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51" name="Freeform 27"/>
          <p:cNvSpPr>
            <a:spLocks/>
          </p:cNvSpPr>
          <p:nvPr/>
        </p:nvSpPr>
        <p:spPr bwMode="auto">
          <a:xfrm>
            <a:off x="6734175" y="3725863"/>
            <a:ext cx="53975" cy="53975"/>
          </a:xfrm>
          <a:custGeom>
            <a:avLst/>
            <a:gdLst/>
            <a:ahLst/>
            <a:cxnLst>
              <a:cxn ang="0">
                <a:pos x="202" y="102"/>
              </a:cxn>
              <a:cxn ang="0">
                <a:pos x="173" y="30"/>
              </a:cxn>
              <a:cxn ang="0">
                <a:pos x="101" y="0"/>
              </a:cxn>
              <a:cxn ang="0">
                <a:pos x="29" y="30"/>
              </a:cxn>
              <a:cxn ang="0">
                <a:pos x="0" y="102"/>
              </a:cxn>
              <a:cxn ang="0">
                <a:pos x="29" y="173"/>
              </a:cxn>
              <a:cxn ang="0">
                <a:pos x="101" y="204"/>
              </a:cxn>
              <a:cxn ang="0">
                <a:pos x="173" y="173"/>
              </a:cxn>
              <a:cxn ang="0">
                <a:pos x="202" y="102"/>
              </a:cxn>
              <a:cxn ang="0">
                <a:pos x="203" y="102"/>
              </a:cxn>
            </a:cxnLst>
            <a:rect l="0" t="0" r="r" b="b"/>
            <a:pathLst>
              <a:path w="203" h="204">
                <a:moveTo>
                  <a:pt x="202" y="102"/>
                </a:moveTo>
                <a:lnTo>
                  <a:pt x="173" y="30"/>
                </a:lnTo>
                <a:lnTo>
                  <a:pt x="101" y="0"/>
                </a:lnTo>
                <a:lnTo>
                  <a:pt x="29" y="30"/>
                </a:lnTo>
                <a:lnTo>
                  <a:pt x="0" y="102"/>
                </a:lnTo>
                <a:lnTo>
                  <a:pt x="29" y="173"/>
                </a:lnTo>
                <a:lnTo>
                  <a:pt x="101" y="204"/>
                </a:lnTo>
                <a:lnTo>
                  <a:pt x="173" y="173"/>
                </a:lnTo>
                <a:lnTo>
                  <a:pt x="202" y="102"/>
                </a:lnTo>
                <a:lnTo>
                  <a:pt x="203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52" name="Freeform 28"/>
          <p:cNvSpPr>
            <a:spLocks/>
          </p:cNvSpPr>
          <p:nvPr/>
        </p:nvSpPr>
        <p:spPr bwMode="auto">
          <a:xfrm>
            <a:off x="7262813" y="3725863"/>
            <a:ext cx="53975" cy="53975"/>
          </a:xfrm>
          <a:custGeom>
            <a:avLst/>
            <a:gdLst/>
            <a:ahLst/>
            <a:cxnLst>
              <a:cxn ang="0">
                <a:pos x="204" y="102"/>
              </a:cxn>
              <a:cxn ang="0">
                <a:pos x="174" y="30"/>
              </a:cxn>
              <a:cxn ang="0">
                <a:pos x="102" y="0"/>
              </a:cxn>
              <a:cxn ang="0">
                <a:pos x="31" y="30"/>
              </a:cxn>
              <a:cxn ang="0">
                <a:pos x="0" y="102"/>
              </a:cxn>
              <a:cxn ang="0">
                <a:pos x="31" y="173"/>
              </a:cxn>
              <a:cxn ang="0">
                <a:pos x="102" y="204"/>
              </a:cxn>
              <a:cxn ang="0">
                <a:pos x="174" y="173"/>
              </a:cxn>
              <a:cxn ang="0">
                <a:pos x="204" y="102"/>
              </a:cxn>
              <a:cxn ang="0">
                <a:pos x="205" y="102"/>
              </a:cxn>
            </a:cxnLst>
            <a:rect l="0" t="0" r="r" b="b"/>
            <a:pathLst>
              <a:path w="205" h="204">
                <a:moveTo>
                  <a:pt x="204" y="102"/>
                </a:moveTo>
                <a:lnTo>
                  <a:pt x="174" y="30"/>
                </a:lnTo>
                <a:lnTo>
                  <a:pt x="102" y="0"/>
                </a:lnTo>
                <a:lnTo>
                  <a:pt x="31" y="30"/>
                </a:lnTo>
                <a:lnTo>
                  <a:pt x="0" y="102"/>
                </a:lnTo>
                <a:lnTo>
                  <a:pt x="31" y="173"/>
                </a:lnTo>
                <a:lnTo>
                  <a:pt x="102" y="204"/>
                </a:lnTo>
                <a:lnTo>
                  <a:pt x="174" y="173"/>
                </a:lnTo>
                <a:lnTo>
                  <a:pt x="204" y="102"/>
                </a:lnTo>
                <a:lnTo>
                  <a:pt x="205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53" name="Freeform 29"/>
          <p:cNvSpPr>
            <a:spLocks/>
          </p:cNvSpPr>
          <p:nvPr/>
        </p:nvSpPr>
        <p:spPr bwMode="auto">
          <a:xfrm>
            <a:off x="2393950" y="2090738"/>
            <a:ext cx="53975" cy="52387"/>
          </a:xfrm>
          <a:custGeom>
            <a:avLst/>
            <a:gdLst/>
            <a:ahLst/>
            <a:cxnLst>
              <a:cxn ang="0">
                <a:pos x="204" y="102"/>
              </a:cxn>
              <a:cxn ang="0">
                <a:pos x="174" y="30"/>
              </a:cxn>
              <a:cxn ang="0">
                <a:pos x="102" y="0"/>
              </a:cxn>
              <a:cxn ang="0">
                <a:pos x="31" y="30"/>
              </a:cxn>
              <a:cxn ang="0">
                <a:pos x="0" y="102"/>
              </a:cxn>
              <a:cxn ang="0">
                <a:pos x="31" y="173"/>
              </a:cxn>
              <a:cxn ang="0">
                <a:pos x="102" y="203"/>
              </a:cxn>
              <a:cxn ang="0">
                <a:pos x="174" y="173"/>
              </a:cxn>
              <a:cxn ang="0">
                <a:pos x="204" y="102"/>
              </a:cxn>
              <a:cxn ang="0">
                <a:pos x="205" y="102"/>
              </a:cxn>
            </a:cxnLst>
            <a:rect l="0" t="0" r="r" b="b"/>
            <a:pathLst>
              <a:path w="205" h="203">
                <a:moveTo>
                  <a:pt x="204" y="102"/>
                </a:moveTo>
                <a:lnTo>
                  <a:pt x="174" y="30"/>
                </a:lnTo>
                <a:lnTo>
                  <a:pt x="102" y="0"/>
                </a:lnTo>
                <a:lnTo>
                  <a:pt x="31" y="30"/>
                </a:lnTo>
                <a:lnTo>
                  <a:pt x="0" y="102"/>
                </a:lnTo>
                <a:lnTo>
                  <a:pt x="31" y="173"/>
                </a:lnTo>
                <a:lnTo>
                  <a:pt x="102" y="203"/>
                </a:lnTo>
                <a:lnTo>
                  <a:pt x="174" y="173"/>
                </a:lnTo>
                <a:lnTo>
                  <a:pt x="204" y="102"/>
                </a:lnTo>
                <a:lnTo>
                  <a:pt x="205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54" name="Freeform 30"/>
          <p:cNvSpPr>
            <a:spLocks/>
          </p:cNvSpPr>
          <p:nvPr/>
        </p:nvSpPr>
        <p:spPr bwMode="auto">
          <a:xfrm>
            <a:off x="2205038" y="2417763"/>
            <a:ext cx="53975" cy="53975"/>
          </a:xfrm>
          <a:custGeom>
            <a:avLst/>
            <a:gdLst/>
            <a:ahLst/>
            <a:cxnLst>
              <a:cxn ang="0">
                <a:pos x="203" y="101"/>
              </a:cxn>
              <a:cxn ang="0">
                <a:pos x="173" y="30"/>
              </a:cxn>
              <a:cxn ang="0">
                <a:pos x="101" y="0"/>
              </a:cxn>
              <a:cxn ang="0">
                <a:pos x="30" y="30"/>
              </a:cxn>
              <a:cxn ang="0">
                <a:pos x="0" y="101"/>
              </a:cxn>
              <a:cxn ang="0">
                <a:pos x="30" y="173"/>
              </a:cxn>
              <a:cxn ang="0">
                <a:pos x="101" y="203"/>
              </a:cxn>
              <a:cxn ang="0">
                <a:pos x="173" y="173"/>
              </a:cxn>
              <a:cxn ang="0">
                <a:pos x="203" y="101"/>
              </a:cxn>
              <a:cxn ang="0">
                <a:pos x="204" y="101"/>
              </a:cxn>
            </a:cxnLst>
            <a:rect l="0" t="0" r="r" b="b"/>
            <a:pathLst>
              <a:path w="204" h="203">
                <a:moveTo>
                  <a:pt x="203" y="101"/>
                </a:moveTo>
                <a:lnTo>
                  <a:pt x="173" y="30"/>
                </a:lnTo>
                <a:lnTo>
                  <a:pt x="101" y="0"/>
                </a:lnTo>
                <a:lnTo>
                  <a:pt x="30" y="30"/>
                </a:lnTo>
                <a:lnTo>
                  <a:pt x="0" y="101"/>
                </a:lnTo>
                <a:lnTo>
                  <a:pt x="30" y="173"/>
                </a:lnTo>
                <a:lnTo>
                  <a:pt x="101" y="203"/>
                </a:lnTo>
                <a:lnTo>
                  <a:pt x="173" y="173"/>
                </a:lnTo>
                <a:lnTo>
                  <a:pt x="203" y="101"/>
                </a:lnTo>
                <a:lnTo>
                  <a:pt x="204" y="101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55" name="Freeform 31"/>
          <p:cNvSpPr>
            <a:spLocks/>
          </p:cNvSpPr>
          <p:nvPr/>
        </p:nvSpPr>
        <p:spPr bwMode="auto">
          <a:xfrm>
            <a:off x="2016125" y="2744788"/>
            <a:ext cx="53975" cy="53975"/>
          </a:xfrm>
          <a:custGeom>
            <a:avLst/>
            <a:gdLst/>
            <a:ahLst/>
            <a:cxnLst>
              <a:cxn ang="0">
                <a:pos x="202" y="101"/>
              </a:cxn>
              <a:cxn ang="0">
                <a:pos x="173" y="29"/>
              </a:cxn>
              <a:cxn ang="0">
                <a:pos x="102" y="0"/>
              </a:cxn>
              <a:cxn ang="0">
                <a:pos x="29" y="29"/>
              </a:cxn>
              <a:cxn ang="0">
                <a:pos x="0" y="101"/>
              </a:cxn>
              <a:cxn ang="0">
                <a:pos x="29" y="174"/>
              </a:cxn>
              <a:cxn ang="0">
                <a:pos x="102" y="203"/>
              </a:cxn>
              <a:cxn ang="0">
                <a:pos x="173" y="174"/>
              </a:cxn>
              <a:cxn ang="0">
                <a:pos x="202" y="101"/>
              </a:cxn>
              <a:cxn ang="0">
                <a:pos x="203" y="101"/>
              </a:cxn>
            </a:cxnLst>
            <a:rect l="0" t="0" r="r" b="b"/>
            <a:pathLst>
              <a:path w="203" h="203">
                <a:moveTo>
                  <a:pt x="202" y="101"/>
                </a:moveTo>
                <a:lnTo>
                  <a:pt x="173" y="29"/>
                </a:lnTo>
                <a:lnTo>
                  <a:pt x="102" y="0"/>
                </a:lnTo>
                <a:lnTo>
                  <a:pt x="29" y="29"/>
                </a:lnTo>
                <a:lnTo>
                  <a:pt x="0" y="101"/>
                </a:lnTo>
                <a:lnTo>
                  <a:pt x="29" y="174"/>
                </a:lnTo>
                <a:lnTo>
                  <a:pt x="102" y="203"/>
                </a:lnTo>
                <a:lnTo>
                  <a:pt x="173" y="174"/>
                </a:lnTo>
                <a:lnTo>
                  <a:pt x="202" y="101"/>
                </a:lnTo>
                <a:lnTo>
                  <a:pt x="203" y="101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56" name="Freeform 32"/>
          <p:cNvSpPr>
            <a:spLocks/>
          </p:cNvSpPr>
          <p:nvPr/>
        </p:nvSpPr>
        <p:spPr bwMode="auto">
          <a:xfrm>
            <a:off x="1828800" y="3071813"/>
            <a:ext cx="53975" cy="53975"/>
          </a:xfrm>
          <a:custGeom>
            <a:avLst/>
            <a:gdLst/>
            <a:ahLst/>
            <a:cxnLst>
              <a:cxn ang="0">
                <a:pos x="203" y="102"/>
              </a:cxn>
              <a:cxn ang="0">
                <a:pos x="173" y="30"/>
              </a:cxn>
              <a:cxn ang="0">
                <a:pos x="101" y="0"/>
              </a:cxn>
              <a:cxn ang="0">
                <a:pos x="30" y="30"/>
              </a:cxn>
              <a:cxn ang="0">
                <a:pos x="0" y="102"/>
              </a:cxn>
              <a:cxn ang="0">
                <a:pos x="30" y="173"/>
              </a:cxn>
              <a:cxn ang="0">
                <a:pos x="101" y="203"/>
              </a:cxn>
              <a:cxn ang="0">
                <a:pos x="173" y="173"/>
              </a:cxn>
              <a:cxn ang="0">
                <a:pos x="203" y="102"/>
              </a:cxn>
              <a:cxn ang="0">
                <a:pos x="204" y="102"/>
              </a:cxn>
            </a:cxnLst>
            <a:rect l="0" t="0" r="r" b="b"/>
            <a:pathLst>
              <a:path w="204" h="203">
                <a:moveTo>
                  <a:pt x="203" y="102"/>
                </a:moveTo>
                <a:lnTo>
                  <a:pt x="173" y="30"/>
                </a:lnTo>
                <a:lnTo>
                  <a:pt x="101" y="0"/>
                </a:lnTo>
                <a:lnTo>
                  <a:pt x="30" y="30"/>
                </a:lnTo>
                <a:lnTo>
                  <a:pt x="0" y="102"/>
                </a:lnTo>
                <a:lnTo>
                  <a:pt x="30" y="173"/>
                </a:lnTo>
                <a:lnTo>
                  <a:pt x="101" y="203"/>
                </a:lnTo>
                <a:lnTo>
                  <a:pt x="173" y="173"/>
                </a:lnTo>
                <a:lnTo>
                  <a:pt x="203" y="102"/>
                </a:lnTo>
                <a:lnTo>
                  <a:pt x="204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57" name="Freeform 33"/>
          <p:cNvSpPr>
            <a:spLocks/>
          </p:cNvSpPr>
          <p:nvPr/>
        </p:nvSpPr>
        <p:spPr bwMode="auto">
          <a:xfrm>
            <a:off x="1470025" y="3698875"/>
            <a:ext cx="53975" cy="53975"/>
          </a:xfrm>
          <a:custGeom>
            <a:avLst/>
            <a:gdLst/>
            <a:ahLst/>
            <a:cxnLst>
              <a:cxn ang="0">
                <a:pos x="203" y="102"/>
              </a:cxn>
              <a:cxn ang="0">
                <a:pos x="173" y="30"/>
              </a:cxn>
              <a:cxn ang="0">
                <a:pos x="102" y="0"/>
              </a:cxn>
              <a:cxn ang="0">
                <a:pos x="30" y="30"/>
              </a:cxn>
              <a:cxn ang="0">
                <a:pos x="0" y="102"/>
              </a:cxn>
              <a:cxn ang="0">
                <a:pos x="30" y="173"/>
              </a:cxn>
              <a:cxn ang="0">
                <a:pos x="102" y="204"/>
              </a:cxn>
              <a:cxn ang="0">
                <a:pos x="173" y="173"/>
              </a:cxn>
              <a:cxn ang="0">
                <a:pos x="203" y="102"/>
              </a:cxn>
              <a:cxn ang="0">
                <a:pos x="204" y="102"/>
              </a:cxn>
            </a:cxnLst>
            <a:rect l="0" t="0" r="r" b="b"/>
            <a:pathLst>
              <a:path w="204" h="204">
                <a:moveTo>
                  <a:pt x="203" y="102"/>
                </a:moveTo>
                <a:lnTo>
                  <a:pt x="173" y="30"/>
                </a:lnTo>
                <a:lnTo>
                  <a:pt x="102" y="0"/>
                </a:lnTo>
                <a:lnTo>
                  <a:pt x="30" y="30"/>
                </a:lnTo>
                <a:lnTo>
                  <a:pt x="0" y="102"/>
                </a:lnTo>
                <a:lnTo>
                  <a:pt x="30" y="173"/>
                </a:lnTo>
                <a:lnTo>
                  <a:pt x="102" y="204"/>
                </a:lnTo>
                <a:lnTo>
                  <a:pt x="173" y="173"/>
                </a:lnTo>
                <a:lnTo>
                  <a:pt x="203" y="102"/>
                </a:lnTo>
                <a:lnTo>
                  <a:pt x="204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58" name="Freeform 34"/>
          <p:cNvSpPr>
            <a:spLocks/>
          </p:cNvSpPr>
          <p:nvPr/>
        </p:nvSpPr>
        <p:spPr bwMode="auto">
          <a:xfrm>
            <a:off x="7791450" y="3725863"/>
            <a:ext cx="53975" cy="53975"/>
          </a:xfrm>
          <a:custGeom>
            <a:avLst/>
            <a:gdLst/>
            <a:ahLst/>
            <a:cxnLst>
              <a:cxn ang="0">
                <a:pos x="202" y="102"/>
              </a:cxn>
              <a:cxn ang="0">
                <a:pos x="173" y="30"/>
              </a:cxn>
              <a:cxn ang="0">
                <a:pos x="101" y="0"/>
              </a:cxn>
              <a:cxn ang="0">
                <a:pos x="29" y="30"/>
              </a:cxn>
              <a:cxn ang="0">
                <a:pos x="0" y="102"/>
              </a:cxn>
              <a:cxn ang="0">
                <a:pos x="29" y="173"/>
              </a:cxn>
              <a:cxn ang="0">
                <a:pos x="101" y="204"/>
              </a:cxn>
              <a:cxn ang="0">
                <a:pos x="173" y="173"/>
              </a:cxn>
              <a:cxn ang="0">
                <a:pos x="202" y="102"/>
              </a:cxn>
              <a:cxn ang="0">
                <a:pos x="203" y="102"/>
              </a:cxn>
            </a:cxnLst>
            <a:rect l="0" t="0" r="r" b="b"/>
            <a:pathLst>
              <a:path w="203" h="204">
                <a:moveTo>
                  <a:pt x="202" y="102"/>
                </a:moveTo>
                <a:lnTo>
                  <a:pt x="173" y="30"/>
                </a:lnTo>
                <a:lnTo>
                  <a:pt x="101" y="0"/>
                </a:lnTo>
                <a:lnTo>
                  <a:pt x="29" y="30"/>
                </a:lnTo>
                <a:lnTo>
                  <a:pt x="0" y="102"/>
                </a:lnTo>
                <a:lnTo>
                  <a:pt x="29" y="173"/>
                </a:lnTo>
                <a:lnTo>
                  <a:pt x="101" y="204"/>
                </a:lnTo>
                <a:lnTo>
                  <a:pt x="173" y="173"/>
                </a:lnTo>
                <a:lnTo>
                  <a:pt x="202" y="102"/>
                </a:lnTo>
                <a:lnTo>
                  <a:pt x="203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59" name="Freeform 35"/>
          <p:cNvSpPr>
            <a:spLocks/>
          </p:cNvSpPr>
          <p:nvPr/>
        </p:nvSpPr>
        <p:spPr bwMode="auto">
          <a:xfrm>
            <a:off x="7980363" y="3398838"/>
            <a:ext cx="53975" cy="53975"/>
          </a:xfrm>
          <a:custGeom>
            <a:avLst/>
            <a:gdLst/>
            <a:ahLst/>
            <a:cxnLst>
              <a:cxn ang="0">
                <a:pos x="203" y="100"/>
              </a:cxn>
              <a:cxn ang="0">
                <a:pos x="173" y="29"/>
              </a:cxn>
              <a:cxn ang="0">
                <a:pos x="101" y="0"/>
              </a:cxn>
              <a:cxn ang="0">
                <a:pos x="30" y="29"/>
              </a:cxn>
              <a:cxn ang="0">
                <a:pos x="0" y="100"/>
              </a:cxn>
              <a:cxn ang="0">
                <a:pos x="30" y="173"/>
              </a:cxn>
              <a:cxn ang="0">
                <a:pos x="101" y="202"/>
              </a:cxn>
              <a:cxn ang="0">
                <a:pos x="173" y="173"/>
              </a:cxn>
              <a:cxn ang="0">
                <a:pos x="203" y="100"/>
              </a:cxn>
              <a:cxn ang="0">
                <a:pos x="204" y="100"/>
              </a:cxn>
            </a:cxnLst>
            <a:rect l="0" t="0" r="r" b="b"/>
            <a:pathLst>
              <a:path w="204" h="202">
                <a:moveTo>
                  <a:pt x="203" y="100"/>
                </a:moveTo>
                <a:lnTo>
                  <a:pt x="173" y="29"/>
                </a:lnTo>
                <a:lnTo>
                  <a:pt x="101" y="0"/>
                </a:lnTo>
                <a:lnTo>
                  <a:pt x="30" y="29"/>
                </a:lnTo>
                <a:lnTo>
                  <a:pt x="0" y="100"/>
                </a:lnTo>
                <a:lnTo>
                  <a:pt x="30" y="173"/>
                </a:lnTo>
                <a:lnTo>
                  <a:pt x="101" y="202"/>
                </a:lnTo>
                <a:lnTo>
                  <a:pt x="173" y="173"/>
                </a:lnTo>
                <a:lnTo>
                  <a:pt x="203" y="100"/>
                </a:lnTo>
                <a:lnTo>
                  <a:pt x="204" y="100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60" name="Freeform 36"/>
          <p:cNvSpPr>
            <a:spLocks/>
          </p:cNvSpPr>
          <p:nvPr/>
        </p:nvSpPr>
        <p:spPr bwMode="auto">
          <a:xfrm>
            <a:off x="8169275" y="3071813"/>
            <a:ext cx="53975" cy="53975"/>
          </a:xfrm>
          <a:custGeom>
            <a:avLst/>
            <a:gdLst/>
            <a:ahLst/>
            <a:cxnLst>
              <a:cxn ang="0">
                <a:pos x="203" y="102"/>
              </a:cxn>
              <a:cxn ang="0">
                <a:pos x="173" y="30"/>
              </a:cxn>
              <a:cxn ang="0">
                <a:pos x="102" y="0"/>
              </a:cxn>
              <a:cxn ang="0">
                <a:pos x="30" y="30"/>
              </a:cxn>
              <a:cxn ang="0">
                <a:pos x="0" y="102"/>
              </a:cxn>
              <a:cxn ang="0">
                <a:pos x="30" y="173"/>
              </a:cxn>
              <a:cxn ang="0">
                <a:pos x="102" y="203"/>
              </a:cxn>
              <a:cxn ang="0">
                <a:pos x="173" y="173"/>
              </a:cxn>
              <a:cxn ang="0">
                <a:pos x="203" y="102"/>
              </a:cxn>
              <a:cxn ang="0">
                <a:pos x="205" y="102"/>
              </a:cxn>
            </a:cxnLst>
            <a:rect l="0" t="0" r="r" b="b"/>
            <a:pathLst>
              <a:path w="205" h="203">
                <a:moveTo>
                  <a:pt x="203" y="102"/>
                </a:moveTo>
                <a:lnTo>
                  <a:pt x="173" y="30"/>
                </a:lnTo>
                <a:lnTo>
                  <a:pt x="102" y="0"/>
                </a:lnTo>
                <a:lnTo>
                  <a:pt x="30" y="30"/>
                </a:lnTo>
                <a:lnTo>
                  <a:pt x="0" y="102"/>
                </a:lnTo>
                <a:lnTo>
                  <a:pt x="30" y="173"/>
                </a:lnTo>
                <a:lnTo>
                  <a:pt x="102" y="203"/>
                </a:lnTo>
                <a:lnTo>
                  <a:pt x="173" y="173"/>
                </a:lnTo>
                <a:lnTo>
                  <a:pt x="203" y="102"/>
                </a:lnTo>
                <a:lnTo>
                  <a:pt x="205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61" name="Freeform 37"/>
          <p:cNvSpPr>
            <a:spLocks/>
          </p:cNvSpPr>
          <p:nvPr/>
        </p:nvSpPr>
        <p:spPr bwMode="auto">
          <a:xfrm>
            <a:off x="8358188" y="2744788"/>
            <a:ext cx="53975" cy="53975"/>
          </a:xfrm>
          <a:custGeom>
            <a:avLst/>
            <a:gdLst/>
            <a:ahLst/>
            <a:cxnLst>
              <a:cxn ang="0">
                <a:pos x="202" y="101"/>
              </a:cxn>
              <a:cxn ang="0">
                <a:pos x="173" y="29"/>
              </a:cxn>
              <a:cxn ang="0">
                <a:pos x="101" y="0"/>
              </a:cxn>
              <a:cxn ang="0">
                <a:pos x="29" y="29"/>
              </a:cxn>
              <a:cxn ang="0">
                <a:pos x="0" y="101"/>
              </a:cxn>
              <a:cxn ang="0">
                <a:pos x="29" y="174"/>
              </a:cxn>
              <a:cxn ang="0">
                <a:pos x="101" y="203"/>
              </a:cxn>
              <a:cxn ang="0">
                <a:pos x="173" y="174"/>
              </a:cxn>
              <a:cxn ang="0">
                <a:pos x="202" y="101"/>
              </a:cxn>
              <a:cxn ang="0">
                <a:pos x="203" y="101"/>
              </a:cxn>
            </a:cxnLst>
            <a:rect l="0" t="0" r="r" b="b"/>
            <a:pathLst>
              <a:path w="203" h="203">
                <a:moveTo>
                  <a:pt x="202" y="101"/>
                </a:moveTo>
                <a:lnTo>
                  <a:pt x="173" y="29"/>
                </a:lnTo>
                <a:lnTo>
                  <a:pt x="101" y="0"/>
                </a:lnTo>
                <a:lnTo>
                  <a:pt x="29" y="29"/>
                </a:lnTo>
                <a:lnTo>
                  <a:pt x="0" y="101"/>
                </a:lnTo>
                <a:lnTo>
                  <a:pt x="29" y="174"/>
                </a:lnTo>
                <a:lnTo>
                  <a:pt x="101" y="203"/>
                </a:lnTo>
                <a:lnTo>
                  <a:pt x="173" y="174"/>
                </a:lnTo>
                <a:lnTo>
                  <a:pt x="202" y="101"/>
                </a:lnTo>
                <a:lnTo>
                  <a:pt x="203" y="101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62" name="Freeform 38"/>
          <p:cNvSpPr>
            <a:spLocks/>
          </p:cNvSpPr>
          <p:nvPr/>
        </p:nvSpPr>
        <p:spPr bwMode="auto">
          <a:xfrm>
            <a:off x="8547100" y="2417763"/>
            <a:ext cx="53975" cy="53975"/>
          </a:xfrm>
          <a:custGeom>
            <a:avLst/>
            <a:gdLst/>
            <a:ahLst/>
            <a:cxnLst>
              <a:cxn ang="0">
                <a:pos x="203" y="101"/>
              </a:cxn>
              <a:cxn ang="0">
                <a:pos x="173" y="30"/>
              </a:cxn>
              <a:cxn ang="0">
                <a:pos x="101" y="0"/>
              </a:cxn>
              <a:cxn ang="0">
                <a:pos x="30" y="30"/>
              </a:cxn>
              <a:cxn ang="0">
                <a:pos x="0" y="101"/>
              </a:cxn>
              <a:cxn ang="0">
                <a:pos x="30" y="173"/>
              </a:cxn>
              <a:cxn ang="0">
                <a:pos x="101" y="203"/>
              </a:cxn>
              <a:cxn ang="0">
                <a:pos x="173" y="173"/>
              </a:cxn>
              <a:cxn ang="0">
                <a:pos x="203" y="101"/>
              </a:cxn>
              <a:cxn ang="0">
                <a:pos x="204" y="101"/>
              </a:cxn>
            </a:cxnLst>
            <a:rect l="0" t="0" r="r" b="b"/>
            <a:pathLst>
              <a:path w="204" h="203">
                <a:moveTo>
                  <a:pt x="203" y="101"/>
                </a:moveTo>
                <a:lnTo>
                  <a:pt x="173" y="30"/>
                </a:lnTo>
                <a:lnTo>
                  <a:pt x="101" y="0"/>
                </a:lnTo>
                <a:lnTo>
                  <a:pt x="30" y="30"/>
                </a:lnTo>
                <a:lnTo>
                  <a:pt x="0" y="101"/>
                </a:lnTo>
                <a:lnTo>
                  <a:pt x="30" y="173"/>
                </a:lnTo>
                <a:lnTo>
                  <a:pt x="101" y="203"/>
                </a:lnTo>
                <a:lnTo>
                  <a:pt x="173" y="173"/>
                </a:lnTo>
                <a:lnTo>
                  <a:pt x="203" y="101"/>
                </a:lnTo>
                <a:lnTo>
                  <a:pt x="204" y="101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63" name="Freeform 39"/>
          <p:cNvSpPr>
            <a:spLocks/>
          </p:cNvSpPr>
          <p:nvPr/>
        </p:nvSpPr>
        <p:spPr bwMode="auto">
          <a:xfrm>
            <a:off x="5753100" y="1752600"/>
            <a:ext cx="53975" cy="53975"/>
          </a:xfrm>
          <a:custGeom>
            <a:avLst/>
            <a:gdLst/>
            <a:ahLst/>
            <a:cxnLst>
              <a:cxn ang="0">
                <a:pos x="204" y="102"/>
              </a:cxn>
              <a:cxn ang="0">
                <a:pos x="174" y="30"/>
              </a:cxn>
              <a:cxn ang="0">
                <a:pos x="102" y="0"/>
              </a:cxn>
              <a:cxn ang="0">
                <a:pos x="31" y="30"/>
              </a:cxn>
              <a:cxn ang="0">
                <a:pos x="0" y="102"/>
              </a:cxn>
              <a:cxn ang="0">
                <a:pos x="31" y="174"/>
              </a:cxn>
              <a:cxn ang="0">
                <a:pos x="102" y="203"/>
              </a:cxn>
              <a:cxn ang="0">
                <a:pos x="174" y="174"/>
              </a:cxn>
              <a:cxn ang="0">
                <a:pos x="204" y="102"/>
              </a:cxn>
              <a:cxn ang="0">
                <a:pos x="205" y="102"/>
              </a:cxn>
            </a:cxnLst>
            <a:rect l="0" t="0" r="r" b="b"/>
            <a:pathLst>
              <a:path w="205" h="203">
                <a:moveTo>
                  <a:pt x="204" y="102"/>
                </a:moveTo>
                <a:lnTo>
                  <a:pt x="174" y="30"/>
                </a:lnTo>
                <a:lnTo>
                  <a:pt x="102" y="0"/>
                </a:lnTo>
                <a:lnTo>
                  <a:pt x="31" y="30"/>
                </a:lnTo>
                <a:lnTo>
                  <a:pt x="0" y="102"/>
                </a:lnTo>
                <a:lnTo>
                  <a:pt x="31" y="174"/>
                </a:lnTo>
                <a:lnTo>
                  <a:pt x="102" y="203"/>
                </a:lnTo>
                <a:lnTo>
                  <a:pt x="174" y="174"/>
                </a:lnTo>
                <a:lnTo>
                  <a:pt x="204" y="102"/>
                </a:lnTo>
                <a:lnTo>
                  <a:pt x="205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64" name="Freeform 40"/>
          <p:cNvSpPr>
            <a:spLocks/>
          </p:cNvSpPr>
          <p:nvPr/>
        </p:nvSpPr>
        <p:spPr bwMode="auto">
          <a:xfrm>
            <a:off x="8734425" y="2090738"/>
            <a:ext cx="55563" cy="52387"/>
          </a:xfrm>
          <a:custGeom>
            <a:avLst/>
            <a:gdLst/>
            <a:ahLst/>
            <a:cxnLst>
              <a:cxn ang="0">
                <a:pos x="203" y="102"/>
              </a:cxn>
              <a:cxn ang="0">
                <a:pos x="173" y="30"/>
              </a:cxn>
              <a:cxn ang="0">
                <a:pos x="102" y="0"/>
              </a:cxn>
              <a:cxn ang="0">
                <a:pos x="29" y="30"/>
              </a:cxn>
              <a:cxn ang="0">
                <a:pos x="0" y="102"/>
              </a:cxn>
              <a:cxn ang="0">
                <a:pos x="29" y="173"/>
              </a:cxn>
              <a:cxn ang="0">
                <a:pos x="102" y="203"/>
              </a:cxn>
              <a:cxn ang="0">
                <a:pos x="173" y="173"/>
              </a:cxn>
              <a:cxn ang="0">
                <a:pos x="203" y="102"/>
              </a:cxn>
              <a:cxn ang="0">
                <a:pos x="204" y="102"/>
              </a:cxn>
            </a:cxnLst>
            <a:rect l="0" t="0" r="r" b="b"/>
            <a:pathLst>
              <a:path w="204" h="203">
                <a:moveTo>
                  <a:pt x="203" y="102"/>
                </a:moveTo>
                <a:lnTo>
                  <a:pt x="173" y="30"/>
                </a:lnTo>
                <a:lnTo>
                  <a:pt x="102" y="0"/>
                </a:lnTo>
                <a:lnTo>
                  <a:pt x="29" y="30"/>
                </a:lnTo>
                <a:lnTo>
                  <a:pt x="0" y="102"/>
                </a:lnTo>
                <a:lnTo>
                  <a:pt x="29" y="173"/>
                </a:lnTo>
                <a:lnTo>
                  <a:pt x="102" y="203"/>
                </a:lnTo>
                <a:lnTo>
                  <a:pt x="173" y="173"/>
                </a:lnTo>
                <a:lnTo>
                  <a:pt x="203" y="102"/>
                </a:lnTo>
                <a:lnTo>
                  <a:pt x="204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65" name="Freeform 41"/>
          <p:cNvSpPr>
            <a:spLocks/>
          </p:cNvSpPr>
          <p:nvPr/>
        </p:nvSpPr>
        <p:spPr bwMode="auto">
          <a:xfrm>
            <a:off x="2420938" y="1790700"/>
            <a:ext cx="3359150" cy="327025"/>
          </a:xfrm>
          <a:custGeom>
            <a:avLst/>
            <a:gdLst/>
            <a:ahLst/>
            <a:cxnLst>
              <a:cxn ang="0">
                <a:pos x="12696" y="0"/>
              </a:cxn>
              <a:cxn ang="0">
                <a:pos x="0" y="1236"/>
              </a:cxn>
              <a:cxn ang="0">
                <a:pos x="1" y="1236"/>
              </a:cxn>
            </a:cxnLst>
            <a:rect l="0" t="0" r="r" b="b"/>
            <a:pathLst>
              <a:path w="12696" h="1236">
                <a:moveTo>
                  <a:pt x="12696" y="0"/>
                </a:moveTo>
                <a:lnTo>
                  <a:pt x="0" y="1236"/>
                </a:lnTo>
                <a:lnTo>
                  <a:pt x="1" y="1236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66" name="Freeform 42"/>
          <p:cNvSpPr>
            <a:spLocks/>
          </p:cNvSpPr>
          <p:nvPr/>
        </p:nvSpPr>
        <p:spPr bwMode="auto">
          <a:xfrm>
            <a:off x="2232025" y="1790700"/>
            <a:ext cx="3548063" cy="654050"/>
          </a:xfrm>
          <a:custGeom>
            <a:avLst/>
            <a:gdLst/>
            <a:ahLst/>
            <a:cxnLst>
              <a:cxn ang="0">
                <a:pos x="13410" y="0"/>
              </a:cxn>
              <a:cxn ang="0">
                <a:pos x="0" y="2472"/>
              </a:cxn>
              <a:cxn ang="0">
                <a:pos x="1" y="2472"/>
              </a:cxn>
            </a:cxnLst>
            <a:rect l="0" t="0" r="r" b="b"/>
            <a:pathLst>
              <a:path w="13410" h="2472">
                <a:moveTo>
                  <a:pt x="13410" y="0"/>
                </a:moveTo>
                <a:lnTo>
                  <a:pt x="0" y="2472"/>
                </a:lnTo>
                <a:lnTo>
                  <a:pt x="1" y="2472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67" name="Freeform 43"/>
          <p:cNvSpPr>
            <a:spLocks/>
          </p:cNvSpPr>
          <p:nvPr/>
        </p:nvSpPr>
        <p:spPr bwMode="auto">
          <a:xfrm>
            <a:off x="2043113" y="1790700"/>
            <a:ext cx="3736975" cy="981075"/>
          </a:xfrm>
          <a:custGeom>
            <a:avLst/>
            <a:gdLst/>
            <a:ahLst/>
            <a:cxnLst>
              <a:cxn ang="0">
                <a:pos x="14122" y="0"/>
              </a:cxn>
              <a:cxn ang="0">
                <a:pos x="0" y="3708"/>
              </a:cxn>
              <a:cxn ang="0">
                <a:pos x="1" y="3708"/>
              </a:cxn>
            </a:cxnLst>
            <a:rect l="0" t="0" r="r" b="b"/>
            <a:pathLst>
              <a:path w="14122" h="3708">
                <a:moveTo>
                  <a:pt x="14122" y="0"/>
                </a:moveTo>
                <a:lnTo>
                  <a:pt x="0" y="3708"/>
                </a:lnTo>
                <a:lnTo>
                  <a:pt x="1" y="3708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68" name="Freeform 44"/>
          <p:cNvSpPr>
            <a:spLocks/>
          </p:cNvSpPr>
          <p:nvPr/>
        </p:nvSpPr>
        <p:spPr bwMode="auto">
          <a:xfrm>
            <a:off x="1854200" y="1790700"/>
            <a:ext cx="3925888" cy="1308100"/>
          </a:xfrm>
          <a:custGeom>
            <a:avLst/>
            <a:gdLst/>
            <a:ahLst/>
            <a:cxnLst>
              <a:cxn ang="0">
                <a:pos x="14836" y="0"/>
              </a:cxn>
              <a:cxn ang="0">
                <a:pos x="0" y="4945"/>
              </a:cxn>
              <a:cxn ang="0">
                <a:pos x="1" y="4945"/>
              </a:cxn>
            </a:cxnLst>
            <a:rect l="0" t="0" r="r" b="b"/>
            <a:pathLst>
              <a:path w="14836" h="4945">
                <a:moveTo>
                  <a:pt x="14836" y="0"/>
                </a:moveTo>
                <a:lnTo>
                  <a:pt x="0" y="4945"/>
                </a:lnTo>
                <a:lnTo>
                  <a:pt x="1" y="4945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69" name="Freeform 45"/>
          <p:cNvSpPr>
            <a:spLocks/>
          </p:cNvSpPr>
          <p:nvPr/>
        </p:nvSpPr>
        <p:spPr bwMode="auto">
          <a:xfrm>
            <a:off x="1666875" y="1790700"/>
            <a:ext cx="4113213" cy="1635125"/>
          </a:xfrm>
          <a:custGeom>
            <a:avLst/>
            <a:gdLst/>
            <a:ahLst/>
            <a:cxnLst>
              <a:cxn ang="0">
                <a:pos x="15549" y="0"/>
              </a:cxn>
              <a:cxn ang="0">
                <a:pos x="0" y="6180"/>
              </a:cxn>
              <a:cxn ang="0">
                <a:pos x="1" y="6180"/>
              </a:cxn>
            </a:cxnLst>
            <a:rect l="0" t="0" r="r" b="b"/>
            <a:pathLst>
              <a:path w="15549" h="6180">
                <a:moveTo>
                  <a:pt x="15549" y="0"/>
                </a:moveTo>
                <a:lnTo>
                  <a:pt x="0" y="6180"/>
                </a:lnTo>
                <a:lnTo>
                  <a:pt x="1" y="618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70" name="Freeform 46"/>
          <p:cNvSpPr>
            <a:spLocks/>
          </p:cNvSpPr>
          <p:nvPr/>
        </p:nvSpPr>
        <p:spPr bwMode="auto">
          <a:xfrm>
            <a:off x="5780088" y="1790700"/>
            <a:ext cx="2982912" cy="327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70" y="1236"/>
              </a:cxn>
              <a:cxn ang="0">
                <a:pos x="11271" y="1236"/>
              </a:cxn>
            </a:cxnLst>
            <a:rect l="0" t="0" r="r" b="b"/>
            <a:pathLst>
              <a:path w="11271" h="1236">
                <a:moveTo>
                  <a:pt x="0" y="0"/>
                </a:moveTo>
                <a:lnTo>
                  <a:pt x="11270" y="1236"/>
                </a:lnTo>
                <a:lnTo>
                  <a:pt x="11271" y="1236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71" name="Freeform 47"/>
          <p:cNvSpPr>
            <a:spLocks/>
          </p:cNvSpPr>
          <p:nvPr/>
        </p:nvSpPr>
        <p:spPr bwMode="auto">
          <a:xfrm>
            <a:off x="5780088" y="1790700"/>
            <a:ext cx="2605087" cy="981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843" y="3708"/>
              </a:cxn>
              <a:cxn ang="0">
                <a:pos x="9844" y="3708"/>
              </a:cxn>
            </a:cxnLst>
            <a:rect l="0" t="0" r="r" b="b"/>
            <a:pathLst>
              <a:path w="9844" h="3708">
                <a:moveTo>
                  <a:pt x="0" y="0"/>
                </a:moveTo>
                <a:lnTo>
                  <a:pt x="9843" y="3708"/>
                </a:lnTo>
                <a:lnTo>
                  <a:pt x="9844" y="3708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72" name="Freeform 48"/>
          <p:cNvSpPr>
            <a:spLocks/>
          </p:cNvSpPr>
          <p:nvPr/>
        </p:nvSpPr>
        <p:spPr bwMode="auto">
          <a:xfrm>
            <a:off x="5780088" y="1790700"/>
            <a:ext cx="2416175" cy="130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30" y="4945"/>
              </a:cxn>
              <a:cxn ang="0">
                <a:pos x="9131" y="4945"/>
              </a:cxn>
            </a:cxnLst>
            <a:rect l="0" t="0" r="r" b="b"/>
            <a:pathLst>
              <a:path w="9131" h="4945">
                <a:moveTo>
                  <a:pt x="0" y="0"/>
                </a:moveTo>
                <a:lnTo>
                  <a:pt x="9130" y="4945"/>
                </a:lnTo>
                <a:lnTo>
                  <a:pt x="9131" y="4945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73" name="Freeform 49"/>
          <p:cNvSpPr>
            <a:spLocks/>
          </p:cNvSpPr>
          <p:nvPr/>
        </p:nvSpPr>
        <p:spPr bwMode="auto">
          <a:xfrm>
            <a:off x="5780088" y="1790700"/>
            <a:ext cx="2227262" cy="1635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16" y="6180"/>
              </a:cxn>
              <a:cxn ang="0">
                <a:pos x="8417" y="6180"/>
              </a:cxn>
            </a:cxnLst>
            <a:rect l="0" t="0" r="r" b="b"/>
            <a:pathLst>
              <a:path w="8417" h="6180">
                <a:moveTo>
                  <a:pt x="0" y="0"/>
                </a:moveTo>
                <a:lnTo>
                  <a:pt x="8416" y="6180"/>
                </a:lnTo>
                <a:lnTo>
                  <a:pt x="8417" y="618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74" name="Freeform 50"/>
          <p:cNvSpPr>
            <a:spLocks/>
          </p:cNvSpPr>
          <p:nvPr/>
        </p:nvSpPr>
        <p:spPr bwMode="auto">
          <a:xfrm>
            <a:off x="3516313" y="1895475"/>
            <a:ext cx="3230562" cy="3819525"/>
          </a:xfrm>
          <a:custGeom>
            <a:avLst/>
            <a:gdLst/>
            <a:ahLst/>
            <a:cxnLst>
              <a:cxn ang="0">
                <a:pos x="0" y="14433"/>
              </a:cxn>
              <a:cxn ang="0">
                <a:pos x="12214" y="0"/>
              </a:cxn>
              <a:cxn ang="0">
                <a:pos x="12215" y="0"/>
              </a:cxn>
            </a:cxnLst>
            <a:rect l="0" t="0" r="r" b="b"/>
            <a:pathLst>
              <a:path w="12215" h="14433">
                <a:moveTo>
                  <a:pt x="0" y="14433"/>
                </a:moveTo>
                <a:lnTo>
                  <a:pt x="12214" y="0"/>
                </a:lnTo>
                <a:lnTo>
                  <a:pt x="12215" y="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75" name="Freeform 51"/>
          <p:cNvSpPr>
            <a:spLocks/>
          </p:cNvSpPr>
          <p:nvPr/>
        </p:nvSpPr>
        <p:spPr bwMode="auto">
          <a:xfrm>
            <a:off x="3516313" y="2182813"/>
            <a:ext cx="3940175" cy="3532187"/>
          </a:xfrm>
          <a:custGeom>
            <a:avLst/>
            <a:gdLst/>
            <a:ahLst/>
            <a:cxnLst>
              <a:cxn ang="0">
                <a:pos x="0" y="13350"/>
              </a:cxn>
              <a:cxn ang="0">
                <a:pos x="14893" y="0"/>
              </a:cxn>
              <a:cxn ang="0">
                <a:pos x="14894" y="0"/>
              </a:cxn>
            </a:cxnLst>
            <a:rect l="0" t="0" r="r" b="b"/>
            <a:pathLst>
              <a:path w="14894" h="13350">
                <a:moveTo>
                  <a:pt x="0" y="13350"/>
                </a:moveTo>
                <a:lnTo>
                  <a:pt x="14893" y="0"/>
                </a:lnTo>
                <a:lnTo>
                  <a:pt x="14894" y="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76" name="Freeform 52"/>
          <p:cNvSpPr>
            <a:spLocks/>
          </p:cNvSpPr>
          <p:nvPr/>
        </p:nvSpPr>
        <p:spPr bwMode="auto">
          <a:xfrm>
            <a:off x="3516313" y="2574925"/>
            <a:ext cx="4348162" cy="3140075"/>
          </a:xfrm>
          <a:custGeom>
            <a:avLst/>
            <a:gdLst/>
            <a:ahLst/>
            <a:cxnLst>
              <a:cxn ang="0">
                <a:pos x="0" y="11868"/>
              </a:cxn>
              <a:cxn ang="0">
                <a:pos x="16433" y="0"/>
              </a:cxn>
              <a:cxn ang="0">
                <a:pos x="16434" y="0"/>
              </a:cxn>
            </a:cxnLst>
            <a:rect l="0" t="0" r="r" b="b"/>
            <a:pathLst>
              <a:path w="16434" h="11868">
                <a:moveTo>
                  <a:pt x="0" y="11868"/>
                </a:moveTo>
                <a:lnTo>
                  <a:pt x="16433" y="0"/>
                </a:lnTo>
                <a:lnTo>
                  <a:pt x="16434" y="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77" name="Freeform 53"/>
          <p:cNvSpPr>
            <a:spLocks/>
          </p:cNvSpPr>
          <p:nvPr/>
        </p:nvSpPr>
        <p:spPr bwMode="auto">
          <a:xfrm>
            <a:off x="3516313" y="2997200"/>
            <a:ext cx="4494212" cy="2717800"/>
          </a:xfrm>
          <a:custGeom>
            <a:avLst/>
            <a:gdLst/>
            <a:ahLst/>
            <a:cxnLst>
              <a:cxn ang="0">
                <a:pos x="0" y="10270"/>
              </a:cxn>
              <a:cxn ang="0">
                <a:pos x="16986" y="0"/>
              </a:cxn>
              <a:cxn ang="0">
                <a:pos x="16987" y="0"/>
              </a:cxn>
            </a:cxnLst>
            <a:rect l="0" t="0" r="r" b="b"/>
            <a:pathLst>
              <a:path w="16987" h="10270">
                <a:moveTo>
                  <a:pt x="0" y="10270"/>
                </a:moveTo>
                <a:lnTo>
                  <a:pt x="16986" y="0"/>
                </a:lnTo>
                <a:lnTo>
                  <a:pt x="16987" y="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78" name="Freeform 54"/>
          <p:cNvSpPr>
            <a:spLocks/>
          </p:cNvSpPr>
          <p:nvPr/>
        </p:nvSpPr>
        <p:spPr bwMode="auto">
          <a:xfrm>
            <a:off x="3516313" y="3398838"/>
            <a:ext cx="4454525" cy="2316162"/>
          </a:xfrm>
          <a:custGeom>
            <a:avLst/>
            <a:gdLst/>
            <a:ahLst/>
            <a:cxnLst>
              <a:cxn ang="0">
                <a:pos x="0" y="8754"/>
              </a:cxn>
              <a:cxn ang="0">
                <a:pos x="16838" y="0"/>
              </a:cxn>
              <a:cxn ang="0">
                <a:pos x="16839" y="0"/>
              </a:cxn>
            </a:cxnLst>
            <a:rect l="0" t="0" r="r" b="b"/>
            <a:pathLst>
              <a:path w="16839" h="8754">
                <a:moveTo>
                  <a:pt x="0" y="8754"/>
                </a:moveTo>
                <a:lnTo>
                  <a:pt x="16838" y="0"/>
                </a:lnTo>
                <a:lnTo>
                  <a:pt x="16839" y="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79" name="Freeform 55"/>
          <p:cNvSpPr>
            <a:spLocks/>
          </p:cNvSpPr>
          <p:nvPr/>
        </p:nvSpPr>
        <p:spPr bwMode="auto">
          <a:xfrm>
            <a:off x="1733550" y="3398838"/>
            <a:ext cx="1782763" cy="2316162"/>
          </a:xfrm>
          <a:custGeom>
            <a:avLst/>
            <a:gdLst/>
            <a:ahLst/>
            <a:cxnLst>
              <a:cxn ang="0">
                <a:pos x="6735" y="8754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6735" h="8754">
                <a:moveTo>
                  <a:pt x="6735" y="8754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80" name="Freeform 56"/>
          <p:cNvSpPr>
            <a:spLocks/>
          </p:cNvSpPr>
          <p:nvPr/>
        </p:nvSpPr>
        <p:spPr bwMode="auto">
          <a:xfrm>
            <a:off x="2157413" y="2997200"/>
            <a:ext cx="1358900" cy="2717800"/>
          </a:xfrm>
          <a:custGeom>
            <a:avLst/>
            <a:gdLst/>
            <a:ahLst/>
            <a:cxnLst>
              <a:cxn ang="0">
                <a:pos x="5136" y="1027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5136" h="10270">
                <a:moveTo>
                  <a:pt x="5136" y="1027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81" name="Freeform 57"/>
          <p:cNvSpPr>
            <a:spLocks/>
          </p:cNvSpPr>
          <p:nvPr/>
        </p:nvSpPr>
        <p:spPr bwMode="auto">
          <a:xfrm>
            <a:off x="2790825" y="2574925"/>
            <a:ext cx="725488" cy="3140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39" y="11868"/>
              </a:cxn>
              <a:cxn ang="0">
                <a:pos x="2740" y="11868"/>
              </a:cxn>
            </a:cxnLst>
            <a:rect l="0" t="0" r="r" b="b"/>
            <a:pathLst>
              <a:path w="2740" h="11868">
                <a:moveTo>
                  <a:pt x="0" y="0"/>
                </a:moveTo>
                <a:lnTo>
                  <a:pt x="2739" y="11868"/>
                </a:lnTo>
                <a:lnTo>
                  <a:pt x="2740" y="11868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82" name="Freeform 58"/>
          <p:cNvSpPr>
            <a:spLocks/>
          </p:cNvSpPr>
          <p:nvPr/>
        </p:nvSpPr>
        <p:spPr bwMode="auto">
          <a:xfrm>
            <a:off x="3516313" y="2182813"/>
            <a:ext cx="134937" cy="3532187"/>
          </a:xfrm>
          <a:custGeom>
            <a:avLst/>
            <a:gdLst/>
            <a:ahLst/>
            <a:cxnLst>
              <a:cxn ang="0">
                <a:pos x="0" y="13350"/>
              </a:cxn>
              <a:cxn ang="0">
                <a:pos x="513" y="0"/>
              </a:cxn>
              <a:cxn ang="0">
                <a:pos x="514" y="0"/>
              </a:cxn>
            </a:cxnLst>
            <a:rect l="0" t="0" r="r" b="b"/>
            <a:pathLst>
              <a:path w="514" h="13350">
                <a:moveTo>
                  <a:pt x="0" y="13350"/>
                </a:moveTo>
                <a:lnTo>
                  <a:pt x="513" y="0"/>
                </a:lnTo>
                <a:lnTo>
                  <a:pt x="514" y="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83" name="Freeform 59"/>
          <p:cNvSpPr>
            <a:spLocks/>
          </p:cNvSpPr>
          <p:nvPr/>
        </p:nvSpPr>
        <p:spPr bwMode="auto">
          <a:xfrm>
            <a:off x="3516313" y="1895475"/>
            <a:ext cx="1174750" cy="3819525"/>
          </a:xfrm>
          <a:custGeom>
            <a:avLst/>
            <a:gdLst/>
            <a:ahLst/>
            <a:cxnLst>
              <a:cxn ang="0">
                <a:pos x="0" y="14433"/>
              </a:cxn>
              <a:cxn ang="0">
                <a:pos x="4441" y="0"/>
              </a:cxn>
              <a:cxn ang="0">
                <a:pos x="4442" y="0"/>
              </a:cxn>
            </a:cxnLst>
            <a:rect l="0" t="0" r="r" b="b"/>
            <a:pathLst>
              <a:path w="4442" h="14433">
                <a:moveTo>
                  <a:pt x="0" y="14433"/>
                </a:moveTo>
                <a:lnTo>
                  <a:pt x="4441" y="0"/>
                </a:lnTo>
                <a:lnTo>
                  <a:pt x="4442" y="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84" name="Freeform 60"/>
          <p:cNvSpPr>
            <a:spLocks/>
          </p:cNvSpPr>
          <p:nvPr/>
        </p:nvSpPr>
        <p:spPr bwMode="auto">
          <a:xfrm>
            <a:off x="1733550" y="2574925"/>
            <a:ext cx="1057275" cy="823913"/>
          </a:xfrm>
          <a:custGeom>
            <a:avLst/>
            <a:gdLst/>
            <a:ahLst/>
            <a:cxnLst>
              <a:cxn ang="0">
                <a:pos x="4251" y="0"/>
              </a:cxn>
              <a:cxn ang="0">
                <a:pos x="2744" y="949"/>
              </a:cxn>
              <a:cxn ang="0">
                <a:pos x="1323" y="2023"/>
              </a:cxn>
              <a:cxn ang="0">
                <a:pos x="0" y="3214"/>
              </a:cxn>
              <a:cxn ang="0">
                <a:pos x="1" y="3214"/>
              </a:cxn>
            </a:cxnLst>
            <a:rect l="0" t="0" r="r" b="b"/>
            <a:pathLst>
              <a:path w="4251" h="3214">
                <a:moveTo>
                  <a:pt x="4251" y="0"/>
                </a:moveTo>
                <a:lnTo>
                  <a:pt x="2744" y="949"/>
                </a:lnTo>
                <a:lnTo>
                  <a:pt x="1323" y="2023"/>
                </a:lnTo>
                <a:lnTo>
                  <a:pt x="0" y="3214"/>
                </a:lnTo>
                <a:lnTo>
                  <a:pt x="1" y="3214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85" name="Freeform 61"/>
          <p:cNvSpPr>
            <a:spLocks/>
          </p:cNvSpPr>
          <p:nvPr/>
        </p:nvSpPr>
        <p:spPr bwMode="auto">
          <a:xfrm>
            <a:off x="2790825" y="1895475"/>
            <a:ext cx="1900238" cy="679450"/>
          </a:xfrm>
          <a:custGeom>
            <a:avLst/>
            <a:gdLst/>
            <a:ahLst/>
            <a:cxnLst>
              <a:cxn ang="0">
                <a:pos x="7180" y="0"/>
              </a:cxn>
              <a:cxn ang="0">
                <a:pos x="4701" y="599"/>
              </a:cxn>
              <a:cxn ang="0">
                <a:pos x="2298" y="1458"/>
              </a:cxn>
              <a:cxn ang="0">
                <a:pos x="0" y="2565"/>
              </a:cxn>
              <a:cxn ang="0">
                <a:pos x="1" y="2565"/>
              </a:cxn>
            </a:cxnLst>
            <a:rect l="0" t="0" r="r" b="b"/>
            <a:pathLst>
              <a:path w="7180" h="2565">
                <a:moveTo>
                  <a:pt x="7180" y="0"/>
                </a:moveTo>
                <a:lnTo>
                  <a:pt x="4701" y="599"/>
                </a:lnTo>
                <a:lnTo>
                  <a:pt x="2298" y="1458"/>
                </a:lnTo>
                <a:lnTo>
                  <a:pt x="0" y="2565"/>
                </a:lnTo>
                <a:lnTo>
                  <a:pt x="1" y="2565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86" name="Freeform 62"/>
          <p:cNvSpPr>
            <a:spLocks/>
          </p:cNvSpPr>
          <p:nvPr/>
        </p:nvSpPr>
        <p:spPr bwMode="auto">
          <a:xfrm>
            <a:off x="4691063" y="1789113"/>
            <a:ext cx="2055812" cy="106362"/>
          </a:xfrm>
          <a:custGeom>
            <a:avLst/>
            <a:gdLst/>
            <a:ahLst/>
            <a:cxnLst>
              <a:cxn ang="0">
                <a:pos x="7773" y="402"/>
              </a:cxn>
              <a:cxn ang="0">
                <a:pos x="5840" y="100"/>
              </a:cxn>
              <a:cxn ang="0">
                <a:pos x="3887" y="0"/>
              </a:cxn>
              <a:cxn ang="0">
                <a:pos x="1933" y="100"/>
              </a:cxn>
              <a:cxn ang="0">
                <a:pos x="0" y="402"/>
              </a:cxn>
              <a:cxn ang="0">
                <a:pos x="1" y="402"/>
              </a:cxn>
            </a:cxnLst>
            <a:rect l="0" t="0" r="r" b="b"/>
            <a:pathLst>
              <a:path w="7773" h="402">
                <a:moveTo>
                  <a:pt x="7773" y="402"/>
                </a:moveTo>
                <a:lnTo>
                  <a:pt x="5840" y="100"/>
                </a:lnTo>
                <a:lnTo>
                  <a:pt x="3887" y="0"/>
                </a:lnTo>
                <a:lnTo>
                  <a:pt x="1933" y="100"/>
                </a:lnTo>
                <a:lnTo>
                  <a:pt x="0" y="402"/>
                </a:lnTo>
                <a:lnTo>
                  <a:pt x="1" y="402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87" name="Freeform 63"/>
          <p:cNvSpPr>
            <a:spLocks/>
          </p:cNvSpPr>
          <p:nvPr/>
        </p:nvSpPr>
        <p:spPr bwMode="auto">
          <a:xfrm>
            <a:off x="6746875" y="1895475"/>
            <a:ext cx="1117600" cy="679450"/>
          </a:xfrm>
          <a:custGeom>
            <a:avLst/>
            <a:gdLst/>
            <a:ahLst/>
            <a:cxnLst>
              <a:cxn ang="0">
                <a:pos x="4219" y="2565"/>
              </a:cxn>
              <a:cxn ang="0">
                <a:pos x="3369" y="1630"/>
              </a:cxn>
              <a:cxn ang="0">
                <a:pos x="2357" y="874"/>
              </a:cxn>
              <a:cxn ang="0">
                <a:pos x="1220" y="323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4219" h="2565">
                <a:moveTo>
                  <a:pt x="4219" y="2565"/>
                </a:moveTo>
                <a:lnTo>
                  <a:pt x="3369" y="1630"/>
                </a:lnTo>
                <a:lnTo>
                  <a:pt x="2357" y="874"/>
                </a:lnTo>
                <a:lnTo>
                  <a:pt x="1220" y="323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88" name="Freeform 64"/>
          <p:cNvSpPr>
            <a:spLocks/>
          </p:cNvSpPr>
          <p:nvPr/>
        </p:nvSpPr>
        <p:spPr bwMode="auto">
          <a:xfrm>
            <a:off x="7864475" y="2574925"/>
            <a:ext cx="147638" cy="823913"/>
          </a:xfrm>
          <a:custGeom>
            <a:avLst/>
            <a:gdLst/>
            <a:ahLst/>
            <a:cxnLst>
              <a:cxn ang="0">
                <a:pos x="405" y="3114"/>
              </a:cxn>
              <a:cxn ang="0">
                <a:pos x="560" y="2321"/>
              </a:cxn>
              <a:cxn ang="0">
                <a:pos x="543" y="1513"/>
              </a:cxn>
              <a:cxn ang="0">
                <a:pos x="354" y="727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560" h="3114">
                <a:moveTo>
                  <a:pt x="405" y="3114"/>
                </a:moveTo>
                <a:lnTo>
                  <a:pt x="560" y="2321"/>
                </a:lnTo>
                <a:lnTo>
                  <a:pt x="543" y="1513"/>
                </a:lnTo>
                <a:lnTo>
                  <a:pt x="354" y="727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89" name="Freeform 65"/>
          <p:cNvSpPr>
            <a:spLocks/>
          </p:cNvSpPr>
          <p:nvPr/>
        </p:nvSpPr>
        <p:spPr bwMode="auto">
          <a:xfrm>
            <a:off x="7818438" y="3398838"/>
            <a:ext cx="152400" cy="354012"/>
          </a:xfrm>
          <a:custGeom>
            <a:avLst/>
            <a:gdLst/>
            <a:ahLst/>
            <a:cxnLst>
              <a:cxn ang="0">
                <a:pos x="0" y="1337"/>
              </a:cxn>
              <a:cxn ang="0">
                <a:pos x="576" y="0"/>
              </a:cxn>
              <a:cxn ang="0">
                <a:pos x="577" y="0"/>
              </a:cxn>
            </a:cxnLst>
            <a:rect l="0" t="0" r="r" b="b"/>
            <a:pathLst>
              <a:path w="577" h="1337">
                <a:moveTo>
                  <a:pt x="0" y="1337"/>
                </a:moveTo>
                <a:lnTo>
                  <a:pt x="576" y="0"/>
                </a:lnTo>
                <a:lnTo>
                  <a:pt x="577" y="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754063" y="5024438"/>
            <a:ext cx="998537" cy="681037"/>
            <a:chOff x="475" y="3165"/>
            <a:chExt cx="629" cy="429"/>
          </a:xfrm>
        </p:grpSpPr>
        <p:sp>
          <p:nvSpPr>
            <p:cNvPr id="103491" name="Freeform 67"/>
            <p:cNvSpPr>
              <a:spLocks/>
            </p:cNvSpPr>
            <p:nvPr/>
          </p:nvSpPr>
          <p:spPr bwMode="auto">
            <a:xfrm>
              <a:off x="475" y="3165"/>
              <a:ext cx="247" cy="429"/>
            </a:xfrm>
            <a:custGeom>
              <a:avLst/>
              <a:gdLst/>
              <a:ahLst/>
              <a:cxnLst>
                <a:cxn ang="0">
                  <a:pos x="1484" y="2572"/>
                </a:cxn>
                <a:cxn ang="0">
                  <a:pos x="1377" y="1805"/>
                </a:cxn>
                <a:cxn ang="0">
                  <a:pos x="1078" y="1091"/>
                </a:cxn>
                <a:cxn ang="0">
                  <a:pos x="610" y="476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484" h="2572">
                  <a:moveTo>
                    <a:pt x="1484" y="2572"/>
                  </a:moveTo>
                  <a:lnTo>
                    <a:pt x="1377" y="1805"/>
                  </a:lnTo>
                  <a:lnTo>
                    <a:pt x="1078" y="1091"/>
                  </a:lnTo>
                  <a:lnTo>
                    <a:pt x="610" y="476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 type="stealth" w="lg" len="med"/>
              <a:tailEnd type="stealth" w="lg" len="med"/>
            </a:ln>
          </p:spPr>
          <p:txBody>
            <a:bodyPr/>
            <a:lstStyle/>
            <a:p>
              <a:pPr>
                <a:defRPr/>
              </a:pPr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02" name="Text Box 68"/>
            <p:cNvSpPr txBox="1">
              <a:spLocks noChangeArrowheads="1"/>
            </p:cNvSpPr>
            <p:nvPr/>
          </p:nvSpPr>
          <p:spPr bwMode="auto">
            <a:xfrm>
              <a:off x="672" y="3216"/>
              <a:ext cx="432" cy="20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buFontTx/>
                <a:buNone/>
              </a:pPr>
              <a:r>
                <a:rPr lang="en-US" sz="1200">
                  <a:solidFill>
                    <a:schemeClr val="tx1"/>
                  </a:solidFill>
                  <a:latin typeface="plotter"/>
                </a:rPr>
                <a:t>60</a:t>
              </a:r>
              <a:r>
                <a:rPr lang="en-US" sz="1500">
                  <a:solidFill>
                    <a:schemeClr val="tx1"/>
                  </a:solidFill>
                  <a:latin typeface="plotter"/>
                  <a:cs typeface="Times New Roman" pitchFamily="18" charset="0"/>
                </a:rPr>
                <a:t>°</a:t>
              </a:r>
              <a:endParaRPr lang="en-US" sz="1500">
                <a:solidFill>
                  <a:schemeClr val="tx1"/>
                </a:solidFill>
                <a:latin typeface="plotter"/>
              </a:endParaRPr>
            </a:p>
          </p:txBody>
        </p:sp>
      </p:grpSp>
      <p:sp>
        <p:nvSpPr>
          <p:cNvPr id="103493" name="Text Box 69"/>
          <p:cNvSpPr txBox="1">
            <a:spLocks noChangeArrowheads="1"/>
          </p:cNvSpPr>
          <p:nvPr/>
        </p:nvSpPr>
        <p:spPr bwMode="auto">
          <a:xfrm>
            <a:off x="1354138" y="3665538"/>
            <a:ext cx="2460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6</a:t>
            </a:r>
          </a:p>
        </p:txBody>
      </p:sp>
      <p:sp>
        <p:nvSpPr>
          <p:cNvPr id="103494" name="Text Box 70"/>
          <p:cNvSpPr txBox="1">
            <a:spLocks noChangeArrowheads="1"/>
          </p:cNvSpPr>
          <p:nvPr/>
        </p:nvSpPr>
        <p:spPr bwMode="auto">
          <a:xfrm>
            <a:off x="1371600" y="3101975"/>
            <a:ext cx="2857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5</a:t>
            </a:r>
          </a:p>
        </p:txBody>
      </p:sp>
      <p:sp>
        <p:nvSpPr>
          <p:cNvPr id="103495" name="Text Box 71"/>
          <p:cNvSpPr txBox="1">
            <a:spLocks noChangeArrowheads="1"/>
          </p:cNvSpPr>
          <p:nvPr/>
        </p:nvSpPr>
        <p:spPr bwMode="auto">
          <a:xfrm>
            <a:off x="1524000" y="2806700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4</a:t>
            </a:r>
          </a:p>
        </p:txBody>
      </p:sp>
      <p:sp>
        <p:nvSpPr>
          <p:cNvPr id="103496" name="Text Box 72"/>
          <p:cNvSpPr txBox="1">
            <a:spLocks noChangeArrowheads="1"/>
          </p:cNvSpPr>
          <p:nvPr/>
        </p:nvSpPr>
        <p:spPr bwMode="auto">
          <a:xfrm>
            <a:off x="1704975" y="2505075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3</a:t>
            </a:r>
          </a:p>
        </p:txBody>
      </p:sp>
      <p:sp>
        <p:nvSpPr>
          <p:cNvPr id="103497" name="Text Box 73"/>
          <p:cNvSpPr txBox="1">
            <a:spLocks noChangeArrowheads="1"/>
          </p:cNvSpPr>
          <p:nvPr/>
        </p:nvSpPr>
        <p:spPr bwMode="auto">
          <a:xfrm>
            <a:off x="1905000" y="2178050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2</a:t>
            </a:r>
          </a:p>
        </p:txBody>
      </p:sp>
      <p:sp>
        <p:nvSpPr>
          <p:cNvPr id="103498" name="Text Box 74"/>
          <p:cNvSpPr txBox="1">
            <a:spLocks noChangeArrowheads="1"/>
          </p:cNvSpPr>
          <p:nvPr/>
        </p:nvSpPr>
        <p:spPr bwMode="auto">
          <a:xfrm>
            <a:off x="2114550" y="1828800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1</a:t>
            </a:r>
          </a:p>
        </p:txBody>
      </p:sp>
      <p:sp>
        <p:nvSpPr>
          <p:cNvPr id="103499" name="Text Box 75"/>
          <p:cNvSpPr txBox="1">
            <a:spLocks noChangeArrowheads="1"/>
          </p:cNvSpPr>
          <p:nvPr/>
        </p:nvSpPr>
        <p:spPr bwMode="auto">
          <a:xfrm>
            <a:off x="2314575" y="1473200"/>
            <a:ext cx="34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0</a:t>
            </a:r>
          </a:p>
        </p:txBody>
      </p:sp>
      <p:sp>
        <p:nvSpPr>
          <p:cNvPr id="103500" name="Text Box 76"/>
          <p:cNvSpPr txBox="1">
            <a:spLocks noChangeArrowheads="1"/>
          </p:cNvSpPr>
          <p:nvPr/>
        </p:nvSpPr>
        <p:spPr bwMode="auto">
          <a:xfrm>
            <a:off x="1885950" y="3660775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5</a:t>
            </a:r>
          </a:p>
        </p:txBody>
      </p:sp>
      <p:sp>
        <p:nvSpPr>
          <p:cNvPr id="103501" name="Text Box 77"/>
          <p:cNvSpPr txBox="1">
            <a:spLocks noChangeArrowheads="1"/>
          </p:cNvSpPr>
          <p:nvPr/>
        </p:nvSpPr>
        <p:spPr bwMode="auto">
          <a:xfrm>
            <a:off x="2405063" y="3671888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4</a:t>
            </a:r>
          </a:p>
        </p:txBody>
      </p:sp>
      <p:sp>
        <p:nvSpPr>
          <p:cNvPr id="103502" name="Text Box 78"/>
          <p:cNvSpPr txBox="1">
            <a:spLocks noChangeArrowheads="1"/>
          </p:cNvSpPr>
          <p:nvPr/>
        </p:nvSpPr>
        <p:spPr bwMode="auto">
          <a:xfrm>
            <a:off x="2919413" y="3667125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3</a:t>
            </a:r>
          </a:p>
        </p:txBody>
      </p:sp>
      <p:sp>
        <p:nvSpPr>
          <p:cNvPr id="103503" name="Text Box 79"/>
          <p:cNvSpPr txBox="1">
            <a:spLocks noChangeArrowheads="1"/>
          </p:cNvSpPr>
          <p:nvPr/>
        </p:nvSpPr>
        <p:spPr bwMode="auto">
          <a:xfrm>
            <a:off x="3419475" y="3665538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2</a:t>
            </a:r>
          </a:p>
        </p:txBody>
      </p:sp>
      <p:sp>
        <p:nvSpPr>
          <p:cNvPr id="103504" name="Text Box 80"/>
          <p:cNvSpPr txBox="1">
            <a:spLocks noChangeArrowheads="1"/>
          </p:cNvSpPr>
          <p:nvPr/>
        </p:nvSpPr>
        <p:spPr bwMode="auto">
          <a:xfrm>
            <a:off x="4000500" y="3667125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1</a:t>
            </a:r>
          </a:p>
        </p:txBody>
      </p:sp>
      <p:sp>
        <p:nvSpPr>
          <p:cNvPr id="103505" name="Text Box 81"/>
          <p:cNvSpPr txBox="1">
            <a:spLocks noChangeArrowheads="1"/>
          </p:cNvSpPr>
          <p:nvPr/>
        </p:nvSpPr>
        <p:spPr bwMode="auto">
          <a:xfrm>
            <a:off x="4519613" y="3667125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0</a:t>
            </a:r>
          </a:p>
        </p:txBody>
      </p:sp>
      <p:sp>
        <p:nvSpPr>
          <p:cNvPr id="103506" name="Text Box 82"/>
          <p:cNvSpPr txBox="1">
            <a:spLocks noChangeArrowheads="1"/>
          </p:cNvSpPr>
          <p:nvPr/>
        </p:nvSpPr>
        <p:spPr bwMode="auto">
          <a:xfrm>
            <a:off x="5000625" y="3692525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1</a:t>
            </a:r>
          </a:p>
        </p:txBody>
      </p:sp>
      <p:sp>
        <p:nvSpPr>
          <p:cNvPr id="103507" name="Text Box 83"/>
          <p:cNvSpPr txBox="1">
            <a:spLocks noChangeArrowheads="1"/>
          </p:cNvSpPr>
          <p:nvPr/>
        </p:nvSpPr>
        <p:spPr bwMode="auto">
          <a:xfrm>
            <a:off x="5538788" y="3695700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2</a:t>
            </a:r>
          </a:p>
        </p:txBody>
      </p:sp>
      <p:sp>
        <p:nvSpPr>
          <p:cNvPr id="103508" name="Text Box 84"/>
          <p:cNvSpPr txBox="1">
            <a:spLocks noChangeArrowheads="1"/>
          </p:cNvSpPr>
          <p:nvPr/>
        </p:nvSpPr>
        <p:spPr bwMode="auto">
          <a:xfrm>
            <a:off x="6029325" y="3697288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3</a:t>
            </a:r>
          </a:p>
        </p:txBody>
      </p:sp>
      <p:sp>
        <p:nvSpPr>
          <p:cNvPr id="103509" name="Text Box 85"/>
          <p:cNvSpPr txBox="1">
            <a:spLocks noChangeArrowheads="1"/>
          </p:cNvSpPr>
          <p:nvPr/>
        </p:nvSpPr>
        <p:spPr bwMode="auto">
          <a:xfrm>
            <a:off x="6543675" y="3706813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4</a:t>
            </a:r>
          </a:p>
        </p:txBody>
      </p:sp>
      <p:sp>
        <p:nvSpPr>
          <p:cNvPr id="103510" name="Text Box 86"/>
          <p:cNvSpPr txBox="1">
            <a:spLocks noChangeArrowheads="1"/>
          </p:cNvSpPr>
          <p:nvPr/>
        </p:nvSpPr>
        <p:spPr bwMode="auto">
          <a:xfrm>
            <a:off x="7134225" y="3695700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5</a:t>
            </a:r>
          </a:p>
        </p:txBody>
      </p:sp>
      <p:sp>
        <p:nvSpPr>
          <p:cNvPr id="103511" name="Text Box 87"/>
          <p:cNvSpPr txBox="1">
            <a:spLocks noChangeArrowheads="1"/>
          </p:cNvSpPr>
          <p:nvPr/>
        </p:nvSpPr>
        <p:spPr bwMode="auto">
          <a:xfrm>
            <a:off x="7620000" y="3714750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6</a:t>
            </a:r>
          </a:p>
        </p:txBody>
      </p:sp>
      <p:sp>
        <p:nvSpPr>
          <p:cNvPr id="103512" name="Text Box 88"/>
          <p:cNvSpPr txBox="1">
            <a:spLocks noChangeArrowheads="1"/>
          </p:cNvSpPr>
          <p:nvPr/>
        </p:nvSpPr>
        <p:spPr bwMode="auto">
          <a:xfrm>
            <a:off x="7924800" y="3276600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5</a:t>
            </a:r>
          </a:p>
        </p:txBody>
      </p:sp>
      <p:sp>
        <p:nvSpPr>
          <p:cNvPr id="103513" name="Text Box 89"/>
          <p:cNvSpPr txBox="1">
            <a:spLocks noChangeArrowheads="1"/>
          </p:cNvSpPr>
          <p:nvPr/>
        </p:nvSpPr>
        <p:spPr bwMode="auto">
          <a:xfrm>
            <a:off x="8301038" y="2628900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3</a:t>
            </a:r>
          </a:p>
        </p:txBody>
      </p:sp>
      <p:sp>
        <p:nvSpPr>
          <p:cNvPr id="103514" name="Text Box 90"/>
          <p:cNvSpPr txBox="1">
            <a:spLocks noChangeArrowheads="1"/>
          </p:cNvSpPr>
          <p:nvPr/>
        </p:nvSpPr>
        <p:spPr bwMode="auto">
          <a:xfrm>
            <a:off x="8505825" y="2276475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2</a:t>
            </a:r>
          </a:p>
        </p:txBody>
      </p:sp>
      <p:sp>
        <p:nvSpPr>
          <p:cNvPr id="103515" name="Text Box 91"/>
          <p:cNvSpPr txBox="1">
            <a:spLocks noChangeArrowheads="1"/>
          </p:cNvSpPr>
          <p:nvPr/>
        </p:nvSpPr>
        <p:spPr bwMode="auto">
          <a:xfrm>
            <a:off x="8686800" y="1943100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1</a:t>
            </a:r>
          </a:p>
        </p:txBody>
      </p:sp>
      <p:sp>
        <p:nvSpPr>
          <p:cNvPr id="103516" name="Text Box 92"/>
          <p:cNvSpPr txBox="1">
            <a:spLocks noChangeArrowheads="1"/>
          </p:cNvSpPr>
          <p:nvPr/>
        </p:nvSpPr>
        <p:spPr bwMode="auto">
          <a:xfrm>
            <a:off x="8839200" y="1600200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0</a:t>
            </a:r>
          </a:p>
        </p:txBody>
      </p:sp>
      <p:sp>
        <p:nvSpPr>
          <p:cNvPr id="103517" name="Freeform 93"/>
          <p:cNvSpPr>
            <a:spLocks/>
          </p:cNvSpPr>
          <p:nvPr/>
        </p:nvSpPr>
        <p:spPr bwMode="auto">
          <a:xfrm>
            <a:off x="4660900" y="1866900"/>
            <a:ext cx="53975" cy="53975"/>
          </a:xfrm>
          <a:custGeom>
            <a:avLst/>
            <a:gdLst/>
            <a:ahLst/>
            <a:cxnLst>
              <a:cxn ang="0">
                <a:pos x="203" y="102"/>
              </a:cxn>
              <a:cxn ang="0">
                <a:pos x="174" y="30"/>
              </a:cxn>
              <a:cxn ang="0">
                <a:pos x="101" y="0"/>
              </a:cxn>
              <a:cxn ang="0">
                <a:pos x="30" y="30"/>
              </a:cxn>
              <a:cxn ang="0">
                <a:pos x="0" y="102"/>
              </a:cxn>
              <a:cxn ang="0">
                <a:pos x="30" y="173"/>
              </a:cxn>
              <a:cxn ang="0">
                <a:pos x="101" y="204"/>
              </a:cxn>
              <a:cxn ang="0">
                <a:pos x="174" y="173"/>
              </a:cxn>
              <a:cxn ang="0">
                <a:pos x="203" y="102"/>
              </a:cxn>
              <a:cxn ang="0">
                <a:pos x="204" y="102"/>
              </a:cxn>
            </a:cxnLst>
            <a:rect l="0" t="0" r="r" b="b"/>
            <a:pathLst>
              <a:path w="204" h="204">
                <a:moveTo>
                  <a:pt x="203" y="102"/>
                </a:moveTo>
                <a:lnTo>
                  <a:pt x="174" y="30"/>
                </a:lnTo>
                <a:lnTo>
                  <a:pt x="101" y="0"/>
                </a:lnTo>
                <a:lnTo>
                  <a:pt x="30" y="30"/>
                </a:lnTo>
                <a:lnTo>
                  <a:pt x="0" y="102"/>
                </a:lnTo>
                <a:lnTo>
                  <a:pt x="30" y="173"/>
                </a:lnTo>
                <a:lnTo>
                  <a:pt x="101" y="204"/>
                </a:lnTo>
                <a:lnTo>
                  <a:pt x="174" y="173"/>
                </a:lnTo>
                <a:lnTo>
                  <a:pt x="203" y="102"/>
                </a:lnTo>
                <a:lnTo>
                  <a:pt x="204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18" name="Freeform 94"/>
          <p:cNvSpPr>
            <a:spLocks/>
          </p:cNvSpPr>
          <p:nvPr/>
        </p:nvSpPr>
        <p:spPr bwMode="auto">
          <a:xfrm>
            <a:off x="3629025" y="2155825"/>
            <a:ext cx="53975" cy="53975"/>
          </a:xfrm>
          <a:custGeom>
            <a:avLst/>
            <a:gdLst/>
            <a:ahLst/>
            <a:cxnLst>
              <a:cxn ang="0">
                <a:pos x="203" y="102"/>
              </a:cxn>
              <a:cxn ang="0">
                <a:pos x="174" y="30"/>
              </a:cxn>
              <a:cxn ang="0">
                <a:pos x="101" y="0"/>
              </a:cxn>
              <a:cxn ang="0">
                <a:pos x="30" y="30"/>
              </a:cxn>
              <a:cxn ang="0">
                <a:pos x="0" y="102"/>
              </a:cxn>
              <a:cxn ang="0">
                <a:pos x="30" y="173"/>
              </a:cxn>
              <a:cxn ang="0">
                <a:pos x="101" y="204"/>
              </a:cxn>
              <a:cxn ang="0">
                <a:pos x="174" y="173"/>
              </a:cxn>
              <a:cxn ang="0">
                <a:pos x="203" y="102"/>
              </a:cxn>
              <a:cxn ang="0">
                <a:pos x="204" y="102"/>
              </a:cxn>
            </a:cxnLst>
            <a:rect l="0" t="0" r="r" b="b"/>
            <a:pathLst>
              <a:path w="204" h="204">
                <a:moveTo>
                  <a:pt x="203" y="102"/>
                </a:moveTo>
                <a:lnTo>
                  <a:pt x="174" y="30"/>
                </a:lnTo>
                <a:lnTo>
                  <a:pt x="101" y="0"/>
                </a:lnTo>
                <a:lnTo>
                  <a:pt x="30" y="30"/>
                </a:lnTo>
                <a:lnTo>
                  <a:pt x="0" y="102"/>
                </a:lnTo>
                <a:lnTo>
                  <a:pt x="30" y="173"/>
                </a:lnTo>
                <a:lnTo>
                  <a:pt x="101" y="204"/>
                </a:lnTo>
                <a:lnTo>
                  <a:pt x="174" y="173"/>
                </a:lnTo>
                <a:lnTo>
                  <a:pt x="203" y="102"/>
                </a:lnTo>
                <a:lnTo>
                  <a:pt x="204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19" name="Freeform 95"/>
          <p:cNvSpPr>
            <a:spLocks/>
          </p:cNvSpPr>
          <p:nvPr/>
        </p:nvSpPr>
        <p:spPr bwMode="auto">
          <a:xfrm>
            <a:off x="2765425" y="2546350"/>
            <a:ext cx="53975" cy="53975"/>
          </a:xfrm>
          <a:custGeom>
            <a:avLst/>
            <a:gdLst/>
            <a:ahLst/>
            <a:cxnLst>
              <a:cxn ang="0">
                <a:pos x="203" y="102"/>
              </a:cxn>
              <a:cxn ang="0">
                <a:pos x="174" y="30"/>
              </a:cxn>
              <a:cxn ang="0">
                <a:pos x="101" y="0"/>
              </a:cxn>
              <a:cxn ang="0">
                <a:pos x="30" y="30"/>
              </a:cxn>
              <a:cxn ang="0">
                <a:pos x="0" y="102"/>
              </a:cxn>
              <a:cxn ang="0">
                <a:pos x="30" y="173"/>
              </a:cxn>
              <a:cxn ang="0">
                <a:pos x="101" y="204"/>
              </a:cxn>
              <a:cxn ang="0">
                <a:pos x="174" y="173"/>
              </a:cxn>
              <a:cxn ang="0">
                <a:pos x="203" y="102"/>
              </a:cxn>
              <a:cxn ang="0">
                <a:pos x="204" y="102"/>
              </a:cxn>
            </a:cxnLst>
            <a:rect l="0" t="0" r="r" b="b"/>
            <a:pathLst>
              <a:path w="204" h="204">
                <a:moveTo>
                  <a:pt x="203" y="102"/>
                </a:moveTo>
                <a:lnTo>
                  <a:pt x="174" y="30"/>
                </a:lnTo>
                <a:lnTo>
                  <a:pt x="101" y="0"/>
                </a:lnTo>
                <a:lnTo>
                  <a:pt x="30" y="30"/>
                </a:lnTo>
                <a:lnTo>
                  <a:pt x="0" y="102"/>
                </a:lnTo>
                <a:lnTo>
                  <a:pt x="30" y="173"/>
                </a:lnTo>
                <a:lnTo>
                  <a:pt x="101" y="204"/>
                </a:lnTo>
                <a:lnTo>
                  <a:pt x="174" y="173"/>
                </a:lnTo>
                <a:lnTo>
                  <a:pt x="203" y="102"/>
                </a:lnTo>
                <a:lnTo>
                  <a:pt x="204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20" name="Freeform 96"/>
          <p:cNvSpPr>
            <a:spLocks/>
          </p:cNvSpPr>
          <p:nvPr/>
        </p:nvSpPr>
        <p:spPr bwMode="auto">
          <a:xfrm>
            <a:off x="2133600" y="2974975"/>
            <a:ext cx="53975" cy="53975"/>
          </a:xfrm>
          <a:custGeom>
            <a:avLst/>
            <a:gdLst/>
            <a:ahLst/>
            <a:cxnLst>
              <a:cxn ang="0">
                <a:pos x="203" y="102"/>
              </a:cxn>
              <a:cxn ang="0">
                <a:pos x="174" y="30"/>
              </a:cxn>
              <a:cxn ang="0">
                <a:pos x="101" y="0"/>
              </a:cxn>
              <a:cxn ang="0">
                <a:pos x="30" y="30"/>
              </a:cxn>
              <a:cxn ang="0">
                <a:pos x="0" y="102"/>
              </a:cxn>
              <a:cxn ang="0">
                <a:pos x="30" y="173"/>
              </a:cxn>
              <a:cxn ang="0">
                <a:pos x="101" y="204"/>
              </a:cxn>
              <a:cxn ang="0">
                <a:pos x="174" y="173"/>
              </a:cxn>
              <a:cxn ang="0">
                <a:pos x="203" y="102"/>
              </a:cxn>
              <a:cxn ang="0">
                <a:pos x="204" y="102"/>
              </a:cxn>
            </a:cxnLst>
            <a:rect l="0" t="0" r="r" b="b"/>
            <a:pathLst>
              <a:path w="204" h="204">
                <a:moveTo>
                  <a:pt x="203" y="102"/>
                </a:moveTo>
                <a:lnTo>
                  <a:pt x="174" y="30"/>
                </a:lnTo>
                <a:lnTo>
                  <a:pt x="101" y="0"/>
                </a:lnTo>
                <a:lnTo>
                  <a:pt x="30" y="30"/>
                </a:lnTo>
                <a:lnTo>
                  <a:pt x="0" y="102"/>
                </a:lnTo>
                <a:lnTo>
                  <a:pt x="30" y="173"/>
                </a:lnTo>
                <a:lnTo>
                  <a:pt x="101" y="204"/>
                </a:lnTo>
                <a:lnTo>
                  <a:pt x="174" y="173"/>
                </a:lnTo>
                <a:lnTo>
                  <a:pt x="203" y="102"/>
                </a:lnTo>
                <a:lnTo>
                  <a:pt x="204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21" name="Freeform 97"/>
          <p:cNvSpPr>
            <a:spLocks/>
          </p:cNvSpPr>
          <p:nvPr/>
        </p:nvSpPr>
        <p:spPr bwMode="auto">
          <a:xfrm>
            <a:off x="1644650" y="3382963"/>
            <a:ext cx="53975" cy="53975"/>
          </a:xfrm>
          <a:custGeom>
            <a:avLst/>
            <a:gdLst/>
            <a:ahLst/>
            <a:cxnLst>
              <a:cxn ang="0">
                <a:pos x="203" y="102"/>
              </a:cxn>
              <a:cxn ang="0">
                <a:pos x="174" y="30"/>
              </a:cxn>
              <a:cxn ang="0">
                <a:pos x="101" y="0"/>
              </a:cxn>
              <a:cxn ang="0">
                <a:pos x="30" y="30"/>
              </a:cxn>
              <a:cxn ang="0">
                <a:pos x="0" y="102"/>
              </a:cxn>
              <a:cxn ang="0">
                <a:pos x="30" y="173"/>
              </a:cxn>
              <a:cxn ang="0">
                <a:pos x="101" y="204"/>
              </a:cxn>
              <a:cxn ang="0">
                <a:pos x="174" y="173"/>
              </a:cxn>
              <a:cxn ang="0">
                <a:pos x="203" y="102"/>
              </a:cxn>
              <a:cxn ang="0">
                <a:pos x="204" y="102"/>
              </a:cxn>
            </a:cxnLst>
            <a:rect l="0" t="0" r="r" b="b"/>
            <a:pathLst>
              <a:path w="204" h="204">
                <a:moveTo>
                  <a:pt x="203" y="102"/>
                </a:moveTo>
                <a:lnTo>
                  <a:pt x="174" y="30"/>
                </a:lnTo>
                <a:lnTo>
                  <a:pt x="101" y="0"/>
                </a:lnTo>
                <a:lnTo>
                  <a:pt x="30" y="30"/>
                </a:lnTo>
                <a:lnTo>
                  <a:pt x="0" y="102"/>
                </a:lnTo>
                <a:lnTo>
                  <a:pt x="30" y="173"/>
                </a:lnTo>
                <a:lnTo>
                  <a:pt x="101" y="204"/>
                </a:lnTo>
                <a:lnTo>
                  <a:pt x="174" y="173"/>
                </a:lnTo>
                <a:lnTo>
                  <a:pt x="203" y="102"/>
                </a:lnTo>
                <a:lnTo>
                  <a:pt x="204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22" name="Freeform 98"/>
          <p:cNvSpPr>
            <a:spLocks/>
          </p:cNvSpPr>
          <p:nvPr/>
        </p:nvSpPr>
        <p:spPr bwMode="auto">
          <a:xfrm>
            <a:off x="6718300" y="1866900"/>
            <a:ext cx="53975" cy="53975"/>
          </a:xfrm>
          <a:custGeom>
            <a:avLst/>
            <a:gdLst/>
            <a:ahLst/>
            <a:cxnLst>
              <a:cxn ang="0">
                <a:pos x="204" y="102"/>
              </a:cxn>
              <a:cxn ang="0">
                <a:pos x="174" y="30"/>
              </a:cxn>
              <a:cxn ang="0">
                <a:pos x="102" y="0"/>
              </a:cxn>
              <a:cxn ang="0">
                <a:pos x="31" y="30"/>
              </a:cxn>
              <a:cxn ang="0">
                <a:pos x="0" y="102"/>
              </a:cxn>
              <a:cxn ang="0">
                <a:pos x="31" y="174"/>
              </a:cxn>
              <a:cxn ang="0">
                <a:pos x="102" y="203"/>
              </a:cxn>
              <a:cxn ang="0">
                <a:pos x="174" y="174"/>
              </a:cxn>
              <a:cxn ang="0">
                <a:pos x="204" y="102"/>
              </a:cxn>
              <a:cxn ang="0">
                <a:pos x="205" y="102"/>
              </a:cxn>
            </a:cxnLst>
            <a:rect l="0" t="0" r="r" b="b"/>
            <a:pathLst>
              <a:path w="205" h="203">
                <a:moveTo>
                  <a:pt x="204" y="102"/>
                </a:moveTo>
                <a:lnTo>
                  <a:pt x="174" y="30"/>
                </a:lnTo>
                <a:lnTo>
                  <a:pt x="102" y="0"/>
                </a:lnTo>
                <a:lnTo>
                  <a:pt x="31" y="30"/>
                </a:lnTo>
                <a:lnTo>
                  <a:pt x="0" y="102"/>
                </a:lnTo>
                <a:lnTo>
                  <a:pt x="31" y="174"/>
                </a:lnTo>
                <a:lnTo>
                  <a:pt x="102" y="203"/>
                </a:lnTo>
                <a:lnTo>
                  <a:pt x="174" y="174"/>
                </a:lnTo>
                <a:lnTo>
                  <a:pt x="204" y="102"/>
                </a:lnTo>
                <a:lnTo>
                  <a:pt x="205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23" name="Freeform 99"/>
          <p:cNvSpPr>
            <a:spLocks/>
          </p:cNvSpPr>
          <p:nvPr/>
        </p:nvSpPr>
        <p:spPr bwMode="auto">
          <a:xfrm>
            <a:off x="7423150" y="2155825"/>
            <a:ext cx="53975" cy="53975"/>
          </a:xfrm>
          <a:custGeom>
            <a:avLst/>
            <a:gdLst/>
            <a:ahLst/>
            <a:cxnLst>
              <a:cxn ang="0">
                <a:pos x="204" y="102"/>
              </a:cxn>
              <a:cxn ang="0">
                <a:pos x="174" y="30"/>
              </a:cxn>
              <a:cxn ang="0">
                <a:pos x="102" y="0"/>
              </a:cxn>
              <a:cxn ang="0">
                <a:pos x="31" y="30"/>
              </a:cxn>
              <a:cxn ang="0">
                <a:pos x="0" y="102"/>
              </a:cxn>
              <a:cxn ang="0">
                <a:pos x="31" y="174"/>
              </a:cxn>
              <a:cxn ang="0">
                <a:pos x="102" y="203"/>
              </a:cxn>
              <a:cxn ang="0">
                <a:pos x="174" y="174"/>
              </a:cxn>
              <a:cxn ang="0">
                <a:pos x="204" y="102"/>
              </a:cxn>
              <a:cxn ang="0">
                <a:pos x="205" y="102"/>
              </a:cxn>
            </a:cxnLst>
            <a:rect l="0" t="0" r="r" b="b"/>
            <a:pathLst>
              <a:path w="205" h="203">
                <a:moveTo>
                  <a:pt x="204" y="102"/>
                </a:moveTo>
                <a:lnTo>
                  <a:pt x="174" y="30"/>
                </a:lnTo>
                <a:lnTo>
                  <a:pt x="102" y="0"/>
                </a:lnTo>
                <a:lnTo>
                  <a:pt x="31" y="30"/>
                </a:lnTo>
                <a:lnTo>
                  <a:pt x="0" y="102"/>
                </a:lnTo>
                <a:lnTo>
                  <a:pt x="31" y="174"/>
                </a:lnTo>
                <a:lnTo>
                  <a:pt x="102" y="203"/>
                </a:lnTo>
                <a:lnTo>
                  <a:pt x="174" y="174"/>
                </a:lnTo>
                <a:lnTo>
                  <a:pt x="204" y="102"/>
                </a:lnTo>
                <a:lnTo>
                  <a:pt x="205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24" name="Freeform 100"/>
          <p:cNvSpPr>
            <a:spLocks/>
          </p:cNvSpPr>
          <p:nvPr/>
        </p:nvSpPr>
        <p:spPr bwMode="auto">
          <a:xfrm>
            <a:off x="7829550" y="2546350"/>
            <a:ext cx="53975" cy="53975"/>
          </a:xfrm>
          <a:custGeom>
            <a:avLst/>
            <a:gdLst/>
            <a:ahLst/>
            <a:cxnLst>
              <a:cxn ang="0">
                <a:pos x="204" y="102"/>
              </a:cxn>
              <a:cxn ang="0">
                <a:pos x="174" y="30"/>
              </a:cxn>
              <a:cxn ang="0">
                <a:pos x="102" y="0"/>
              </a:cxn>
              <a:cxn ang="0">
                <a:pos x="31" y="30"/>
              </a:cxn>
              <a:cxn ang="0">
                <a:pos x="0" y="102"/>
              </a:cxn>
              <a:cxn ang="0">
                <a:pos x="31" y="174"/>
              </a:cxn>
              <a:cxn ang="0">
                <a:pos x="102" y="203"/>
              </a:cxn>
              <a:cxn ang="0">
                <a:pos x="174" y="174"/>
              </a:cxn>
              <a:cxn ang="0">
                <a:pos x="204" y="102"/>
              </a:cxn>
              <a:cxn ang="0">
                <a:pos x="205" y="102"/>
              </a:cxn>
            </a:cxnLst>
            <a:rect l="0" t="0" r="r" b="b"/>
            <a:pathLst>
              <a:path w="205" h="203">
                <a:moveTo>
                  <a:pt x="204" y="102"/>
                </a:moveTo>
                <a:lnTo>
                  <a:pt x="174" y="30"/>
                </a:lnTo>
                <a:lnTo>
                  <a:pt x="102" y="0"/>
                </a:lnTo>
                <a:lnTo>
                  <a:pt x="31" y="30"/>
                </a:lnTo>
                <a:lnTo>
                  <a:pt x="0" y="102"/>
                </a:lnTo>
                <a:lnTo>
                  <a:pt x="31" y="174"/>
                </a:lnTo>
                <a:lnTo>
                  <a:pt x="102" y="203"/>
                </a:lnTo>
                <a:lnTo>
                  <a:pt x="174" y="174"/>
                </a:lnTo>
                <a:lnTo>
                  <a:pt x="204" y="102"/>
                </a:lnTo>
                <a:lnTo>
                  <a:pt x="205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25" name="Freeform 101"/>
          <p:cNvSpPr>
            <a:spLocks/>
          </p:cNvSpPr>
          <p:nvPr/>
        </p:nvSpPr>
        <p:spPr bwMode="auto">
          <a:xfrm>
            <a:off x="7981950" y="2971800"/>
            <a:ext cx="53975" cy="53975"/>
          </a:xfrm>
          <a:custGeom>
            <a:avLst/>
            <a:gdLst/>
            <a:ahLst/>
            <a:cxnLst>
              <a:cxn ang="0">
                <a:pos x="204" y="102"/>
              </a:cxn>
              <a:cxn ang="0">
                <a:pos x="174" y="30"/>
              </a:cxn>
              <a:cxn ang="0">
                <a:pos x="102" y="0"/>
              </a:cxn>
              <a:cxn ang="0">
                <a:pos x="31" y="30"/>
              </a:cxn>
              <a:cxn ang="0">
                <a:pos x="0" y="102"/>
              </a:cxn>
              <a:cxn ang="0">
                <a:pos x="31" y="174"/>
              </a:cxn>
              <a:cxn ang="0">
                <a:pos x="102" y="203"/>
              </a:cxn>
              <a:cxn ang="0">
                <a:pos x="174" y="174"/>
              </a:cxn>
              <a:cxn ang="0">
                <a:pos x="204" y="102"/>
              </a:cxn>
              <a:cxn ang="0">
                <a:pos x="205" y="102"/>
              </a:cxn>
            </a:cxnLst>
            <a:rect l="0" t="0" r="r" b="b"/>
            <a:pathLst>
              <a:path w="205" h="203">
                <a:moveTo>
                  <a:pt x="204" y="102"/>
                </a:moveTo>
                <a:lnTo>
                  <a:pt x="174" y="30"/>
                </a:lnTo>
                <a:lnTo>
                  <a:pt x="102" y="0"/>
                </a:lnTo>
                <a:lnTo>
                  <a:pt x="31" y="30"/>
                </a:lnTo>
                <a:lnTo>
                  <a:pt x="0" y="102"/>
                </a:lnTo>
                <a:lnTo>
                  <a:pt x="31" y="174"/>
                </a:lnTo>
                <a:lnTo>
                  <a:pt x="102" y="203"/>
                </a:lnTo>
                <a:lnTo>
                  <a:pt x="174" y="174"/>
                </a:lnTo>
                <a:lnTo>
                  <a:pt x="204" y="102"/>
                </a:lnTo>
                <a:lnTo>
                  <a:pt x="205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26" name="Freeform 102"/>
          <p:cNvSpPr>
            <a:spLocks/>
          </p:cNvSpPr>
          <p:nvPr/>
        </p:nvSpPr>
        <p:spPr bwMode="auto">
          <a:xfrm>
            <a:off x="7940675" y="3371850"/>
            <a:ext cx="53975" cy="53975"/>
          </a:xfrm>
          <a:custGeom>
            <a:avLst/>
            <a:gdLst/>
            <a:ahLst/>
            <a:cxnLst>
              <a:cxn ang="0">
                <a:pos x="204" y="102"/>
              </a:cxn>
              <a:cxn ang="0">
                <a:pos x="174" y="30"/>
              </a:cxn>
              <a:cxn ang="0">
                <a:pos x="102" y="0"/>
              </a:cxn>
              <a:cxn ang="0">
                <a:pos x="31" y="30"/>
              </a:cxn>
              <a:cxn ang="0">
                <a:pos x="0" y="102"/>
              </a:cxn>
              <a:cxn ang="0">
                <a:pos x="31" y="174"/>
              </a:cxn>
              <a:cxn ang="0">
                <a:pos x="102" y="203"/>
              </a:cxn>
              <a:cxn ang="0">
                <a:pos x="174" y="174"/>
              </a:cxn>
              <a:cxn ang="0">
                <a:pos x="204" y="102"/>
              </a:cxn>
              <a:cxn ang="0">
                <a:pos x="205" y="102"/>
              </a:cxn>
            </a:cxnLst>
            <a:rect l="0" t="0" r="r" b="b"/>
            <a:pathLst>
              <a:path w="205" h="203">
                <a:moveTo>
                  <a:pt x="204" y="102"/>
                </a:moveTo>
                <a:lnTo>
                  <a:pt x="174" y="30"/>
                </a:lnTo>
                <a:lnTo>
                  <a:pt x="102" y="0"/>
                </a:lnTo>
                <a:lnTo>
                  <a:pt x="31" y="30"/>
                </a:lnTo>
                <a:lnTo>
                  <a:pt x="0" y="102"/>
                </a:lnTo>
                <a:lnTo>
                  <a:pt x="31" y="174"/>
                </a:lnTo>
                <a:lnTo>
                  <a:pt x="102" y="203"/>
                </a:lnTo>
                <a:lnTo>
                  <a:pt x="174" y="174"/>
                </a:lnTo>
                <a:lnTo>
                  <a:pt x="204" y="102"/>
                </a:lnTo>
                <a:lnTo>
                  <a:pt x="205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27" name="Text Box 103"/>
          <p:cNvSpPr txBox="1">
            <a:spLocks noChangeArrowheads="1"/>
          </p:cNvSpPr>
          <p:nvPr/>
        </p:nvSpPr>
        <p:spPr bwMode="auto">
          <a:xfrm>
            <a:off x="4273550" y="1600200"/>
            <a:ext cx="7747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P</a:t>
            </a:r>
            <a:r>
              <a:rPr lang="en-US" sz="2600" b="0" baseline="-25000">
                <a:solidFill>
                  <a:schemeClr val="tx1"/>
                </a:solidFill>
                <a:latin typeface="plotter"/>
              </a:rPr>
              <a:t>1</a:t>
            </a:r>
          </a:p>
        </p:txBody>
      </p:sp>
      <p:sp>
        <p:nvSpPr>
          <p:cNvPr id="103528" name="Text Box 104"/>
          <p:cNvSpPr txBox="1">
            <a:spLocks noChangeArrowheads="1"/>
          </p:cNvSpPr>
          <p:nvPr/>
        </p:nvSpPr>
        <p:spPr bwMode="auto">
          <a:xfrm>
            <a:off x="3295650" y="1819275"/>
            <a:ext cx="7239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P</a:t>
            </a:r>
            <a:r>
              <a:rPr lang="en-US" sz="2600" b="0" baseline="-25000">
                <a:solidFill>
                  <a:schemeClr val="tx1"/>
                </a:solidFill>
                <a:latin typeface="plotter"/>
              </a:rPr>
              <a:t>2</a:t>
            </a:r>
          </a:p>
        </p:txBody>
      </p:sp>
      <p:sp>
        <p:nvSpPr>
          <p:cNvPr id="103529" name="Text Box 105"/>
          <p:cNvSpPr txBox="1">
            <a:spLocks noChangeArrowheads="1"/>
          </p:cNvSpPr>
          <p:nvPr/>
        </p:nvSpPr>
        <p:spPr bwMode="auto">
          <a:xfrm>
            <a:off x="2555875" y="2181225"/>
            <a:ext cx="492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P</a:t>
            </a:r>
            <a:r>
              <a:rPr lang="en-US" sz="2600" b="0" baseline="-25000">
                <a:solidFill>
                  <a:schemeClr val="tx1"/>
                </a:solidFill>
                <a:latin typeface="plotter"/>
              </a:rPr>
              <a:t>3</a:t>
            </a:r>
          </a:p>
        </p:txBody>
      </p:sp>
      <p:sp>
        <p:nvSpPr>
          <p:cNvPr id="103530" name="Text Box 106"/>
          <p:cNvSpPr txBox="1">
            <a:spLocks noChangeArrowheads="1"/>
          </p:cNvSpPr>
          <p:nvPr/>
        </p:nvSpPr>
        <p:spPr bwMode="auto">
          <a:xfrm>
            <a:off x="6343650" y="1644650"/>
            <a:ext cx="5715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Q</a:t>
            </a:r>
            <a:r>
              <a:rPr lang="en-US" sz="2600" b="0" baseline="-25000">
                <a:solidFill>
                  <a:schemeClr val="tx1"/>
                </a:solidFill>
                <a:latin typeface="plotter"/>
              </a:rPr>
              <a:t>1</a:t>
            </a:r>
          </a:p>
        </p:txBody>
      </p:sp>
      <p:sp>
        <p:nvSpPr>
          <p:cNvPr id="103531" name="Text Box 107"/>
          <p:cNvSpPr txBox="1">
            <a:spLocks noChangeArrowheads="1"/>
          </p:cNvSpPr>
          <p:nvPr/>
        </p:nvSpPr>
        <p:spPr bwMode="auto">
          <a:xfrm>
            <a:off x="7038975" y="2025650"/>
            <a:ext cx="5905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Q</a:t>
            </a:r>
            <a:r>
              <a:rPr lang="en-US" sz="2600" b="0" baseline="-25000">
                <a:solidFill>
                  <a:schemeClr val="tx1"/>
                </a:solidFill>
                <a:latin typeface="plotter"/>
              </a:rPr>
              <a:t>2</a:t>
            </a:r>
          </a:p>
        </p:txBody>
      </p:sp>
      <p:sp>
        <p:nvSpPr>
          <p:cNvPr id="103532" name="Text Box 108"/>
          <p:cNvSpPr txBox="1">
            <a:spLocks noChangeArrowheads="1"/>
          </p:cNvSpPr>
          <p:nvPr/>
        </p:nvSpPr>
        <p:spPr bwMode="auto">
          <a:xfrm>
            <a:off x="7435850" y="2349500"/>
            <a:ext cx="565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Q</a:t>
            </a:r>
            <a:r>
              <a:rPr lang="en-US" sz="2600" b="0" baseline="-25000">
                <a:solidFill>
                  <a:schemeClr val="tx1"/>
                </a:solidFill>
                <a:latin typeface="plotter"/>
              </a:rPr>
              <a:t>3</a:t>
            </a:r>
          </a:p>
        </p:txBody>
      </p:sp>
      <p:sp>
        <p:nvSpPr>
          <p:cNvPr id="103533" name="Text Box 109"/>
          <p:cNvSpPr txBox="1">
            <a:spLocks noChangeArrowheads="1"/>
          </p:cNvSpPr>
          <p:nvPr/>
        </p:nvSpPr>
        <p:spPr bwMode="auto">
          <a:xfrm>
            <a:off x="7808913" y="2524125"/>
            <a:ext cx="603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Q</a:t>
            </a:r>
            <a:r>
              <a:rPr lang="en-US" sz="2600" b="0" baseline="-25000">
                <a:solidFill>
                  <a:schemeClr val="tx1"/>
                </a:solidFill>
                <a:latin typeface="plotter"/>
              </a:rPr>
              <a:t>4</a:t>
            </a:r>
          </a:p>
        </p:txBody>
      </p:sp>
      <p:sp>
        <p:nvSpPr>
          <p:cNvPr id="103534" name="Text Box 110"/>
          <p:cNvSpPr txBox="1">
            <a:spLocks noChangeArrowheads="1"/>
          </p:cNvSpPr>
          <p:nvPr/>
        </p:nvSpPr>
        <p:spPr bwMode="auto">
          <a:xfrm>
            <a:off x="7448550" y="2905125"/>
            <a:ext cx="638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Q</a:t>
            </a:r>
            <a:r>
              <a:rPr lang="en-US" sz="2600" b="0" baseline="-25000">
                <a:solidFill>
                  <a:schemeClr val="tx1"/>
                </a:solidFill>
                <a:latin typeface="plotter"/>
              </a:rPr>
              <a:t>5</a:t>
            </a:r>
          </a:p>
        </p:txBody>
      </p:sp>
      <p:sp>
        <p:nvSpPr>
          <p:cNvPr id="103535" name="Line 111"/>
          <p:cNvSpPr>
            <a:spLocks noChangeShapeType="1"/>
          </p:cNvSpPr>
          <p:nvPr/>
        </p:nvSpPr>
        <p:spPr bwMode="auto">
          <a:xfrm flipV="1">
            <a:off x="1506538" y="3384550"/>
            <a:ext cx="25400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36" name="Text Box 112"/>
          <p:cNvSpPr txBox="1">
            <a:spLocks noChangeArrowheads="1"/>
          </p:cNvSpPr>
          <p:nvPr/>
        </p:nvSpPr>
        <p:spPr bwMode="auto">
          <a:xfrm>
            <a:off x="1238250" y="3333750"/>
            <a:ext cx="558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P</a:t>
            </a:r>
            <a:r>
              <a:rPr lang="en-US" sz="2600" b="0" baseline="-25000">
                <a:solidFill>
                  <a:schemeClr val="tx1"/>
                </a:solidFill>
                <a:latin typeface="plotter"/>
              </a:rPr>
              <a:t>6</a:t>
            </a:r>
          </a:p>
        </p:txBody>
      </p:sp>
      <p:sp>
        <p:nvSpPr>
          <p:cNvPr id="103537" name="Text Box 113"/>
          <p:cNvSpPr txBox="1">
            <a:spLocks noChangeArrowheads="1"/>
          </p:cNvSpPr>
          <p:nvPr/>
        </p:nvSpPr>
        <p:spPr bwMode="auto">
          <a:xfrm>
            <a:off x="7324725" y="3371850"/>
            <a:ext cx="568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Q</a:t>
            </a:r>
            <a:r>
              <a:rPr lang="en-US" sz="2600" b="0" baseline="-25000">
                <a:solidFill>
                  <a:schemeClr val="tx1"/>
                </a:solidFill>
                <a:latin typeface="plotter"/>
              </a:rPr>
              <a:t>6</a:t>
            </a:r>
          </a:p>
        </p:txBody>
      </p:sp>
      <p:sp>
        <p:nvSpPr>
          <p:cNvPr id="103538" name="Text Box 114"/>
          <p:cNvSpPr txBox="1">
            <a:spLocks noChangeArrowheads="1"/>
          </p:cNvSpPr>
          <p:nvPr/>
        </p:nvSpPr>
        <p:spPr bwMode="auto">
          <a:xfrm>
            <a:off x="4648200" y="3525838"/>
            <a:ext cx="3429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rgbClr val="0000FF"/>
                </a:solidFill>
                <a:latin typeface="plotter"/>
              </a:rPr>
              <a:t>O</a:t>
            </a:r>
          </a:p>
        </p:txBody>
      </p:sp>
      <p:sp>
        <p:nvSpPr>
          <p:cNvPr id="103539" name="Text Box 115"/>
          <p:cNvSpPr txBox="1">
            <a:spLocks noChangeArrowheads="1"/>
          </p:cNvSpPr>
          <p:nvPr/>
        </p:nvSpPr>
        <p:spPr bwMode="auto">
          <a:xfrm>
            <a:off x="8086725" y="3035300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4</a:t>
            </a:r>
          </a:p>
        </p:txBody>
      </p:sp>
      <p:sp>
        <p:nvSpPr>
          <p:cNvPr id="103540" name="Freeform 116"/>
          <p:cNvSpPr>
            <a:spLocks/>
          </p:cNvSpPr>
          <p:nvPr/>
        </p:nvSpPr>
        <p:spPr bwMode="auto">
          <a:xfrm flipH="1" flipV="1">
            <a:off x="1443038" y="4924425"/>
            <a:ext cx="1117600" cy="679450"/>
          </a:xfrm>
          <a:custGeom>
            <a:avLst/>
            <a:gdLst/>
            <a:ahLst/>
            <a:cxnLst>
              <a:cxn ang="0">
                <a:pos x="4219" y="2565"/>
              </a:cxn>
              <a:cxn ang="0">
                <a:pos x="3369" y="1630"/>
              </a:cxn>
              <a:cxn ang="0">
                <a:pos x="2357" y="874"/>
              </a:cxn>
              <a:cxn ang="0">
                <a:pos x="1220" y="323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4219" h="2565">
                <a:moveTo>
                  <a:pt x="4219" y="2565"/>
                </a:moveTo>
                <a:lnTo>
                  <a:pt x="3369" y="1630"/>
                </a:lnTo>
                <a:lnTo>
                  <a:pt x="2357" y="874"/>
                </a:lnTo>
                <a:lnTo>
                  <a:pt x="1220" y="323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41" name="Freeform 117"/>
          <p:cNvSpPr>
            <a:spLocks/>
          </p:cNvSpPr>
          <p:nvPr/>
        </p:nvSpPr>
        <p:spPr bwMode="auto">
          <a:xfrm flipH="1" flipV="1">
            <a:off x="1295400" y="4100513"/>
            <a:ext cx="147638" cy="823912"/>
          </a:xfrm>
          <a:custGeom>
            <a:avLst/>
            <a:gdLst/>
            <a:ahLst/>
            <a:cxnLst>
              <a:cxn ang="0">
                <a:pos x="405" y="3114"/>
              </a:cxn>
              <a:cxn ang="0">
                <a:pos x="560" y="2321"/>
              </a:cxn>
              <a:cxn ang="0">
                <a:pos x="543" y="1513"/>
              </a:cxn>
              <a:cxn ang="0">
                <a:pos x="354" y="727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560" h="3114">
                <a:moveTo>
                  <a:pt x="405" y="3114"/>
                </a:moveTo>
                <a:lnTo>
                  <a:pt x="560" y="2321"/>
                </a:lnTo>
                <a:lnTo>
                  <a:pt x="543" y="1513"/>
                </a:lnTo>
                <a:lnTo>
                  <a:pt x="354" y="727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42" name="Freeform 118"/>
          <p:cNvSpPr>
            <a:spLocks/>
          </p:cNvSpPr>
          <p:nvPr/>
        </p:nvSpPr>
        <p:spPr bwMode="auto">
          <a:xfrm flipH="1" flipV="1">
            <a:off x="1336675" y="3746500"/>
            <a:ext cx="152400" cy="354013"/>
          </a:xfrm>
          <a:custGeom>
            <a:avLst/>
            <a:gdLst/>
            <a:ahLst/>
            <a:cxnLst>
              <a:cxn ang="0">
                <a:pos x="0" y="1337"/>
              </a:cxn>
              <a:cxn ang="0">
                <a:pos x="576" y="0"/>
              </a:cxn>
              <a:cxn ang="0">
                <a:pos x="577" y="0"/>
              </a:cxn>
            </a:cxnLst>
            <a:rect l="0" t="0" r="r" b="b"/>
            <a:pathLst>
              <a:path w="577" h="1337">
                <a:moveTo>
                  <a:pt x="0" y="1337"/>
                </a:moveTo>
                <a:lnTo>
                  <a:pt x="576" y="0"/>
                </a:lnTo>
                <a:lnTo>
                  <a:pt x="577" y="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43" name="Freeform 119"/>
          <p:cNvSpPr>
            <a:spLocks/>
          </p:cNvSpPr>
          <p:nvPr/>
        </p:nvSpPr>
        <p:spPr bwMode="auto">
          <a:xfrm flipH="1" flipV="1">
            <a:off x="6497638" y="4102100"/>
            <a:ext cx="1057275" cy="823913"/>
          </a:xfrm>
          <a:custGeom>
            <a:avLst/>
            <a:gdLst/>
            <a:ahLst/>
            <a:cxnLst>
              <a:cxn ang="0">
                <a:pos x="4251" y="0"/>
              </a:cxn>
              <a:cxn ang="0">
                <a:pos x="2744" y="949"/>
              </a:cxn>
              <a:cxn ang="0">
                <a:pos x="1323" y="2023"/>
              </a:cxn>
              <a:cxn ang="0">
                <a:pos x="0" y="3214"/>
              </a:cxn>
              <a:cxn ang="0">
                <a:pos x="1" y="3214"/>
              </a:cxn>
            </a:cxnLst>
            <a:rect l="0" t="0" r="r" b="b"/>
            <a:pathLst>
              <a:path w="4251" h="3214">
                <a:moveTo>
                  <a:pt x="4251" y="0"/>
                </a:moveTo>
                <a:lnTo>
                  <a:pt x="2744" y="949"/>
                </a:lnTo>
                <a:lnTo>
                  <a:pt x="1323" y="2023"/>
                </a:lnTo>
                <a:lnTo>
                  <a:pt x="0" y="3214"/>
                </a:lnTo>
                <a:lnTo>
                  <a:pt x="1" y="3214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44" name="Freeform 120"/>
          <p:cNvSpPr>
            <a:spLocks/>
          </p:cNvSpPr>
          <p:nvPr/>
        </p:nvSpPr>
        <p:spPr bwMode="auto">
          <a:xfrm flipH="1" flipV="1">
            <a:off x="4597400" y="4926013"/>
            <a:ext cx="1900238" cy="679450"/>
          </a:xfrm>
          <a:custGeom>
            <a:avLst/>
            <a:gdLst/>
            <a:ahLst/>
            <a:cxnLst>
              <a:cxn ang="0">
                <a:pos x="7180" y="0"/>
              </a:cxn>
              <a:cxn ang="0">
                <a:pos x="4701" y="599"/>
              </a:cxn>
              <a:cxn ang="0">
                <a:pos x="2298" y="1458"/>
              </a:cxn>
              <a:cxn ang="0">
                <a:pos x="0" y="2565"/>
              </a:cxn>
              <a:cxn ang="0">
                <a:pos x="1" y="2565"/>
              </a:cxn>
            </a:cxnLst>
            <a:rect l="0" t="0" r="r" b="b"/>
            <a:pathLst>
              <a:path w="7180" h="2565">
                <a:moveTo>
                  <a:pt x="7180" y="0"/>
                </a:moveTo>
                <a:lnTo>
                  <a:pt x="4701" y="599"/>
                </a:lnTo>
                <a:lnTo>
                  <a:pt x="2298" y="1458"/>
                </a:lnTo>
                <a:lnTo>
                  <a:pt x="0" y="2565"/>
                </a:lnTo>
                <a:lnTo>
                  <a:pt x="1" y="2565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45" name="Freeform 121"/>
          <p:cNvSpPr>
            <a:spLocks/>
          </p:cNvSpPr>
          <p:nvPr/>
        </p:nvSpPr>
        <p:spPr bwMode="auto">
          <a:xfrm flipH="1" flipV="1">
            <a:off x="2541588" y="5605463"/>
            <a:ext cx="2055812" cy="106362"/>
          </a:xfrm>
          <a:custGeom>
            <a:avLst/>
            <a:gdLst/>
            <a:ahLst/>
            <a:cxnLst>
              <a:cxn ang="0">
                <a:pos x="7773" y="402"/>
              </a:cxn>
              <a:cxn ang="0">
                <a:pos x="5840" y="100"/>
              </a:cxn>
              <a:cxn ang="0">
                <a:pos x="3887" y="0"/>
              </a:cxn>
              <a:cxn ang="0">
                <a:pos x="1933" y="100"/>
              </a:cxn>
              <a:cxn ang="0">
                <a:pos x="0" y="402"/>
              </a:cxn>
              <a:cxn ang="0">
                <a:pos x="1" y="402"/>
              </a:cxn>
            </a:cxnLst>
            <a:rect l="0" t="0" r="r" b="b"/>
            <a:pathLst>
              <a:path w="7773" h="402">
                <a:moveTo>
                  <a:pt x="7773" y="402"/>
                </a:moveTo>
                <a:lnTo>
                  <a:pt x="5840" y="100"/>
                </a:lnTo>
                <a:lnTo>
                  <a:pt x="3887" y="0"/>
                </a:lnTo>
                <a:lnTo>
                  <a:pt x="1933" y="100"/>
                </a:lnTo>
                <a:lnTo>
                  <a:pt x="0" y="402"/>
                </a:lnTo>
                <a:lnTo>
                  <a:pt x="1" y="402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46" name="Line 122"/>
          <p:cNvSpPr>
            <a:spLocks noChangeShapeType="1"/>
          </p:cNvSpPr>
          <p:nvPr/>
        </p:nvSpPr>
        <p:spPr bwMode="auto">
          <a:xfrm flipH="1">
            <a:off x="7556500" y="3746500"/>
            <a:ext cx="25400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47" name="Text Box 123"/>
          <p:cNvSpPr txBox="1">
            <a:spLocks noChangeArrowheads="1"/>
          </p:cNvSpPr>
          <p:nvPr/>
        </p:nvSpPr>
        <p:spPr bwMode="auto">
          <a:xfrm>
            <a:off x="641350" y="304800"/>
            <a:ext cx="7864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3200">
                <a:solidFill>
                  <a:srgbClr val="0000FF"/>
                </a:solidFill>
              </a:rPr>
              <a:t>ELLIPSE IN PARALLELOGRAM</a:t>
            </a:r>
          </a:p>
        </p:txBody>
      </p:sp>
      <p:sp>
        <p:nvSpPr>
          <p:cNvPr id="103548" name="Freeform 124"/>
          <p:cNvSpPr>
            <a:spLocks/>
          </p:cNvSpPr>
          <p:nvPr/>
        </p:nvSpPr>
        <p:spPr bwMode="auto">
          <a:xfrm>
            <a:off x="7162800" y="4429125"/>
            <a:ext cx="53975" cy="53975"/>
          </a:xfrm>
          <a:custGeom>
            <a:avLst/>
            <a:gdLst/>
            <a:ahLst/>
            <a:cxnLst>
              <a:cxn ang="0">
                <a:pos x="204" y="102"/>
              </a:cxn>
              <a:cxn ang="0">
                <a:pos x="174" y="30"/>
              </a:cxn>
              <a:cxn ang="0">
                <a:pos x="102" y="0"/>
              </a:cxn>
              <a:cxn ang="0">
                <a:pos x="31" y="30"/>
              </a:cxn>
              <a:cxn ang="0">
                <a:pos x="0" y="102"/>
              </a:cxn>
              <a:cxn ang="0">
                <a:pos x="31" y="174"/>
              </a:cxn>
              <a:cxn ang="0">
                <a:pos x="102" y="203"/>
              </a:cxn>
              <a:cxn ang="0">
                <a:pos x="174" y="174"/>
              </a:cxn>
              <a:cxn ang="0">
                <a:pos x="204" y="102"/>
              </a:cxn>
              <a:cxn ang="0">
                <a:pos x="205" y="102"/>
              </a:cxn>
            </a:cxnLst>
            <a:rect l="0" t="0" r="r" b="b"/>
            <a:pathLst>
              <a:path w="205" h="203">
                <a:moveTo>
                  <a:pt x="204" y="102"/>
                </a:moveTo>
                <a:lnTo>
                  <a:pt x="174" y="30"/>
                </a:lnTo>
                <a:lnTo>
                  <a:pt x="102" y="0"/>
                </a:lnTo>
                <a:lnTo>
                  <a:pt x="31" y="30"/>
                </a:lnTo>
                <a:lnTo>
                  <a:pt x="0" y="102"/>
                </a:lnTo>
                <a:lnTo>
                  <a:pt x="31" y="174"/>
                </a:lnTo>
                <a:lnTo>
                  <a:pt x="102" y="203"/>
                </a:lnTo>
                <a:lnTo>
                  <a:pt x="174" y="174"/>
                </a:lnTo>
                <a:lnTo>
                  <a:pt x="204" y="102"/>
                </a:lnTo>
                <a:lnTo>
                  <a:pt x="205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49" name="Text Box 125"/>
          <p:cNvSpPr txBox="1">
            <a:spLocks noChangeArrowheads="1"/>
          </p:cNvSpPr>
          <p:nvPr/>
        </p:nvSpPr>
        <p:spPr bwMode="auto">
          <a:xfrm>
            <a:off x="6711950" y="4305300"/>
            <a:ext cx="917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000" b="0">
                <a:solidFill>
                  <a:schemeClr val="tx1"/>
                </a:solidFill>
                <a:latin typeface="plotter"/>
              </a:rPr>
              <a:t>R</a:t>
            </a:r>
            <a:r>
              <a:rPr lang="en-US" sz="2000" b="0" baseline="-25000">
                <a:solidFill>
                  <a:schemeClr val="tx1"/>
                </a:solidFill>
                <a:latin typeface="plotter"/>
              </a:rPr>
              <a:t>4</a:t>
            </a:r>
          </a:p>
        </p:txBody>
      </p:sp>
      <p:sp>
        <p:nvSpPr>
          <p:cNvPr id="103550" name="Freeform 126"/>
          <p:cNvSpPr>
            <a:spLocks/>
          </p:cNvSpPr>
          <p:nvPr/>
        </p:nvSpPr>
        <p:spPr bwMode="auto">
          <a:xfrm>
            <a:off x="6489700" y="2552700"/>
            <a:ext cx="1374775" cy="2371725"/>
          </a:xfrm>
          <a:custGeom>
            <a:avLst/>
            <a:gdLst/>
            <a:ahLst/>
            <a:cxnLst>
              <a:cxn ang="0">
                <a:pos x="0" y="14834"/>
              </a:cxn>
              <a:cxn ang="0">
                <a:pos x="8558" y="0"/>
              </a:cxn>
              <a:cxn ang="0">
                <a:pos x="8559" y="0"/>
              </a:cxn>
            </a:cxnLst>
            <a:rect l="0" t="0" r="r" b="b"/>
            <a:pathLst>
              <a:path w="8559" h="14834">
                <a:moveTo>
                  <a:pt x="0" y="14834"/>
                </a:moveTo>
                <a:lnTo>
                  <a:pt x="8558" y="0"/>
                </a:lnTo>
                <a:lnTo>
                  <a:pt x="8559" y="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51" name="Freeform 127"/>
          <p:cNvSpPr>
            <a:spLocks/>
          </p:cNvSpPr>
          <p:nvPr/>
        </p:nvSpPr>
        <p:spPr bwMode="auto">
          <a:xfrm>
            <a:off x="6464300" y="4899025"/>
            <a:ext cx="53975" cy="53975"/>
          </a:xfrm>
          <a:custGeom>
            <a:avLst/>
            <a:gdLst/>
            <a:ahLst/>
            <a:cxnLst>
              <a:cxn ang="0">
                <a:pos x="204" y="102"/>
              </a:cxn>
              <a:cxn ang="0">
                <a:pos x="174" y="30"/>
              </a:cxn>
              <a:cxn ang="0">
                <a:pos x="102" y="0"/>
              </a:cxn>
              <a:cxn ang="0">
                <a:pos x="31" y="30"/>
              </a:cxn>
              <a:cxn ang="0">
                <a:pos x="0" y="102"/>
              </a:cxn>
              <a:cxn ang="0">
                <a:pos x="31" y="174"/>
              </a:cxn>
              <a:cxn ang="0">
                <a:pos x="102" y="203"/>
              </a:cxn>
              <a:cxn ang="0">
                <a:pos x="174" y="174"/>
              </a:cxn>
              <a:cxn ang="0">
                <a:pos x="204" y="102"/>
              </a:cxn>
              <a:cxn ang="0">
                <a:pos x="205" y="102"/>
              </a:cxn>
            </a:cxnLst>
            <a:rect l="0" t="0" r="r" b="b"/>
            <a:pathLst>
              <a:path w="205" h="203">
                <a:moveTo>
                  <a:pt x="204" y="102"/>
                </a:moveTo>
                <a:lnTo>
                  <a:pt x="174" y="30"/>
                </a:lnTo>
                <a:lnTo>
                  <a:pt x="102" y="0"/>
                </a:lnTo>
                <a:lnTo>
                  <a:pt x="31" y="30"/>
                </a:lnTo>
                <a:lnTo>
                  <a:pt x="0" y="102"/>
                </a:lnTo>
                <a:lnTo>
                  <a:pt x="31" y="174"/>
                </a:lnTo>
                <a:lnTo>
                  <a:pt x="102" y="203"/>
                </a:lnTo>
                <a:lnTo>
                  <a:pt x="174" y="174"/>
                </a:lnTo>
                <a:lnTo>
                  <a:pt x="204" y="102"/>
                </a:lnTo>
                <a:lnTo>
                  <a:pt x="205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52" name="Text Box 128"/>
          <p:cNvSpPr txBox="1">
            <a:spLocks noChangeArrowheads="1"/>
          </p:cNvSpPr>
          <p:nvPr/>
        </p:nvSpPr>
        <p:spPr bwMode="auto">
          <a:xfrm>
            <a:off x="6270625" y="4759325"/>
            <a:ext cx="796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000" b="0">
                <a:solidFill>
                  <a:schemeClr val="tx1"/>
                </a:solidFill>
              </a:rPr>
              <a:t>R</a:t>
            </a:r>
            <a:r>
              <a:rPr lang="en-US" sz="2000" b="0" baseline="-25000">
                <a:solidFill>
                  <a:schemeClr val="tx1"/>
                </a:solidFill>
              </a:rPr>
              <a:t>3</a:t>
            </a:r>
            <a:r>
              <a:rPr lang="en-US" sz="2400" b="0" baseline="-25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3553" name="Freeform 129"/>
          <p:cNvSpPr>
            <a:spLocks/>
          </p:cNvSpPr>
          <p:nvPr/>
        </p:nvSpPr>
        <p:spPr bwMode="auto">
          <a:xfrm>
            <a:off x="5770563" y="2171700"/>
            <a:ext cx="1709737" cy="3086100"/>
          </a:xfrm>
          <a:custGeom>
            <a:avLst/>
            <a:gdLst/>
            <a:ahLst/>
            <a:cxnLst>
              <a:cxn ang="0">
                <a:pos x="0" y="14834"/>
              </a:cxn>
              <a:cxn ang="0">
                <a:pos x="8558" y="0"/>
              </a:cxn>
              <a:cxn ang="0">
                <a:pos x="8559" y="0"/>
              </a:cxn>
            </a:cxnLst>
            <a:rect l="0" t="0" r="r" b="b"/>
            <a:pathLst>
              <a:path w="8559" h="14834">
                <a:moveTo>
                  <a:pt x="0" y="14834"/>
                </a:moveTo>
                <a:lnTo>
                  <a:pt x="8558" y="0"/>
                </a:lnTo>
                <a:lnTo>
                  <a:pt x="8559" y="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54" name="Freeform 130"/>
          <p:cNvSpPr>
            <a:spLocks/>
          </p:cNvSpPr>
          <p:nvPr/>
        </p:nvSpPr>
        <p:spPr bwMode="auto">
          <a:xfrm>
            <a:off x="5740400" y="5241925"/>
            <a:ext cx="53975" cy="53975"/>
          </a:xfrm>
          <a:custGeom>
            <a:avLst/>
            <a:gdLst/>
            <a:ahLst/>
            <a:cxnLst>
              <a:cxn ang="0">
                <a:pos x="204" y="102"/>
              </a:cxn>
              <a:cxn ang="0">
                <a:pos x="174" y="30"/>
              </a:cxn>
              <a:cxn ang="0">
                <a:pos x="102" y="0"/>
              </a:cxn>
              <a:cxn ang="0">
                <a:pos x="31" y="30"/>
              </a:cxn>
              <a:cxn ang="0">
                <a:pos x="0" y="102"/>
              </a:cxn>
              <a:cxn ang="0">
                <a:pos x="31" y="174"/>
              </a:cxn>
              <a:cxn ang="0">
                <a:pos x="102" y="203"/>
              </a:cxn>
              <a:cxn ang="0">
                <a:pos x="174" y="174"/>
              </a:cxn>
              <a:cxn ang="0">
                <a:pos x="204" y="102"/>
              </a:cxn>
              <a:cxn ang="0">
                <a:pos x="205" y="102"/>
              </a:cxn>
            </a:cxnLst>
            <a:rect l="0" t="0" r="r" b="b"/>
            <a:pathLst>
              <a:path w="205" h="203">
                <a:moveTo>
                  <a:pt x="204" y="102"/>
                </a:moveTo>
                <a:lnTo>
                  <a:pt x="174" y="30"/>
                </a:lnTo>
                <a:lnTo>
                  <a:pt x="102" y="0"/>
                </a:lnTo>
                <a:lnTo>
                  <a:pt x="31" y="30"/>
                </a:lnTo>
                <a:lnTo>
                  <a:pt x="0" y="102"/>
                </a:lnTo>
                <a:lnTo>
                  <a:pt x="31" y="174"/>
                </a:lnTo>
                <a:lnTo>
                  <a:pt x="102" y="203"/>
                </a:lnTo>
                <a:lnTo>
                  <a:pt x="174" y="174"/>
                </a:lnTo>
                <a:lnTo>
                  <a:pt x="204" y="102"/>
                </a:lnTo>
                <a:lnTo>
                  <a:pt x="205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55" name="Text Box 131"/>
          <p:cNvSpPr txBox="1">
            <a:spLocks noChangeArrowheads="1"/>
          </p:cNvSpPr>
          <p:nvPr/>
        </p:nvSpPr>
        <p:spPr bwMode="auto">
          <a:xfrm>
            <a:off x="5543550" y="5095875"/>
            <a:ext cx="80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000" b="0">
                <a:solidFill>
                  <a:schemeClr val="tx1"/>
                </a:solidFill>
                <a:latin typeface="plotter"/>
              </a:rPr>
              <a:t>R</a:t>
            </a:r>
            <a:r>
              <a:rPr lang="en-US" sz="2000" b="0" baseline="-25000">
                <a:solidFill>
                  <a:schemeClr val="tx1"/>
                </a:solidFill>
                <a:latin typeface="plotter"/>
              </a:rPr>
              <a:t>2</a:t>
            </a:r>
          </a:p>
        </p:txBody>
      </p:sp>
      <p:sp>
        <p:nvSpPr>
          <p:cNvPr id="103556" name="Freeform 132"/>
          <p:cNvSpPr>
            <a:spLocks/>
          </p:cNvSpPr>
          <p:nvPr/>
        </p:nvSpPr>
        <p:spPr bwMode="auto">
          <a:xfrm>
            <a:off x="4660900" y="1879600"/>
            <a:ext cx="2082800" cy="3724275"/>
          </a:xfrm>
          <a:custGeom>
            <a:avLst/>
            <a:gdLst/>
            <a:ahLst/>
            <a:cxnLst>
              <a:cxn ang="0">
                <a:pos x="0" y="14834"/>
              </a:cxn>
              <a:cxn ang="0">
                <a:pos x="8558" y="0"/>
              </a:cxn>
              <a:cxn ang="0">
                <a:pos x="8559" y="0"/>
              </a:cxn>
            </a:cxnLst>
            <a:rect l="0" t="0" r="r" b="b"/>
            <a:pathLst>
              <a:path w="8559" h="14834">
                <a:moveTo>
                  <a:pt x="0" y="14834"/>
                </a:moveTo>
                <a:lnTo>
                  <a:pt x="8558" y="0"/>
                </a:lnTo>
                <a:lnTo>
                  <a:pt x="8559" y="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57" name="Freeform 133"/>
          <p:cNvSpPr>
            <a:spLocks/>
          </p:cNvSpPr>
          <p:nvPr/>
        </p:nvSpPr>
        <p:spPr bwMode="auto">
          <a:xfrm>
            <a:off x="4648200" y="5559425"/>
            <a:ext cx="53975" cy="53975"/>
          </a:xfrm>
          <a:custGeom>
            <a:avLst/>
            <a:gdLst/>
            <a:ahLst/>
            <a:cxnLst>
              <a:cxn ang="0">
                <a:pos x="204" y="102"/>
              </a:cxn>
              <a:cxn ang="0">
                <a:pos x="174" y="30"/>
              </a:cxn>
              <a:cxn ang="0">
                <a:pos x="102" y="0"/>
              </a:cxn>
              <a:cxn ang="0">
                <a:pos x="31" y="30"/>
              </a:cxn>
              <a:cxn ang="0">
                <a:pos x="0" y="102"/>
              </a:cxn>
              <a:cxn ang="0">
                <a:pos x="31" y="174"/>
              </a:cxn>
              <a:cxn ang="0">
                <a:pos x="102" y="203"/>
              </a:cxn>
              <a:cxn ang="0">
                <a:pos x="174" y="174"/>
              </a:cxn>
              <a:cxn ang="0">
                <a:pos x="204" y="102"/>
              </a:cxn>
              <a:cxn ang="0">
                <a:pos x="205" y="102"/>
              </a:cxn>
            </a:cxnLst>
            <a:rect l="0" t="0" r="r" b="b"/>
            <a:pathLst>
              <a:path w="205" h="203">
                <a:moveTo>
                  <a:pt x="204" y="102"/>
                </a:moveTo>
                <a:lnTo>
                  <a:pt x="174" y="30"/>
                </a:lnTo>
                <a:lnTo>
                  <a:pt x="102" y="0"/>
                </a:lnTo>
                <a:lnTo>
                  <a:pt x="31" y="30"/>
                </a:lnTo>
                <a:lnTo>
                  <a:pt x="0" y="102"/>
                </a:lnTo>
                <a:lnTo>
                  <a:pt x="31" y="174"/>
                </a:lnTo>
                <a:lnTo>
                  <a:pt x="102" y="203"/>
                </a:lnTo>
                <a:lnTo>
                  <a:pt x="174" y="174"/>
                </a:lnTo>
                <a:lnTo>
                  <a:pt x="204" y="102"/>
                </a:lnTo>
                <a:lnTo>
                  <a:pt x="205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58" name="Text Box 134"/>
          <p:cNvSpPr txBox="1">
            <a:spLocks noChangeArrowheads="1"/>
          </p:cNvSpPr>
          <p:nvPr/>
        </p:nvSpPr>
        <p:spPr bwMode="auto">
          <a:xfrm>
            <a:off x="4543425" y="5311775"/>
            <a:ext cx="62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000" b="0">
                <a:solidFill>
                  <a:schemeClr val="tx1"/>
                </a:solidFill>
                <a:latin typeface="plotter"/>
              </a:rPr>
              <a:t>R</a:t>
            </a:r>
            <a:r>
              <a:rPr lang="en-US" sz="2000" b="0" baseline="-25000">
                <a:solidFill>
                  <a:schemeClr val="tx1"/>
                </a:solidFill>
                <a:latin typeface="plotter"/>
              </a:rPr>
              <a:t>1</a:t>
            </a:r>
          </a:p>
        </p:txBody>
      </p:sp>
      <p:sp>
        <p:nvSpPr>
          <p:cNvPr id="103559" name="Freeform 135"/>
          <p:cNvSpPr>
            <a:spLocks/>
          </p:cNvSpPr>
          <p:nvPr/>
        </p:nvSpPr>
        <p:spPr bwMode="auto">
          <a:xfrm>
            <a:off x="2616200" y="1879600"/>
            <a:ext cx="2082800" cy="3724275"/>
          </a:xfrm>
          <a:custGeom>
            <a:avLst/>
            <a:gdLst/>
            <a:ahLst/>
            <a:cxnLst>
              <a:cxn ang="0">
                <a:pos x="0" y="14834"/>
              </a:cxn>
              <a:cxn ang="0">
                <a:pos x="8558" y="0"/>
              </a:cxn>
              <a:cxn ang="0">
                <a:pos x="8559" y="0"/>
              </a:cxn>
            </a:cxnLst>
            <a:rect l="0" t="0" r="r" b="b"/>
            <a:pathLst>
              <a:path w="8559" h="14834">
                <a:moveTo>
                  <a:pt x="0" y="14834"/>
                </a:moveTo>
                <a:lnTo>
                  <a:pt x="8558" y="0"/>
                </a:lnTo>
                <a:lnTo>
                  <a:pt x="8559" y="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60" name="Freeform 136"/>
          <p:cNvSpPr>
            <a:spLocks/>
          </p:cNvSpPr>
          <p:nvPr/>
        </p:nvSpPr>
        <p:spPr bwMode="auto">
          <a:xfrm>
            <a:off x="2578100" y="5588000"/>
            <a:ext cx="53975" cy="53975"/>
          </a:xfrm>
          <a:custGeom>
            <a:avLst/>
            <a:gdLst/>
            <a:ahLst/>
            <a:cxnLst>
              <a:cxn ang="0">
                <a:pos x="204" y="102"/>
              </a:cxn>
              <a:cxn ang="0">
                <a:pos x="174" y="30"/>
              </a:cxn>
              <a:cxn ang="0">
                <a:pos x="102" y="0"/>
              </a:cxn>
              <a:cxn ang="0">
                <a:pos x="31" y="30"/>
              </a:cxn>
              <a:cxn ang="0">
                <a:pos x="0" y="102"/>
              </a:cxn>
              <a:cxn ang="0">
                <a:pos x="31" y="174"/>
              </a:cxn>
              <a:cxn ang="0">
                <a:pos x="102" y="203"/>
              </a:cxn>
              <a:cxn ang="0">
                <a:pos x="174" y="174"/>
              </a:cxn>
              <a:cxn ang="0">
                <a:pos x="204" y="102"/>
              </a:cxn>
              <a:cxn ang="0">
                <a:pos x="205" y="102"/>
              </a:cxn>
            </a:cxnLst>
            <a:rect l="0" t="0" r="r" b="b"/>
            <a:pathLst>
              <a:path w="205" h="203">
                <a:moveTo>
                  <a:pt x="204" y="102"/>
                </a:moveTo>
                <a:lnTo>
                  <a:pt x="174" y="30"/>
                </a:lnTo>
                <a:lnTo>
                  <a:pt x="102" y="0"/>
                </a:lnTo>
                <a:lnTo>
                  <a:pt x="31" y="30"/>
                </a:lnTo>
                <a:lnTo>
                  <a:pt x="0" y="102"/>
                </a:lnTo>
                <a:lnTo>
                  <a:pt x="31" y="174"/>
                </a:lnTo>
                <a:lnTo>
                  <a:pt x="102" y="203"/>
                </a:lnTo>
                <a:lnTo>
                  <a:pt x="174" y="174"/>
                </a:lnTo>
                <a:lnTo>
                  <a:pt x="204" y="102"/>
                </a:lnTo>
                <a:lnTo>
                  <a:pt x="205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61" name="Text Box 137"/>
          <p:cNvSpPr txBox="1">
            <a:spLocks noChangeArrowheads="1"/>
          </p:cNvSpPr>
          <p:nvPr/>
        </p:nvSpPr>
        <p:spPr bwMode="auto">
          <a:xfrm>
            <a:off x="2271713" y="5181600"/>
            <a:ext cx="623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000" b="0">
                <a:solidFill>
                  <a:schemeClr val="tx1"/>
                </a:solidFill>
                <a:latin typeface="plotter"/>
              </a:rPr>
              <a:t>S</a:t>
            </a:r>
            <a:r>
              <a:rPr lang="en-US" sz="2000" b="0" baseline="-25000">
                <a:solidFill>
                  <a:schemeClr val="tx1"/>
                </a:solidFill>
                <a:latin typeface="plotter"/>
              </a:rPr>
              <a:t>1</a:t>
            </a:r>
          </a:p>
        </p:txBody>
      </p:sp>
      <p:sp>
        <p:nvSpPr>
          <p:cNvPr id="103562" name="Freeform 138"/>
          <p:cNvSpPr>
            <a:spLocks/>
          </p:cNvSpPr>
          <p:nvPr/>
        </p:nvSpPr>
        <p:spPr bwMode="auto">
          <a:xfrm>
            <a:off x="1898650" y="2171700"/>
            <a:ext cx="1741488" cy="3181350"/>
          </a:xfrm>
          <a:custGeom>
            <a:avLst/>
            <a:gdLst/>
            <a:ahLst/>
            <a:cxnLst>
              <a:cxn ang="0">
                <a:pos x="0" y="14834"/>
              </a:cxn>
              <a:cxn ang="0">
                <a:pos x="8558" y="0"/>
              </a:cxn>
              <a:cxn ang="0">
                <a:pos x="8559" y="0"/>
              </a:cxn>
            </a:cxnLst>
            <a:rect l="0" t="0" r="r" b="b"/>
            <a:pathLst>
              <a:path w="8559" h="14834">
                <a:moveTo>
                  <a:pt x="0" y="14834"/>
                </a:moveTo>
                <a:lnTo>
                  <a:pt x="8558" y="0"/>
                </a:lnTo>
                <a:lnTo>
                  <a:pt x="8559" y="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63" name="Freeform 139"/>
          <p:cNvSpPr>
            <a:spLocks/>
          </p:cNvSpPr>
          <p:nvPr/>
        </p:nvSpPr>
        <p:spPr bwMode="auto">
          <a:xfrm>
            <a:off x="1876425" y="5321300"/>
            <a:ext cx="53975" cy="53975"/>
          </a:xfrm>
          <a:custGeom>
            <a:avLst/>
            <a:gdLst/>
            <a:ahLst/>
            <a:cxnLst>
              <a:cxn ang="0">
                <a:pos x="204" y="102"/>
              </a:cxn>
              <a:cxn ang="0">
                <a:pos x="174" y="30"/>
              </a:cxn>
              <a:cxn ang="0">
                <a:pos x="102" y="0"/>
              </a:cxn>
              <a:cxn ang="0">
                <a:pos x="31" y="30"/>
              </a:cxn>
              <a:cxn ang="0">
                <a:pos x="0" y="102"/>
              </a:cxn>
              <a:cxn ang="0">
                <a:pos x="31" y="174"/>
              </a:cxn>
              <a:cxn ang="0">
                <a:pos x="102" y="203"/>
              </a:cxn>
              <a:cxn ang="0">
                <a:pos x="174" y="174"/>
              </a:cxn>
              <a:cxn ang="0">
                <a:pos x="204" y="102"/>
              </a:cxn>
              <a:cxn ang="0">
                <a:pos x="205" y="102"/>
              </a:cxn>
            </a:cxnLst>
            <a:rect l="0" t="0" r="r" b="b"/>
            <a:pathLst>
              <a:path w="205" h="203">
                <a:moveTo>
                  <a:pt x="204" y="102"/>
                </a:moveTo>
                <a:lnTo>
                  <a:pt x="174" y="30"/>
                </a:lnTo>
                <a:lnTo>
                  <a:pt x="102" y="0"/>
                </a:lnTo>
                <a:lnTo>
                  <a:pt x="31" y="30"/>
                </a:lnTo>
                <a:lnTo>
                  <a:pt x="0" y="102"/>
                </a:lnTo>
                <a:lnTo>
                  <a:pt x="31" y="174"/>
                </a:lnTo>
                <a:lnTo>
                  <a:pt x="102" y="203"/>
                </a:lnTo>
                <a:lnTo>
                  <a:pt x="174" y="174"/>
                </a:lnTo>
                <a:lnTo>
                  <a:pt x="204" y="102"/>
                </a:lnTo>
                <a:lnTo>
                  <a:pt x="205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64" name="Text Box 140"/>
          <p:cNvSpPr txBox="1">
            <a:spLocks noChangeArrowheads="1"/>
          </p:cNvSpPr>
          <p:nvPr/>
        </p:nvSpPr>
        <p:spPr bwMode="auto">
          <a:xfrm>
            <a:off x="1785938" y="5019675"/>
            <a:ext cx="623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000" b="0">
                <a:solidFill>
                  <a:schemeClr val="tx1"/>
                </a:solidFill>
                <a:latin typeface="plotter"/>
              </a:rPr>
              <a:t>S</a:t>
            </a:r>
            <a:r>
              <a:rPr lang="en-US" sz="2000" b="0" baseline="-25000">
                <a:solidFill>
                  <a:schemeClr val="tx1"/>
                </a:solidFill>
                <a:latin typeface="plotter"/>
              </a:rPr>
              <a:t>2</a:t>
            </a:r>
          </a:p>
        </p:txBody>
      </p:sp>
      <p:sp>
        <p:nvSpPr>
          <p:cNvPr id="103565" name="Freeform 141"/>
          <p:cNvSpPr>
            <a:spLocks/>
          </p:cNvSpPr>
          <p:nvPr/>
        </p:nvSpPr>
        <p:spPr bwMode="auto">
          <a:xfrm>
            <a:off x="1435100" y="2552700"/>
            <a:ext cx="1374775" cy="2371725"/>
          </a:xfrm>
          <a:custGeom>
            <a:avLst/>
            <a:gdLst/>
            <a:ahLst/>
            <a:cxnLst>
              <a:cxn ang="0">
                <a:pos x="0" y="14834"/>
              </a:cxn>
              <a:cxn ang="0">
                <a:pos x="8558" y="0"/>
              </a:cxn>
              <a:cxn ang="0">
                <a:pos x="8559" y="0"/>
              </a:cxn>
            </a:cxnLst>
            <a:rect l="0" t="0" r="r" b="b"/>
            <a:pathLst>
              <a:path w="8559" h="14834">
                <a:moveTo>
                  <a:pt x="0" y="14834"/>
                </a:moveTo>
                <a:lnTo>
                  <a:pt x="8558" y="0"/>
                </a:lnTo>
                <a:lnTo>
                  <a:pt x="8559" y="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66" name="Freeform 142"/>
          <p:cNvSpPr>
            <a:spLocks/>
          </p:cNvSpPr>
          <p:nvPr/>
        </p:nvSpPr>
        <p:spPr bwMode="auto">
          <a:xfrm>
            <a:off x="1409700" y="4889500"/>
            <a:ext cx="53975" cy="53975"/>
          </a:xfrm>
          <a:custGeom>
            <a:avLst/>
            <a:gdLst/>
            <a:ahLst/>
            <a:cxnLst>
              <a:cxn ang="0">
                <a:pos x="204" y="102"/>
              </a:cxn>
              <a:cxn ang="0">
                <a:pos x="174" y="30"/>
              </a:cxn>
              <a:cxn ang="0">
                <a:pos x="102" y="0"/>
              </a:cxn>
              <a:cxn ang="0">
                <a:pos x="31" y="30"/>
              </a:cxn>
              <a:cxn ang="0">
                <a:pos x="0" y="102"/>
              </a:cxn>
              <a:cxn ang="0">
                <a:pos x="31" y="174"/>
              </a:cxn>
              <a:cxn ang="0">
                <a:pos x="102" y="203"/>
              </a:cxn>
              <a:cxn ang="0">
                <a:pos x="174" y="174"/>
              </a:cxn>
              <a:cxn ang="0">
                <a:pos x="204" y="102"/>
              </a:cxn>
              <a:cxn ang="0">
                <a:pos x="205" y="102"/>
              </a:cxn>
            </a:cxnLst>
            <a:rect l="0" t="0" r="r" b="b"/>
            <a:pathLst>
              <a:path w="205" h="203">
                <a:moveTo>
                  <a:pt x="204" y="102"/>
                </a:moveTo>
                <a:lnTo>
                  <a:pt x="174" y="30"/>
                </a:lnTo>
                <a:lnTo>
                  <a:pt x="102" y="0"/>
                </a:lnTo>
                <a:lnTo>
                  <a:pt x="31" y="30"/>
                </a:lnTo>
                <a:lnTo>
                  <a:pt x="0" y="102"/>
                </a:lnTo>
                <a:lnTo>
                  <a:pt x="31" y="174"/>
                </a:lnTo>
                <a:lnTo>
                  <a:pt x="102" y="203"/>
                </a:lnTo>
                <a:lnTo>
                  <a:pt x="174" y="174"/>
                </a:lnTo>
                <a:lnTo>
                  <a:pt x="204" y="102"/>
                </a:lnTo>
                <a:lnTo>
                  <a:pt x="205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67" name="Text Box 143"/>
          <p:cNvSpPr txBox="1">
            <a:spLocks noChangeArrowheads="1"/>
          </p:cNvSpPr>
          <p:nvPr/>
        </p:nvSpPr>
        <p:spPr bwMode="auto">
          <a:xfrm>
            <a:off x="1319213" y="4648200"/>
            <a:ext cx="623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000" b="0">
                <a:solidFill>
                  <a:schemeClr val="tx1"/>
                </a:solidFill>
                <a:latin typeface="plotter"/>
              </a:rPr>
              <a:t>S</a:t>
            </a:r>
            <a:r>
              <a:rPr lang="en-US" sz="2000" b="0" baseline="-25000">
                <a:solidFill>
                  <a:schemeClr val="tx1"/>
                </a:solidFill>
                <a:latin typeface="plotter"/>
              </a:rPr>
              <a:t>3</a:t>
            </a:r>
          </a:p>
        </p:txBody>
      </p:sp>
      <p:sp>
        <p:nvSpPr>
          <p:cNvPr id="103568" name="Freeform 144"/>
          <p:cNvSpPr>
            <a:spLocks/>
          </p:cNvSpPr>
          <p:nvPr/>
        </p:nvSpPr>
        <p:spPr bwMode="auto">
          <a:xfrm>
            <a:off x="1295400" y="2984500"/>
            <a:ext cx="863600" cy="1498600"/>
          </a:xfrm>
          <a:custGeom>
            <a:avLst/>
            <a:gdLst/>
            <a:ahLst/>
            <a:cxnLst>
              <a:cxn ang="0">
                <a:pos x="0" y="14834"/>
              </a:cxn>
              <a:cxn ang="0">
                <a:pos x="8558" y="0"/>
              </a:cxn>
              <a:cxn ang="0">
                <a:pos x="8559" y="0"/>
              </a:cxn>
            </a:cxnLst>
            <a:rect l="0" t="0" r="r" b="b"/>
            <a:pathLst>
              <a:path w="8559" h="14834">
                <a:moveTo>
                  <a:pt x="0" y="14834"/>
                </a:moveTo>
                <a:lnTo>
                  <a:pt x="8558" y="0"/>
                </a:lnTo>
                <a:lnTo>
                  <a:pt x="8559" y="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69" name="Freeform 145"/>
          <p:cNvSpPr>
            <a:spLocks/>
          </p:cNvSpPr>
          <p:nvPr/>
        </p:nvSpPr>
        <p:spPr bwMode="auto">
          <a:xfrm>
            <a:off x="1270000" y="4457700"/>
            <a:ext cx="53975" cy="53975"/>
          </a:xfrm>
          <a:custGeom>
            <a:avLst/>
            <a:gdLst/>
            <a:ahLst/>
            <a:cxnLst>
              <a:cxn ang="0">
                <a:pos x="204" y="102"/>
              </a:cxn>
              <a:cxn ang="0">
                <a:pos x="174" y="30"/>
              </a:cxn>
              <a:cxn ang="0">
                <a:pos x="102" y="0"/>
              </a:cxn>
              <a:cxn ang="0">
                <a:pos x="31" y="30"/>
              </a:cxn>
              <a:cxn ang="0">
                <a:pos x="0" y="102"/>
              </a:cxn>
              <a:cxn ang="0">
                <a:pos x="31" y="174"/>
              </a:cxn>
              <a:cxn ang="0">
                <a:pos x="102" y="203"/>
              </a:cxn>
              <a:cxn ang="0">
                <a:pos x="174" y="174"/>
              </a:cxn>
              <a:cxn ang="0">
                <a:pos x="204" y="102"/>
              </a:cxn>
              <a:cxn ang="0">
                <a:pos x="205" y="102"/>
              </a:cxn>
            </a:cxnLst>
            <a:rect l="0" t="0" r="r" b="b"/>
            <a:pathLst>
              <a:path w="205" h="203">
                <a:moveTo>
                  <a:pt x="204" y="102"/>
                </a:moveTo>
                <a:lnTo>
                  <a:pt x="174" y="30"/>
                </a:lnTo>
                <a:lnTo>
                  <a:pt x="102" y="0"/>
                </a:lnTo>
                <a:lnTo>
                  <a:pt x="31" y="30"/>
                </a:lnTo>
                <a:lnTo>
                  <a:pt x="0" y="102"/>
                </a:lnTo>
                <a:lnTo>
                  <a:pt x="31" y="174"/>
                </a:lnTo>
                <a:lnTo>
                  <a:pt x="102" y="203"/>
                </a:lnTo>
                <a:lnTo>
                  <a:pt x="174" y="174"/>
                </a:lnTo>
                <a:lnTo>
                  <a:pt x="204" y="102"/>
                </a:lnTo>
                <a:lnTo>
                  <a:pt x="205" y="102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70" name="Text Box 146"/>
          <p:cNvSpPr txBox="1">
            <a:spLocks noChangeArrowheads="1"/>
          </p:cNvSpPr>
          <p:nvPr/>
        </p:nvSpPr>
        <p:spPr bwMode="auto">
          <a:xfrm>
            <a:off x="1166813" y="4248150"/>
            <a:ext cx="623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000" b="0">
                <a:solidFill>
                  <a:schemeClr val="tx1"/>
                </a:solidFill>
                <a:latin typeface="plotter"/>
              </a:rPr>
              <a:t>S</a:t>
            </a:r>
            <a:r>
              <a:rPr lang="en-US" sz="2000" b="0" baseline="-25000">
                <a:solidFill>
                  <a:schemeClr val="tx1"/>
                </a:solidFill>
                <a:latin typeface="plotter"/>
              </a:rPr>
              <a:t>4</a:t>
            </a:r>
          </a:p>
        </p:txBody>
      </p:sp>
      <p:sp>
        <p:nvSpPr>
          <p:cNvPr id="103571" name="Text Box 147"/>
          <p:cNvSpPr txBox="1">
            <a:spLocks noChangeArrowheads="1"/>
          </p:cNvSpPr>
          <p:nvPr/>
        </p:nvSpPr>
        <p:spPr bwMode="auto">
          <a:xfrm>
            <a:off x="1581150" y="3240088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600" b="0">
                <a:solidFill>
                  <a:schemeClr val="tx1"/>
                </a:solidFill>
                <a:latin typeface="plotter"/>
              </a:rPr>
              <a:t>P</a:t>
            </a:r>
            <a:r>
              <a:rPr lang="en-US" sz="2600" b="0" baseline="-25000">
                <a:solidFill>
                  <a:schemeClr val="tx1"/>
                </a:solidFill>
                <a:latin typeface="plotter"/>
              </a:rPr>
              <a:t>5</a:t>
            </a:r>
          </a:p>
        </p:txBody>
      </p:sp>
      <p:sp>
        <p:nvSpPr>
          <p:cNvPr id="103573" name="Arc 149"/>
          <p:cNvSpPr>
            <a:spLocks/>
          </p:cNvSpPr>
          <p:nvPr/>
        </p:nvSpPr>
        <p:spPr bwMode="auto">
          <a:xfrm>
            <a:off x="5678488" y="1795463"/>
            <a:ext cx="1684337" cy="29225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7663"/>
              <a:gd name="T2" fmla="*/ 14440 w 21600"/>
              <a:gd name="T3" fmla="*/ 37663 h 37663"/>
              <a:gd name="T4" fmla="*/ 0 w 21600"/>
              <a:gd name="T5" fmla="*/ 21600 h 37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66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727"/>
                  <a:pt x="18997" y="33566"/>
                  <a:pt x="14440" y="37663"/>
                </a:cubicBezTo>
              </a:path>
              <a:path w="21600" h="3766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727"/>
                  <a:pt x="18997" y="33566"/>
                  <a:pt x="14440" y="37663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74" name="Line 150"/>
          <p:cNvSpPr>
            <a:spLocks noChangeShapeType="1"/>
          </p:cNvSpPr>
          <p:nvPr/>
        </p:nvSpPr>
        <p:spPr bwMode="auto">
          <a:xfrm>
            <a:off x="5780088" y="1789113"/>
            <a:ext cx="1008062" cy="2970212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75" name="Line 151"/>
          <p:cNvSpPr>
            <a:spLocks noChangeShapeType="1"/>
          </p:cNvSpPr>
          <p:nvPr/>
        </p:nvSpPr>
        <p:spPr bwMode="auto">
          <a:xfrm>
            <a:off x="4044950" y="1982788"/>
            <a:ext cx="1184275" cy="3443287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76" name="Line 152"/>
          <p:cNvSpPr>
            <a:spLocks noChangeShapeType="1"/>
          </p:cNvSpPr>
          <p:nvPr/>
        </p:nvSpPr>
        <p:spPr bwMode="auto">
          <a:xfrm rot="5393357">
            <a:off x="3469481" y="548482"/>
            <a:ext cx="2384425" cy="6424612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77" name="Text Box 153"/>
          <p:cNvSpPr txBox="1">
            <a:spLocks noChangeArrowheads="1"/>
          </p:cNvSpPr>
          <p:nvPr/>
        </p:nvSpPr>
        <p:spPr bwMode="auto">
          <a:xfrm>
            <a:off x="6686550" y="4527550"/>
            <a:ext cx="481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G</a:t>
            </a:r>
            <a:endParaRPr lang="en-GB" sz="2800">
              <a:solidFill>
                <a:srgbClr val="0000FF"/>
              </a:solidFill>
            </a:endParaRPr>
          </a:p>
        </p:txBody>
      </p:sp>
      <p:sp>
        <p:nvSpPr>
          <p:cNvPr id="103578" name="Text Box 154"/>
          <p:cNvSpPr txBox="1">
            <a:spLocks noChangeArrowheads="1"/>
          </p:cNvSpPr>
          <p:nvPr/>
        </p:nvSpPr>
        <p:spPr bwMode="auto">
          <a:xfrm>
            <a:off x="3683000" y="1485900"/>
            <a:ext cx="481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H</a:t>
            </a:r>
            <a:endParaRPr lang="en-GB" sz="2800">
              <a:solidFill>
                <a:srgbClr val="0000FF"/>
              </a:solidFill>
            </a:endParaRPr>
          </a:p>
        </p:txBody>
      </p:sp>
      <p:sp>
        <p:nvSpPr>
          <p:cNvPr id="103579" name="Text Box 155"/>
          <p:cNvSpPr txBox="1">
            <a:spLocks noChangeArrowheads="1"/>
          </p:cNvSpPr>
          <p:nvPr/>
        </p:nvSpPr>
        <p:spPr bwMode="auto">
          <a:xfrm>
            <a:off x="5253038" y="5197475"/>
            <a:ext cx="4810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I</a:t>
            </a:r>
            <a:endParaRPr lang="en-GB" sz="2800">
              <a:solidFill>
                <a:srgbClr val="0000FF"/>
              </a:solidFill>
            </a:endParaRPr>
          </a:p>
        </p:txBody>
      </p:sp>
      <p:sp>
        <p:nvSpPr>
          <p:cNvPr id="103580" name="Text Box 156"/>
          <p:cNvSpPr txBox="1">
            <a:spLocks noChangeArrowheads="1"/>
          </p:cNvSpPr>
          <p:nvPr/>
        </p:nvSpPr>
        <p:spPr bwMode="auto">
          <a:xfrm>
            <a:off x="7791450" y="2089150"/>
            <a:ext cx="481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K</a:t>
            </a:r>
            <a:endParaRPr lang="en-GB" sz="2800">
              <a:solidFill>
                <a:srgbClr val="0000FF"/>
              </a:solidFill>
            </a:endParaRPr>
          </a:p>
        </p:txBody>
      </p:sp>
      <p:sp>
        <p:nvSpPr>
          <p:cNvPr id="103581" name="Text Box 157"/>
          <p:cNvSpPr txBox="1">
            <a:spLocks noChangeArrowheads="1"/>
          </p:cNvSpPr>
          <p:nvPr/>
        </p:nvSpPr>
        <p:spPr bwMode="auto">
          <a:xfrm>
            <a:off x="1111250" y="4633913"/>
            <a:ext cx="481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J</a:t>
            </a:r>
            <a:endParaRPr lang="en-GB" sz="2800">
              <a:solidFill>
                <a:srgbClr val="0000FF"/>
              </a:solidFill>
            </a:endParaRPr>
          </a:p>
        </p:txBody>
      </p:sp>
      <p:sp>
        <p:nvSpPr>
          <p:cNvPr id="103582" name="Text Box 158"/>
          <p:cNvSpPr txBox="1">
            <a:spLocks noChangeArrowheads="1"/>
          </p:cNvSpPr>
          <p:nvPr/>
        </p:nvSpPr>
        <p:spPr bwMode="auto">
          <a:xfrm rot="4155303">
            <a:off x="3886994" y="3267869"/>
            <a:ext cx="19986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/>
              <a:t>Minor Axis</a:t>
            </a:r>
            <a:endParaRPr lang="en-GB" sz="2800"/>
          </a:p>
        </p:txBody>
      </p:sp>
      <p:sp>
        <p:nvSpPr>
          <p:cNvPr id="103583" name="Text Box 159"/>
          <p:cNvSpPr txBox="1">
            <a:spLocks noChangeArrowheads="1"/>
          </p:cNvSpPr>
          <p:nvPr/>
        </p:nvSpPr>
        <p:spPr bwMode="auto">
          <a:xfrm rot="-1230079">
            <a:off x="1949450" y="3798888"/>
            <a:ext cx="19986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/>
              <a:t>Major Axis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10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10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10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5" dur="500"/>
                                        <p:tgtEl>
                                          <p:spTgt spid="10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2" dur="500"/>
                                        <p:tgtEl>
                                          <p:spTgt spid="10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9" dur="500"/>
                                        <p:tgtEl>
                                          <p:spTgt spid="10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6" dur="5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4" dur="500"/>
                                        <p:tgtEl>
                                          <p:spTgt spid="10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1" dur="500"/>
                                        <p:tgtEl>
                                          <p:spTgt spid="10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8" dur="500"/>
                                        <p:tgtEl>
                                          <p:spTgt spid="10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500"/>
                            </p:stCondLst>
                            <p:childTnLst>
                              <p:par>
                                <p:cTn id="14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5" dur="500"/>
                                        <p:tgtEl>
                                          <p:spTgt spid="10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2" dur="500"/>
                                        <p:tgtEl>
                                          <p:spTgt spid="10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500"/>
                            </p:stCondLst>
                            <p:childTnLst>
                              <p:par>
                                <p:cTn id="15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9" dur="500"/>
                                        <p:tgtEl>
                                          <p:spTgt spid="10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4" dur="500"/>
                                        <p:tgtEl>
                                          <p:spTgt spid="10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2" dur="500"/>
                                        <p:tgtEl>
                                          <p:spTgt spid="10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9" dur="500"/>
                                        <p:tgtEl>
                                          <p:spTgt spid="10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6" dur="500"/>
                                        <p:tgtEl>
                                          <p:spTgt spid="10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3" dur="500"/>
                                        <p:tgtEl>
                                          <p:spTgt spid="10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000"/>
                            </p:stCondLst>
                            <p:childTnLst>
                              <p:par>
                                <p:cTn id="19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7" dur="500"/>
                                        <p:tgtEl>
                                          <p:spTgt spid="10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2" dur="500"/>
                                        <p:tgtEl>
                                          <p:spTgt spid="10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0" dur="500"/>
                                        <p:tgtEl>
                                          <p:spTgt spid="10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7" dur="500"/>
                                        <p:tgtEl>
                                          <p:spTgt spid="10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4" dur="500"/>
                                        <p:tgtEl>
                                          <p:spTgt spid="10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1" dur="500"/>
                                        <p:tgtEl>
                                          <p:spTgt spid="10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500"/>
                            </p:stCondLst>
                            <p:childTnLst>
                              <p:par>
                                <p:cTn id="2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8" dur="500"/>
                                        <p:tgtEl>
                                          <p:spTgt spid="10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3" dur="500"/>
                                        <p:tgtEl>
                                          <p:spTgt spid="1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7" dur="5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1" dur="500"/>
                                        <p:tgtEl>
                                          <p:spTgt spid="10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5" dur="500"/>
                                        <p:tgtEl>
                                          <p:spTgt spid="10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9" dur="500"/>
                                        <p:tgtEl>
                                          <p:spTgt spid="1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8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3" dur="500"/>
                                        <p:tgtEl>
                                          <p:spTgt spid="10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0" dur="500"/>
                                        <p:tgtEl>
                                          <p:spTgt spid="10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500"/>
                            </p:stCondLst>
                            <p:childTnLst>
                              <p:par>
                                <p:cTn id="28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4" dur="500"/>
                                        <p:tgtEl>
                                          <p:spTgt spid="10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500"/>
                            </p:stCondLst>
                            <p:childTnLst>
                              <p:par>
                                <p:cTn id="28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1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000"/>
                            </p:stCondLst>
                            <p:childTnLst>
                              <p:par>
                                <p:cTn id="29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5" dur="500"/>
                                        <p:tgtEl>
                                          <p:spTgt spid="1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500"/>
                            </p:stCondLst>
                            <p:childTnLst>
                              <p:par>
                                <p:cTn id="2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2" dur="500"/>
                                        <p:tgtEl>
                                          <p:spTgt spid="10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500"/>
                            </p:stCondLst>
                            <p:childTnLst>
                              <p:par>
                                <p:cTn id="30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6" dur="500"/>
                                        <p:tgtEl>
                                          <p:spTgt spid="10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3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6000"/>
                            </p:stCondLst>
                            <p:childTnLst>
                              <p:par>
                                <p:cTn id="3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7" dur="500"/>
                                        <p:tgtEl>
                                          <p:spTgt spid="1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650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4" dur="500"/>
                                        <p:tgtEl>
                                          <p:spTgt spid="10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7500"/>
                            </p:stCondLst>
                            <p:childTnLst>
                              <p:par>
                                <p:cTn id="3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8" dur="500"/>
                                        <p:tgtEl>
                                          <p:spTgt spid="10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3" dur="500"/>
                                        <p:tgtEl>
                                          <p:spTgt spid="10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00"/>
                            </p:stCondLst>
                            <p:childTnLst>
                              <p:par>
                                <p:cTn id="3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1" dur="500"/>
                                        <p:tgtEl>
                                          <p:spTgt spid="1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500"/>
                            </p:stCondLst>
                            <p:childTnLst>
                              <p:par>
                                <p:cTn id="3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5" dur="500"/>
                                        <p:tgtEl>
                                          <p:spTgt spid="1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000"/>
                            </p:stCondLst>
                            <p:childTnLst>
                              <p:par>
                                <p:cTn id="3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9" dur="500"/>
                                        <p:tgtEl>
                                          <p:spTgt spid="10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4" dur="500"/>
                                        <p:tgtEl>
                                          <p:spTgt spid="1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00"/>
                            </p:stCondLst>
                            <p:childTnLst>
                              <p:par>
                                <p:cTn id="3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1" dur="500"/>
                                        <p:tgtEl>
                                          <p:spTgt spid="10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500"/>
                            </p:stCondLst>
                            <p:childTnLst>
                              <p:par>
                                <p:cTn id="36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5" dur="500"/>
                                        <p:tgtEl>
                                          <p:spTgt spid="1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000"/>
                            </p:stCondLst>
                            <p:childTnLst>
                              <p:par>
                                <p:cTn id="3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2500"/>
                            </p:stCondLst>
                            <p:childTnLst>
                              <p:par>
                                <p:cTn id="37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2" dur="5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3000"/>
                            </p:stCondLst>
                            <p:childTnLst>
                              <p:par>
                                <p:cTn id="37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6" dur="500"/>
                                        <p:tgtEl>
                                          <p:spTgt spid="1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350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000"/>
                            </p:stCondLst>
                            <p:childTnLst>
                              <p:par>
                                <p:cTn id="38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3" dur="500"/>
                                        <p:tgtEl>
                                          <p:spTgt spid="10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500"/>
                            </p:stCondLst>
                            <p:childTnLst>
                              <p:par>
                                <p:cTn id="38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7" dur="500"/>
                                        <p:tgtEl>
                                          <p:spTgt spid="1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5000"/>
                            </p:stCondLst>
                            <p:childTnLst>
                              <p:par>
                                <p:cTn id="3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5500"/>
                            </p:stCondLst>
                            <p:childTnLst>
                              <p:par>
                                <p:cTn id="39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4" dur="500"/>
                                        <p:tgtEl>
                                          <p:spTgt spid="1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6000"/>
                            </p:stCondLst>
                            <p:childTnLst>
                              <p:par>
                                <p:cTn id="39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8" dur="500"/>
                                        <p:tgtEl>
                                          <p:spTgt spid="10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2" dur="500"/>
                                        <p:tgtEl>
                                          <p:spTgt spid="10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7000"/>
                            </p:stCondLst>
                            <p:childTnLst>
                              <p:par>
                                <p:cTn id="40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6" dur="500"/>
                                        <p:tgtEl>
                                          <p:spTgt spid="10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7500"/>
                            </p:stCondLst>
                            <p:childTnLst>
                              <p:par>
                                <p:cTn id="40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0" dur="500"/>
                                        <p:tgtEl>
                                          <p:spTgt spid="10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5" dur="500"/>
                                        <p:tgtEl>
                                          <p:spTgt spid="10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00"/>
                            </p:stCondLst>
                            <p:childTnLst>
                              <p:par>
                                <p:cTn id="4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000"/>
                            </p:stCondLst>
                            <p:childTnLst>
                              <p:par>
                                <p:cTn id="4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2" dur="500"/>
                                        <p:tgtEl>
                                          <p:spTgt spid="10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7" dur="500"/>
                                        <p:tgtEl>
                                          <p:spTgt spid="10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00"/>
                            </p:stCondLst>
                            <p:childTnLst>
                              <p:par>
                                <p:cTn id="4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000"/>
                            </p:stCondLst>
                            <p:childTnLst>
                              <p:par>
                                <p:cTn id="4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4" dur="500"/>
                                        <p:tgtEl>
                                          <p:spTgt spid="10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9" dur="500"/>
                                        <p:tgtEl>
                                          <p:spTgt spid="10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00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6" dur="500"/>
                                        <p:tgtEl>
                                          <p:spTgt spid="10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1" dur="500"/>
                                        <p:tgtEl>
                                          <p:spTgt spid="10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00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000"/>
                            </p:stCondLst>
                            <p:childTnLst>
                              <p:par>
                                <p:cTn id="4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8" dur="500"/>
                                        <p:tgtEl>
                                          <p:spTgt spid="10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3" dur="500"/>
                                        <p:tgtEl>
                                          <p:spTgt spid="10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00"/>
                            </p:stCondLst>
                            <p:childTnLst>
                              <p:par>
                                <p:cTn id="4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000"/>
                            </p:stCondLst>
                            <p:childTnLst>
                              <p:par>
                                <p:cTn id="46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0" dur="500"/>
                                        <p:tgtEl>
                                          <p:spTgt spid="10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5" dur="500"/>
                                        <p:tgtEl>
                                          <p:spTgt spid="10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00"/>
                            </p:stCondLst>
                            <p:childTnLst>
                              <p:par>
                                <p:cTn id="4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000"/>
                            </p:stCondLst>
                            <p:childTnLst>
                              <p:par>
                                <p:cTn id="48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2" dur="500"/>
                                        <p:tgtEl>
                                          <p:spTgt spid="10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7" dur="500"/>
                                        <p:tgtEl>
                                          <p:spTgt spid="10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50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000"/>
                            </p:stCondLst>
                            <p:childTnLst>
                              <p:par>
                                <p:cTn id="49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4" dur="500"/>
                                        <p:tgtEl>
                                          <p:spTgt spid="10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9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500"/>
                            </p:stCondLst>
                            <p:childTnLst>
                              <p:par>
                                <p:cTn id="5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000"/>
                            </p:stCondLst>
                            <p:childTnLst>
                              <p:par>
                                <p:cTn id="50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6" dur="500"/>
                                        <p:tgtEl>
                                          <p:spTgt spid="10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1" dur="500"/>
                                        <p:tgtEl>
                                          <p:spTgt spid="10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500"/>
                            </p:stCondLst>
                            <p:childTnLst>
                              <p:par>
                                <p:cTn id="5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5" dur="500"/>
                                        <p:tgtEl>
                                          <p:spTgt spid="10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000"/>
                            </p:stCondLst>
                            <p:childTnLst>
                              <p:par>
                                <p:cTn id="5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9" dur="500"/>
                                        <p:tgtEl>
                                          <p:spTgt spid="10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500"/>
                            </p:stCondLst>
                            <p:childTnLst>
                              <p:par>
                                <p:cTn id="5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3" dur="500"/>
                                        <p:tgtEl>
                                          <p:spTgt spid="10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2000"/>
                            </p:stCondLst>
                            <p:childTnLst>
                              <p:par>
                                <p:cTn id="5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7" dur="500"/>
                                        <p:tgtEl>
                                          <p:spTgt spid="10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2500"/>
                            </p:stCondLst>
                            <p:childTnLst>
                              <p:par>
                                <p:cTn id="5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1" dur="500"/>
                                        <p:tgtEl>
                                          <p:spTgt spid="10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5" dur="500"/>
                                        <p:tgtEl>
                                          <p:spTgt spid="10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3500"/>
                            </p:stCondLst>
                            <p:childTnLst>
                              <p:par>
                                <p:cTn id="5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9" dur="500"/>
                                        <p:tgtEl>
                                          <p:spTgt spid="10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4000"/>
                            </p:stCondLst>
                            <p:childTnLst>
                              <p:par>
                                <p:cTn id="5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3" dur="500"/>
                                        <p:tgtEl>
                                          <p:spTgt spid="10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4500"/>
                            </p:stCondLst>
                            <p:childTnLst>
                              <p:par>
                                <p:cTn id="5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7" dur="500"/>
                                        <p:tgtEl>
                                          <p:spTgt spid="10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5000"/>
                            </p:stCondLst>
                            <p:childTnLst>
                              <p:par>
                                <p:cTn id="5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1" dur="500"/>
                                        <p:tgtEl>
                                          <p:spTgt spid="1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5" dur="500"/>
                                        <p:tgtEl>
                                          <p:spTgt spid="10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5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9" dur="500"/>
                                        <p:tgtEl>
                                          <p:spTgt spid="10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500"/>
                            </p:stCondLst>
                            <p:childTnLst>
                              <p:par>
                                <p:cTn id="56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3" dur="500"/>
                                        <p:tgtEl>
                                          <p:spTgt spid="10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8" dur="500"/>
                                        <p:tgtEl>
                                          <p:spTgt spid="10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3" dur="500"/>
                                        <p:tgtEl>
                                          <p:spTgt spid="10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8" dur="500"/>
                                        <p:tgtEl>
                                          <p:spTgt spid="10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3" dur="500"/>
                                        <p:tgtEl>
                                          <p:spTgt spid="10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8" dur="500"/>
                                        <p:tgtEl>
                                          <p:spTgt spid="10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3" dur="500"/>
                                        <p:tgtEl>
                                          <p:spTgt spid="10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8" dur="500"/>
                                        <p:tgtEl>
                                          <p:spTgt spid="103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3" dur="500"/>
                                        <p:tgtEl>
                                          <p:spTgt spid="10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8" dur="500"/>
                                        <p:tgtEl>
                                          <p:spTgt spid="10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3" dur="500"/>
                                        <p:tgtEl>
                                          <p:spTgt spid="10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4" fill="hold">
                      <p:stCondLst>
                        <p:cond delay="indefinite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8" dur="500"/>
                                        <p:tgtEl>
                                          <p:spTgt spid="10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 autoUpdateAnimBg="0"/>
      <p:bldP spid="103433" grpId="0" autoUpdateAnimBg="0"/>
      <p:bldP spid="103493" grpId="0" autoUpdateAnimBg="0"/>
      <p:bldP spid="103494" grpId="0" autoUpdateAnimBg="0"/>
      <p:bldP spid="103495" grpId="0" autoUpdateAnimBg="0"/>
      <p:bldP spid="103496" grpId="0" autoUpdateAnimBg="0"/>
      <p:bldP spid="103497" grpId="0" autoUpdateAnimBg="0"/>
      <p:bldP spid="103498" grpId="0" autoUpdateAnimBg="0"/>
      <p:bldP spid="103499" grpId="0" autoUpdateAnimBg="0"/>
      <p:bldP spid="103500" grpId="0" autoUpdateAnimBg="0"/>
      <p:bldP spid="103501" grpId="0" autoUpdateAnimBg="0"/>
      <p:bldP spid="103502" grpId="0" autoUpdateAnimBg="0"/>
      <p:bldP spid="103503" grpId="0" autoUpdateAnimBg="0"/>
      <p:bldP spid="103504" grpId="0" autoUpdateAnimBg="0"/>
      <p:bldP spid="103505" grpId="0" autoUpdateAnimBg="0"/>
      <p:bldP spid="103506" grpId="0" autoUpdateAnimBg="0"/>
      <p:bldP spid="103507" grpId="0" autoUpdateAnimBg="0"/>
      <p:bldP spid="103508" grpId="0" autoUpdateAnimBg="0"/>
      <p:bldP spid="103509" grpId="0" autoUpdateAnimBg="0"/>
      <p:bldP spid="103510" grpId="0" autoUpdateAnimBg="0"/>
      <p:bldP spid="103511" grpId="0" autoUpdateAnimBg="0"/>
      <p:bldP spid="103512" grpId="0" autoUpdateAnimBg="0"/>
      <p:bldP spid="103513" grpId="0" autoUpdateAnimBg="0"/>
      <p:bldP spid="103514" grpId="0" autoUpdateAnimBg="0"/>
      <p:bldP spid="103515" grpId="0" autoUpdateAnimBg="0"/>
      <p:bldP spid="103516" grpId="0" autoUpdateAnimBg="0"/>
      <p:bldP spid="103527" grpId="0" autoUpdateAnimBg="0"/>
      <p:bldP spid="103528" grpId="0" autoUpdateAnimBg="0"/>
      <p:bldP spid="103529" grpId="0" autoUpdateAnimBg="0"/>
      <p:bldP spid="103530" grpId="0" autoUpdateAnimBg="0"/>
      <p:bldP spid="103531" grpId="0" autoUpdateAnimBg="0"/>
      <p:bldP spid="103532" grpId="0" autoUpdateAnimBg="0"/>
      <p:bldP spid="103533" grpId="0" autoUpdateAnimBg="0"/>
      <p:bldP spid="103534" grpId="0" autoUpdateAnimBg="0"/>
      <p:bldP spid="103536" grpId="0" autoUpdateAnimBg="0"/>
      <p:bldP spid="103537" grpId="0" autoUpdateAnimBg="0"/>
      <p:bldP spid="103538" grpId="0" autoUpdateAnimBg="0"/>
      <p:bldP spid="103539" grpId="0" autoUpdateAnimBg="0"/>
      <p:bldP spid="103547" grpId="0" autoUpdateAnimBg="0"/>
      <p:bldP spid="103549" grpId="0" autoUpdateAnimBg="0"/>
      <p:bldP spid="103552" grpId="0" autoUpdateAnimBg="0"/>
      <p:bldP spid="103555" grpId="0" autoUpdateAnimBg="0"/>
      <p:bldP spid="103558" grpId="0" autoUpdateAnimBg="0"/>
      <p:bldP spid="103561" grpId="0" autoUpdateAnimBg="0"/>
      <p:bldP spid="103564" grpId="0" autoUpdateAnimBg="0"/>
      <p:bldP spid="103567" grpId="0" autoUpdateAnimBg="0"/>
      <p:bldP spid="103570" grpId="0" autoUpdateAnimBg="0"/>
      <p:bldP spid="103571" grpId="0" autoUpdateAnimBg="0"/>
      <p:bldP spid="103577" grpId="0" autoUpdateAnimBg="0"/>
      <p:bldP spid="103578" grpId="0" autoUpdateAnimBg="0"/>
      <p:bldP spid="103579" grpId="0" autoUpdateAnimBg="0"/>
      <p:bldP spid="103580" grpId="0" autoUpdateAnimBg="0"/>
      <p:bldP spid="103581" grpId="0" autoUpdateAnimBg="0"/>
      <p:bldP spid="103582" grpId="0" build="p" autoUpdateAnimBg="0"/>
      <p:bldP spid="10358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28600" y="184150"/>
            <a:ext cx="4284663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2900">
                <a:solidFill>
                  <a:srgbClr val="0000FF"/>
                </a:solidFill>
                <a:latin typeface="Comic Sans MS" pitchFamily="66" charset="0"/>
              </a:rPr>
              <a:t>Uses Of Ellipse :-</a:t>
            </a:r>
            <a:endParaRPr lang="en-US" sz="27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815975" y="9144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sz="3000" b="0">
                <a:solidFill>
                  <a:schemeClr val="tx1"/>
                </a:solidFill>
                <a:latin typeface="Comic Sans MS" pitchFamily="66" charset="0"/>
              </a:rPr>
              <a:t>Shape of a man-hole.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815975" y="2481263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sz="3000" b="0">
                <a:solidFill>
                  <a:schemeClr val="tx1"/>
                </a:solidFill>
                <a:latin typeface="Comic Sans MS" pitchFamily="66" charset="0"/>
              </a:rPr>
              <a:t>Flanges of pipes, glands and stuffing boxes.</a:t>
            </a:r>
            <a:endParaRPr lang="en-US" sz="3000" b="0">
              <a:latin typeface="Comic Sans MS" pitchFamily="66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815975" y="1673225"/>
            <a:ext cx="541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sz="3000" b="0">
                <a:solidFill>
                  <a:schemeClr val="tx1"/>
                </a:solidFill>
                <a:latin typeface="Comic Sans MS" pitchFamily="66" charset="0"/>
              </a:rPr>
              <a:t>Shape of tank in a tanker.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815975" y="33020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sz="3000" b="0">
                <a:solidFill>
                  <a:schemeClr val="tx1"/>
                </a:solidFill>
                <a:latin typeface="Comic Sans MS" pitchFamily="66" charset="0"/>
              </a:rPr>
              <a:t>Shape used in bridges and arches.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815975" y="4054475"/>
            <a:ext cx="502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sz="3000" b="0">
                <a:solidFill>
                  <a:schemeClr val="tx1"/>
                </a:solidFill>
                <a:latin typeface="Comic Sans MS" pitchFamily="66" charset="0"/>
              </a:rPr>
              <a:t>Monuments.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815975" y="48768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sz="3000" b="0">
                <a:solidFill>
                  <a:schemeClr val="tx1"/>
                </a:solidFill>
                <a:latin typeface="Comic Sans MS" pitchFamily="66" charset="0"/>
              </a:rPr>
              <a:t>Path of earth around the sun.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815975" y="5670550"/>
            <a:ext cx="541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sz="3000" b="0">
                <a:solidFill>
                  <a:schemeClr val="tx1"/>
                </a:solidFill>
                <a:latin typeface="Comic Sans MS" pitchFamily="66" charset="0"/>
              </a:rPr>
              <a:t>Shape of trays etc.</a:t>
            </a:r>
            <a:endParaRPr lang="en-US" sz="3000" b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autoUpdateAnimBg="0"/>
      <p:bldP spid="64516" grpId="0" autoUpdateAnimBg="0"/>
      <p:bldP spid="64517" grpId="0" autoUpdateAnimBg="0"/>
      <p:bldP spid="64518" grpId="0" autoUpdateAnimBg="0"/>
      <p:bldP spid="64519" grpId="0" autoUpdateAnimBg="0"/>
      <p:bldP spid="64520" grpId="0" autoUpdateAnimBg="0"/>
      <p:bldP spid="6452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10197851" cy="6766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Drafting as a Language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Drafting is also the “</a:t>
            </a:r>
            <a:r>
              <a:rPr lang="en-US" i="1" dirty="0" smtClean="0"/>
              <a:t>language of industry</a:t>
            </a:r>
            <a:r>
              <a:rPr lang="en-US" dirty="0" smtClean="0"/>
              <a:t>”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Industry uses this precise language because the drawings must communicate the information the designer had in mind to those who produce the product.</a:t>
            </a:r>
          </a:p>
        </p:txBody>
      </p:sp>
      <p:pic>
        <p:nvPicPr>
          <p:cNvPr id="13316" name="Picture 4" descr="printreading_indust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264025"/>
            <a:ext cx="41148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Fields of Drafting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Aerospace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Architectural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Automotive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Electrical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Electronic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Printed circuitry design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Topographical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ETC…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Yes!  IT IS EVERYWHERE!!</a:t>
            </a:r>
          </a:p>
        </p:txBody>
      </p:sp>
      <p:pic>
        <p:nvPicPr>
          <p:cNvPr id="16388" name="Picture 4" descr="02-CAD%20dw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35075"/>
            <a:ext cx="3271838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board</a:t>
            </a:r>
            <a:endParaRPr lang="en-US" dirty="0"/>
          </a:p>
        </p:txBody>
      </p:sp>
      <p:pic>
        <p:nvPicPr>
          <p:cNvPr id="14341" name="Picture 5" descr="TXB20_colorized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8579" y="2423160"/>
            <a:ext cx="4665821" cy="329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3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8200" y="1066800"/>
            <a:ext cx="4343400" cy="4724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en-US" dirty="0" smtClean="0"/>
          </a:p>
          <a:p>
            <a:pPr marL="457200" indent="-457200">
              <a:buFont typeface="Wingdings" pitchFamily="2" charset="2"/>
              <a:buChar char="§"/>
            </a:pPr>
            <a:endParaRPr lang="en-US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/>
              <a:t>In order to prevent warping ,the drawing board is made of narrow strips glued edge to edge with well seasoned pine or soft wood.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/>
              <a:t>Surface of the board should be free from cracks and it should be absolutely flat.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66800" y="3886200"/>
            <a:ext cx="8229600" cy="20574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dirty="0" smtClean="0">
                <a:latin typeface="Georgia" pitchFamily="18" charset="0"/>
              </a:rPr>
              <a:t>Mostly T-Square is made of two parts.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dirty="0" smtClean="0">
                <a:latin typeface="Georgia" pitchFamily="18" charset="0"/>
              </a:rPr>
              <a:t>1)The blade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dirty="0" smtClean="0">
                <a:latin typeface="Georgia" pitchFamily="18" charset="0"/>
              </a:rPr>
              <a:t>2)The stock </a:t>
            </a:r>
            <a:endParaRPr lang="en-US" dirty="0">
              <a:latin typeface="Georgia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b="1" dirty="0">
              <a:latin typeface="Georgia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Paper Set-Up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Horizontal Lines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Base for triangles to draw vertical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lines.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077" name="Picture 5" descr="A4tsqua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295400"/>
            <a:ext cx="3019425" cy="3581400"/>
          </a:xfrm>
          <a:prstGeom prst="rect">
            <a:avLst/>
          </a:prstGeom>
          <a:noFill/>
        </p:spPr>
      </p:pic>
      <p:sp>
        <p:nvSpPr>
          <p:cNvPr id="3078" name="AutoShape 6">
            <a:hlinkClick r:id="" action="ppaction://noaction" highlightClick="1">
              <a:snd r:embed="rId5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1981200" y="2118360"/>
            <a:ext cx="2514600" cy="100584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362200" y="2376487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Georgia" pitchFamily="18" charset="0"/>
              </a:rPr>
              <a:t>T- Square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Drafter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Mini drafter is used in many drawing and design offices to do work faster.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serves the purpose of T-Square , Set-Square ,  Protractor and Scales.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Two blades of the drafter are accurately set to right angles to each other.</a:t>
            </a:r>
            <a:endParaRPr lang="en-US" dirty="0"/>
          </a:p>
        </p:txBody>
      </p:sp>
      <p:pic>
        <p:nvPicPr>
          <p:cNvPr id="1026" name="Picture 2" descr="H:\Pictures\Use+of+Mini+Drafte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667000"/>
            <a:ext cx="4547287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404TD_small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 rot="1123734">
            <a:off x="5881688" y="4679950"/>
            <a:ext cx="2552700" cy="1812925"/>
          </a:xfrm>
          <a:ln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Drafting Equipment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09713"/>
            <a:ext cx="6781800" cy="5348287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en-US" dirty="0"/>
              <a:t>Compass</a:t>
            </a:r>
          </a:p>
          <a:p>
            <a:pPr marL="974725" lvl="1" indent="-403225">
              <a:buFont typeface="Wingdings" pitchFamily="2" charset="2"/>
              <a:buChar char="Ø"/>
            </a:pPr>
            <a:r>
              <a:rPr lang="en-US" dirty="0"/>
              <a:t>Draw circles and arcs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dirty="0"/>
              <a:t>Protractor</a:t>
            </a:r>
          </a:p>
          <a:p>
            <a:pPr marL="974725" lvl="1" indent="-403225">
              <a:buFont typeface="Wingdings" pitchFamily="2" charset="2"/>
              <a:buChar char="Ø"/>
            </a:pPr>
            <a:r>
              <a:rPr lang="en-US" dirty="0"/>
              <a:t>Measure and layout angles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dirty="0"/>
              <a:t>Templates</a:t>
            </a:r>
          </a:p>
          <a:p>
            <a:pPr marL="974725" lvl="1" indent="-403225">
              <a:buFont typeface="Wingdings" pitchFamily="2" charset="2"/>
              <a:buChar char="Ø"/>
            </a:pPr>
            <a:r>
              <a:rPr lang="en-US" dirty="0"/>
              <a:t>Drawing repetitive features</a:t>
            </a:r>
          </a:p>
        </p:txBody>
      </p:sp>
      <p:pic>
        <p:nvPicPr>
          <p:cNvPr id="20487" name="Picture 7" descr="975VK">
            <a:hlinkClick r:id="rId5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 rot="1062848">
            <a:off x="5303838" y="1403350"/>
            <a:ext cx="925512" cy="1981200"/>
          </a:xfrm>
          <a:noFill/>
          <a:ln/>
        </p:spPr>
      </p:pic>
      <p:pic>
        <p:nvPicPr>
          <p:cNvPr id="20490" name="Picture 10" descr="P466.gif"/>
          <p:cNvPicPr>
            <a:picLocks noChangeAspect="1" noChangeArrowheads="1"/>
          </p:cNvPicPr>
          <p:nvPr/>
        </p:nvPicPr>
        <p:blipFill>
          <a:blip r:embed="rId7"/>
          <a:srcRect l="14285" t="26471" r="14285" b="21765"/>
          <a:stretch>
            <a:fillRect/>
          </a:stretch>
        </p:blipFill>
        <p:spPr bwMode="auto">
          <a:xfrm rot="1054791">
            <a:off x="6310313" y="3140075"/>
            <a:ext cx="2438400" cy="1341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60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</TotalTime>
  <Words>1401</Words>
  <Application>Microsoft Office PowerPoint</Application>
  <PresentationFormat>On-screen Show (4:3)</PresentationFormat>
  <Paragraphs>524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Trek</vt:lpstr>
      <vt:lpstr>G.K.BHARAD INSTITUTE OF ENGINEERING</vt:lpstr>
      <vt:lpstr>Why Study Drafting?</vt:lpstr>
      <vt:lpstr>Drafting as a Language</vt:lpstr>
      <vt:lpstr>Drafting as a Language</vt:lpstr>
      <vt:lpstr>Fields of Drafting</vt:lpstr>
      <vt:lpstr>Drawing board</vt:lpstr>
      <vt:lpstr>Slide 7</vt:lpstr>
      <vt:lpstr>Mini Drafter</vt:lpstr>
      <vt:lpstr>Drafting Equipment</vt:lpstr>
      <vt:lpstr>Triangles</vt:lpstr>
      <vt:lpstr>Types of Scales</vt:lpstr>
      <vt:lpstr>French Curve</vt:lpstr>
      <vt:lpstr> Pencils</vt:lpstr>
      <vt:lpstr> Leads</vt:lpstr>
      <vt:lpstr>Drafting Equipment</vt:lpstr>
      <vt:lpstr>Divider</vt:lpstr>
      <vt:lpstr>Slide 17</vt:lpstr>
      <vt:lpstr>Border line</vt:lpstr>
      <vt:lpstr>Center line</vt:lpstr>
      <vt:lpstr>Cutting plane Line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G.K.BHARAD INSTITUTE OF ENGINEERING</dc:title>
  <dc:creator>u</dc:creator>
  <cp:lastModifiedBy>TEJ</cp:lastModifiedBy>
  <cp:revision>19</cp:revision>
  <dcterms:created xsi:type="dcterms:W3CDTF">2013-10-20T12:38:10Z</dcterms:created>
  <dcterms:modified xsi:type="dcterms:W3CDTF">2013-10-24T18:29:29Z</dcterms:modified>
</cp:coreProperties>
</file>