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59" r:id="rId4"/>
    <p:sldId id="263" r:id="rId5"/>
    <p:sldId id="264" r:id="rId6"/>
    <p:sldId id="265" r:id="rId7"/>
    <p:sldId id="257" r:id="rId8"/>
    <p:sldId id="258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60"/>
  </p:normalViewPr>
  <p:slideViewPr>
    <p:cSldViewPr>
      <p:cViewPr varScale="1">
        <p:scale>
          <a:sx n="68" d="100"/>
          <a:sy n="6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920F26-258A-45A5-9DDF-517C9808AECA}" type="datetimeFigureOut">
              <a:rPr lang="en-US" smtClean="0"/>
              <a:pPr/>
              <a:t>18-Dec-13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E80F2B-1C4C-4CD0-8DCC-F0103BA9A5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/>
          <p:cNvSpPr txBox="1">
            <a:spLocks noChangeArrowheads="1"/>
          </p:cNvSpPr>
          <p:nvPr/>
        </p:nvSpPr>
        <p:spPr bwMode="auto">
          <a:xfrm>
            <a:off x="152400" y="457200"/>
            <a:ext cx="89916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ndara" pitchFamily="34" charset="0"/>
              </a:rPr>
              <a:t>Name Of Topic :- </a:t>
            </a:r>
          </a:p>
          <a:p>
            <a:r>
              <a:rPr lang="en-US" dirty="0">
                <a:latin typeface="Candara" pitchFamily="34" charset="0"/>
              </a:rPr>
              <a:t>   </a:t>
            </a:r>
          </a:p>
          <a:p>
            <a:r>
              <a:rPr lang="en-US" sz="2800" b="1" dirty="0">
                <a:latin typeface="Candara" pitchFamily="34" charset="0"/>
              </a:rPr>
              <a:t>                 </a:t>
            </a:r>
            <a:r>
              <a:rPr lang="en-US" sz="2800" b="1" dirty="0" smtClean="0">
                <a:latin typeface="Candara" pitchFamily="34" charset="0"/>
              </a:rPr>
              <a:t>“</a:t>
            </a:r>
            <a:r>
              <a:rPr lang="en-US" sz="4400" b="1" dirty="0" smtClean="0">
                <a:latin typeface="Candara" pitchFamily="34" charset="0"/>
              </a:rPr>
              <a:t>Babcock and </a:t>
            </a:r>
            <a:r>
              <a:rPr lang="en-US" sz="4400" b="1" dirty="0" err="1" smtClean="0">
                <a:latin typeface="Candara" pitchFamily="34" charset="0"/>
              </a:rPr>
              <a:t>wilcox</a:t>
            </a:r>
            <a:r>
              <a:rPr lang="en-US" sz="4400" b="1" dirty="0" smtClean="0">
                <a:latin typeface="Candara" pitchFamily="34" charset="0"/>
              </a:rPr>
              <a:t> boiler</a:t>
            </a:r>
            <a:r>
              <a:rPr lang="en-US" sz="2800" dirty="0" smtClean="0">
                <a:latin typeface="Candara" pitchFamily="34" charset="0"/>
              </a:rPr>
              <a:t>”</a:t>
            </a:r>
            <a:endParaRPr lang="en-US" sz="2800" b="1" dirty="0">
              <a:latin typeface="Candara" pitchFamily="34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Branch &amp; Class :-                     </a:t>
            </a:r>
            <a:r>
              <a:rPr lang="en-US" b="1" dirty="0" smtClean="0"/>
              <a:t>Mechanical </a:t>
            </a:r>
            <a:r>
              <a:rPr lang="en-US" b="1" dirty="0"/>
              <a:t>1 (1st year)</a:t>
            </a:r>
          </a:p>
          <a:p>
            <a:pPr>
              <a:spcBef>
                <a:spcPct val="50000"/>
              </a:spcBef>
            </a:pPr>
            <a:r>
              <a:rPr lang="en-US" dirty="0"/>
              <a:t>Guided By :                              </a:t>
            </a:r>
            <a:r>
              <a:rPr lang="en-US" b="1" dirty="0"/>
              <a:t>Prof. </a:t>
            </a:r>
            <a:r>
              <a:rPr lang="en-US" b="1" dirty="0" err="1" smtClean="0"/>
              <a:t>Ankit</a:t>
            </a:r>
            <a:r>
              <a:rPr lang="en-US" b="1" dirty="0" smtClean="0"/>
              <a:t> </a:t>
            </a:r>
            <a:r>
              <a:rPr lang="en-US" b="1" dirty="0" err="1" smtClean="0"/>
              <a:t>Sata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dirty="0"/>
              <a:t>Collage name :-   </a:t>
            </a:r>
            <a:r>
              <a:rPr lang="en-US" dirty="0">
                <a:latin typeface="Candara" pitchFamily="34" charset="0"/>
              </a:rPr>
              <a:t>DR SUBHASH TECHNICAL CAMPUS, JUNAGADH (083)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  <a:p>
            <a:endParaRPr lang="en-US" b="1" dirty="0">
              <a:latin typeface="Candara" pitchFamily="34" charset="0"/>
            </a:endParaRPr>
          </a:p>
        </p:txBody>
      </p:sp>
      <p:pic>
        <p:nvPicPr>
          <p:cNvPr id="512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053013"/>
            <a:ext cx="6588125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  !!!!!!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Name&gt;&gt;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latin typeface="Verdana" pitchFamily="34" charset="0"/>
              </a:rPr>
              <a:t>Water tube boiler having lager pressure ranges and larger sizes.</a:t>
            </a:r>
          </a:p>
          <a:p>
            <a:pPr eaLnBrk="1" hangingPunct="1"/>
            <a:r>
              <a:rPr lang="en-US" sz="4000" dirty="0" smtClean="0">
                <a:latin typeface="Verdana" pitchFamily="34" charset="0"/>
              </a:rPr>
              <a:t>Three main parts, steam and water </a:t>
            </a:r>
            <a:r>
              <a:rPr lang="en-US" sz="4000" dirty="0" err="1" smtClean="0">
                <a:latin typeface="Verdana" pitchFamily="34" charset="0"/>
              </a:rPr>
              <a:t>drum,water</a:t>
            </a:r>
            <a:r>
              <a:rPr lang="en-US" sz="4000" dirty="0" smtClean="0">
                <a:latin typeface="Verdana" pitchFamily="34" charset="0"/>
              </a:rPr>
              <a:t> tubes and furnace.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E8E8-BC10-47E5-AEB4-25A5BD0265C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Verdana" pitchFamily="34" charset="0"/>
              </a:rPr>
              <a:t>Babcock and Wilcox water tube Boiler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FIGER:- </a:t>
            </a:r>
            <a:r>
              <a:rPr lang="en-US" dirty="0" err="1" smtClean="0"/>
              <a:t>babcock</a:t>
            </a:r>
            <a:r>
              <a:rPr lang="en-US" dirty="0" smtClean="0"/>
              <a:t> and </a:t>
            </a:r>
            <a:r>
              <a:rPr lang="en-US" dirty="0" err="1" smtClean="0"/>
              <a:t>wilcox</a:t>
            </a:r>
            <a:r>
              <a:rPr lang="en-US" dirty="0" smtClean="0"/>
              <a:t> boiler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85654" y="1576879"/>
            <a:ext cx="4772691" cy="433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1. Steam and water drum (boiler shell) </a:t>
            </a:r>
          </a:p>
          <a:p>
            <a:r>
              <a:rPr lang="en-US" dirty="0" smtClean="0"/>
              <a:t> 2. Water tubes</a:t>
            </a:r>
          </a:p>
          <a:p>
            <a:r>
              <a:rPr lang="en-US" dirty="0" smtClean="0"/>
              <a:t> 3. Uptake-header and down corner </a:t>
            </a:r>
          </a:p>
          <a:p>
            <a:r>
              <a:rPr lang="en-US" dirty="0" smtClean="0"/>
              <a:t> 4. Grate </a:t>
            </a:r>
          </a:p>
          <a:p>
            <a:r>
              <a:rPr lang="en-US" dirty="0" smtClean="0"/>
              <a:t> 5. Furnace </a:t>
            </a:r>
          </a:p>
          <a:p>
            <a:r>
              <a:rPr lang="en-US" dirty="0" smtClean="0"/>
              <a:t> 6. Baffles </a:t>
            </a:r>
          </a:p>
          <a:p>
            <a:r>
              <a:rPr lang="en-US" dirty="0" smtClean="0"/>
              <a:t> 7. Super heater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Babcock and Wilcox Boiler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8. Mud box </a:t>
            </a:r>
          </a:p>
          <a:p>
            <a:r>
              <a:rPr lang="en-US" dirty="0" smtClean="0"/>
              <a:t>9. Inspection door </a:t>
            </a:r>
          </a:p>
          <a:p>
            <a:r>
              <a:rPr lang="en-US" dirty="0" smtClean="0"/>
              <a:t>10. </a:t>
            </a:r>
            <a:r>
              <a:rPr lang="en-US" dirty="0" err="1" smtClean="0"/>
              <a:t>DamperSteam</a:t>
            </a:r>
            <a:r>
              <a:rPr lang="en-US" dirty="0" smtClean="0"/>
              <a:t> and water drum (boiler shell):One half of the drum which is horizontal is filled up with water and steam remains on </a:t>
            </a:r>
            <a:r>
              <a:rPr lang="en-US" dirty="0" err="1" smtClean="0"/>
              <a:t>theother</a:t>
            </a:r>
            <a:r>
              <a:rPr lang="en-US" dirty="0" smtClean="0"/>
              <a:t> half. It is about 8 meters in length and 2 meter in </a:t>
            </a:r>
            <a:r>
              <a:rPr lang="en-US" dirty="0" err="1" smtClean="0"/>
              <a:t>diameter.Water</a:t>
            </a:r>
            <a:r>
              <a:rPr lang="en-US" dirty="0" smtClean="0"/>
              <a:t> </a:t>
            </a:r>
            <a:r>
              <a:rPr lang="en-US" dirty="0" err="1" smtClean="0"/>
              <a:t>tubes:Water</a:t>
            </a:r>
            <a:r>
              <a:rPr lang="en-US" dirty="0" smtClean="0"/>
              <a:t> tubes are placed between the drum and furnace in an inclined position (at an angle of10 to 15 degree) to promote water circulation.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Construction of Babcock and Wilcox Boiler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latin typeface="Verdana" pitchFamily="34" charset="0"/>
              </a:rPr>
              <a:t>Fitting and devices which are necessary for the safety and control are knows as boiler mountings</a:t>
            </a:r>
          </a:p>
          <a:p>
            <a:pPr eaLnBrk="1" hangingPunct="1"/>
            <a:r>
              <a:rPr lang="en-US" sz="2000" smtClean="0">
                <a:latin typeface="Verdana" pitchFamily="34" charset="0"/>
              </a:rPr>
              <a:t>Fitting or devices which are provided to increase the efficiency of the boiler and help in the smooth working of the plant are knows as boiler accessories.</a:t>
            </a:r>
          </a:p>
          <a:p>
            <a:pPr eaLnBrk="1" hangingPunct="1"/>
            <a:r>
              <a:rPr lang="en-US" sz="2400" b="1" smtClean="0">
                <a:latin typeface="Verdana" pitchFamily="34" charset="0"/>
              </a:rPr>
              <a:t>Fittings which are essential from the safety point of view are as follows,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smtClean="0">
                <a:latin typeface="Verdana" pitchFamily="34" charset="0"/>
              </a:rPr>
              <a:t>Water level indicators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smtClean="0">
                <a:latin typeface="Verdana" pitchFamily="34" charset="0"/>
              </a:rPr>
              <a:t>Safety valves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smtClean="0">
                <a:latin typeface="Verdana" pitchFamily="34" charset="0"/>
              </a:rPr>
              <a:t>Combined high steam and low water safety valve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000" smtClean="0">
                <a:latin typeface="Verdana" pitchFamily="34" charset="0"/>
              </a:rPr>
              <a:t>Fusible plug</a:t>
            </a:r>
          </a:p>
          <a:p>
            <a:pPr eaLnBrk="1" hangingPunct="1"/>
            <a:endParaRPr lang="en-US" sz="2000" smtClean="0">
              <a:latin typeface="Verdana" pitchFamily="34" charset="0"/>
            </a:endParaRP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8A088-9B96-4D9F-9267-ACE13B3A27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Verdana" pitchFamily="34" charset="0"/>
              </a:rPr>
              <a:t>Boiler Mountings and Accessories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Verdana" pitchFamily="34" charset="0"/>
              </a:rPr>
              <a:t>Fittings which are essential from the control point of view are as follows,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Verdana" pitchFamily="34" charset="0"/>
              </a:rPr>
              <a:t>Pressure gauge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Verdana" pitchFamily="34" charset="0"/>
              </a:rPr>
              <a:t>Junction or stop valve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Verdana" pitchFamily="34" charset="0"/>
              </a:rPr>
              <a:t>Feed check valve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Verdana" pitchFamily="34" charset="0"/>
              </a:rPr>
              <a:t>Blow-off cock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Verdana" pitchFamily="34" charset="0"/>
              </a:rPr>
              <a:t>Man hole and Mud Box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latin typeface="Verdana" pitchFamily="34" charset="0"/>
              </a:rPr>
              <a:t>The important accessories are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Verdana" pitchFamily="34" charset="0"/>
              </a:rPr>
              <a:t>Superheater</a:t>
            </a:r>
            <a:endParaRPr lang="en-US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err="1" smtClean="0">
                <a:latin typeface="Verdana" pitchFamily="34" charset="0"/>
              </a:rPr>
              <a:t>Economiser</a:t>
            </a:r>
            <a:endParaRPr lang="en-US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Verdana" pitchFamily="34" charset="0"/>
              </a:rPr>
              <a:t>Air-</a:t>
            </a:r>
            <a:r>
              <a:rPr lang="en-US" sz="2000" dirty="0" err="1" smtClean="0">
                <a:latin typeface="Verdana" pitchFamily="34" charset="0"/>
              </a:rPr>
              <a:t>preheater</a:t>
            </a:r>
            <a:endParaRPr lang="en-US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Verdana" pitchFamily="34" charset="0"/>
              </a:rPr>
              <a:t>Feed pump or injector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0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Verdana" pitchFamily="34" charset="0"/>
            </a:endParaRP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12213C-3F04-4D34-9844-74D7F5974E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latin typeface="Verdana" pitchFamily="34" charset="0"/>
              </a:rPr>
              <a:t>Boiler Mountings and Accessories contd….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1) B</a:t>
            </a:r>
            <a:r>
              <a:rPr lang="en-US" sz="2800" b="1" dirty="0" smtClean="0"/>
              <a:t>oth solid and liquid fuel can be burnt.</a:t>
            </a:r>
          </a:p>
          <a:p>
            <a:r>
              <a:rPr lang="en-US" sz="2800" b="1" dirty="0" smtClean="0"/>
              <a:t>2) Minimum draught losses.</a:t>
            </a:r>
          </a:p>
          <a:p>
            <a:r>
              <a:rPr lang="en-US" sz="2800" b="1" dirty="0" smtClean="0"/>
              <a:t>3) High evaporation.</a:t>
            </a:r>
          </a:p>
          <a:p>
            <a:r>
              <a:rPr lang="en-US" sz="2800" b="1" dirty="0" smtClean="0"/>
              <a:t>4) Natural water circulation.</a:t>
            </a:r>
          </a:p>
          <a:p>
            <a:r>
              <a:rPr lang="en-US" sz="2800" b="1" dirty="0" smtClean="0"/>
              <a:t>5) Defective tubes can be easily replaced.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ADVANTAGES:-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377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Slide 1</vt:lpstr>
      <vt:lpstr>Student Name&gt;&gt;</vt:lpstr>
      <vt:lpstr>Babcock and Wilcox water tube Boiler</vt:lpstr>
      <vt:lpstr>FIGER:- babcock and wilcox boiler</vt:lpstr>
      <vt:lpstr>Construction of Babcock and Wilcox Boiler</vt:lpstr>
      <vt:lpstr>Construction of Babcock and Wilcox Boiler</vt:lpstr>
      <vt:lpstr>Boiler Mountings and Accessories</vt:lpstr>
      <vt:lpstr>Boiler Mountings and Accessories contd….</vt:lpstr>
      <vt:lpstr>ADVANTAGES:-</vt:lpstr>
      <vt:lpstr>THANK YOU  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samsung</dc:creator>
  <cp:lastModifiedBy>DELL</cp:lastModifiedBy>
  <cp:revision>6</cp:revision>
  <dcterms:created xsi:type="dcterms:W3CDTF">2013-12-05T03:38:27Z</dcterms:created>
  <dcterms:modified xsi:type="dcterms:W3CDTF">2013-12-18T06:55:42Z</dcterms:modified>
</cp:coreProperties>
</file>