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7" r:id="rId1"/>
    <p:sldMasterId id="2147483929" r:id="rId2"/>
  </p:sldMasterIdLst>
  <p:notesMasterIdLst>
    <p:notesMasterId r:id="rId22"/>
  </p:notesMasterIdLst>
  <p:handoutMasterIdLst>
    <p:handoutMasterId r:id="rId23"/>
  </p:handoutMasterIdLst>
  <p:sldIdLst>
    <p:sldId id="451" r:id="rId3"/>
    <p:sldId id="256" r:id="rId4"/>
    <p:sldId id="449" r:id="rId5"/>
    <p:sldId id="442" r:id="rId6"/>
    <p:sldId id="443" r:id="rId7"/>
    <p:sldId id="441" r:id="rId8"/>
    <p:sldId id="394" r:id="rId9"/>
    <p:sldId id="397" r:id="rId10"/>
    <p:sldId id="399" r:id="rId11"/>
    <p:sldId id="415" r:id="rId12"/>
    <p:sldId id="445" r:id="rId13"/>
    <p:sldId id="411" r:id="rId14"/>
    <p:sldId id="422" r:id="rId15"/>
    <p:sldId id="423" r:id="rId16"/>
    <p:sldId id="424" r:id="rId17"/>
    <p:sldId id="425" r:id="rId18"/>
    <p:sldId id="426" r:id="rId19"/>
    <p:sldId id="427" r:id="rId20"/>
    <p:sldId id="452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FF33"/>
    <a:srgbClr val="6D4343"/>
    <a:srgbClr val="0000FF"/>
    <a:srgbClr val="08A83A"/>
    <a:srgbClr val="FF0000"/>
    <a:srgbClr val="EAB5A6"/>
    <a:srgbClr val="336699"/>
    <a:srgbClr val="3366CC"/>
    <a:srgbClr val="DDDDDD"/>
    <a:srgbClr val="F0CAC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03" autoAdjust="0"/>
    <p:restoredTop sz="96057" autoAdjust="0"/>
  </p:normalViewPr>
  <p:slideViewPr>
    <p:cSldViewPr>
      <p:cViewPr varScale="1">
        <p:scale>
          <a:sx n="70" d="100"/>
          <a:sy n="70" d="100"/>
        </p:scale>
        <p:origin x="-11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D7CEE-B526-40A5-B534-6FDB788ACB2E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9A4E1-B0B3-4B22-87B5-FF2DCC1D1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B53B1FB-5901-4AF2-BE18-CC6FC88D4715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A7355A5-3847-4B5A-B1C1-26A5310C1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Figure 10.3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37B078-868F-4139-8020-57D0F7090006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88D53CD-7426-4FE2-A550-D0850E07C6A2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475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EAA872C-5D93-4EAF-86A4-7EA30146327D}" type="slidenum">
              <a:rPr lang="en-US" sz="1200"/>
              <a:pPr algn="r"/>
              <a:t>13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578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ACC37C5-F7FB-4172-8DFA-5727E34FA389}" type="slidenum">
              <a:rPr lang="en-US" sz="1200"/>
              <a:pPr algn="r"/>
              <a:t>14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680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039F58F-2F31-4D5D-A277-C04984B173D2}" type="slidenum">
              <a:rPr lang="en-US" sz="1200"/>
              <a:pPr algn="r"/>
              <a:t>15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782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417F3F2-3304-4C71-B037-A4954ADC3633}" type="slidenum">
              <a:rPr lang="en-US" sz="1200"/>
              <a:pPr algn="r"/>
              <a:t>16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885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F6149F7-F76C-4AA0-AE63-65283232235B}" type="slidenum">
              <a:rPr lang="en-US" sz="1200"/>
              <a:pPr algn="r"/>
              <a:t>17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987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6EA4E4C-1B77-4F93-AC3D-50843B658A0D}" type="slidenum">
              <a:rPr lang="en-US" sz="1200"/>
              <a:pPr algn="r"/>
              <a:t>18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DC63F-0F56-4112-B69E-96D85DFF15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20B1-FD03-46A3-AE38-15A9231BEA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FF918B-4580-4F85-A089-FEB8BA7EA8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DC63F-0F56-4112-B69E-96D85DFF15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B428D2-F9DC-4D0B-8223-40DFE693F1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A8932A-AB18-473F-89AB-1CC0859DDD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771C2-1F9F-40FA-9DEB-14E8950FF4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A733AF-A145-4A4E-B33C-3CEDA31DB8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FE19-51F3-4E1A-AB2A-E36F43AE21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2223C-1DC6-48B8-9556-20F7C9BECA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2B3F84-27CA-4F57-85D6-0C824B35FC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B428D2-F9DC-4D0B-8223-40DFE693F1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330E284D-774D-4918-813F-8A3E2D9F7B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20B1-FD03-46A3-AE38-15A9231BEA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FF918B-4580-4F85-A089-FEB8BA7EA8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5AEE0-8F75-4F11-B8D6-D9C202793F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A8932A-AB18-473F-89AB-1CC0859DDD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771C2-1F9F-40FA-9DEB-14E8950FF4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A733AF-A145-4A4E-B33C-3CEDA31DB8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FE19-51F3-4E1A-AB2A-E36F43AE21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2223C-1DC6-48B8-9556-20F7C9BECA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2B3F84-27CA-4F57-85D6-0C824B35FC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330E284D-774D-4918-813F-8A3E2D9F7B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F6BF25A-44E8-412B-80DA-7A49E7EDCC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F6BF25A-44E8-412B-80DA-7A49E7EDCC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077200" cy="426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7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7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7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7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7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7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7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7300" b="1" dirty="0" smtClean="0">
                <a:solidFill>
                  <a:schemeClr val="tx2">
                    <a:lumMod val="50000"/>
                  </a:schemeClr>
                </a:solidFill>
              </a:rPr>
              <a:t>Pacific School Of        Engineering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" name="Picture 2" descr="I:\158020_341087725982299_782915138_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09600"/>
            <a:ext cx="2362200" cy="24384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4"/>
          <p:cNvSpPr>
            <a:spLocks noGrp="1"/>
          </p:cNvSpPr>
          <p:nvPr>
            <p:ph type="title" idx="4294967295"/>
          </p:nvPr>
        </p:nvSpPr>
        <p:spPr>
          <a:xfrm>
            <a:off x="685800" y="228600"/>
            <a:ext cx="4625975" cy="8683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i="1" u="sng" dirty="0" smtClean="0">
                <a:latin typeface="Times New Roman" pitchFamily="18" charset="0"/>
              </a:rPr>
              <a:t>p</a:t>
            </a:r>
            <a:r>
              <a:rPr lang="en-US" sz="5400" b="1" u="sng" dirty="0" smtClean="0">
                <a:latin typeface="Times New Roman" pitchFamily="18" charset="0"/>
              </a:rPr>
              <a:t>-</a:t>
            </a:r>
            <a:r>
              <a:rPr lang="en-US" sz="5400" b="1" i="1" u="sng" dirty="0" smtClean="0">
                <a:latin typeface="Times New Roman" pitchFamily="18" charset="0"/>
              </a:rPr>
              <a:t>h</a:t>
            </a:r>
            <a:r>
              <a:rPr lang="en-US" sz="5400" b="1" u="sng" dirty="0" smtClean="0"/>
              <a:t> </a:t>
            </a:r>
            <a:r>
              <a:rPr lang="en-US" sz="4800" b="1" u="sng" dirty="0" smtClean="0"/>
              <a:t>Diagram</a:t>
            </a:r>
          </a:p>
        </p:txBody>
      </p:sp>
      <p:sp>
        <p:nvSpPr>
          <p:cNvPr id="69636" name="Content Placeholder 3"/>
          <p:cNvSpPr>
            <a:spLocks noGrp="1"/>
          </p:cNvSpPr>
          <p:nvPr>
            <p:ph sz="half" idx="4294967295"/>
          </p:nvPr>
        </p:nvSpPr>
        <p:spPr>
          <a:xfrm>
            <a:off x="560388" y="1447800"/>
            <a:ext cx="8583612" cy="762000"/>
          </a:xfrm>
        </p:spPr>
        <p:txBody>
          <a:bodyPr>
            <a:normAutofit fontScale="85000" lnSpcReduction="10000"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en-US" sz="2800" dirty="0" smtClean="0"/>
              <a:t>The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pressure-enthalpy (</a:t>
            </a: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p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-</a:t>
            </a: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h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) diagram</a:t>
            </a:r>
            <a:r>
              <a:rPr lang="en-US" sz="2800" dirty="0" smtClean="0"/>
              <a:t> is a thermodynamic property diagram commonly used in the refrigeration field.</a:t>
            </a:r>
          </a:p>
        </p:txBody>
      </p:sp>
      <p:pic>
        <p:nvPicPr>
          <p:cNvPr id="3994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938462"/>
            <a:ext cx="5715000" cy="391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6963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6400"/>
            <a:ext cx="8229600" cy="1524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Vapor Compression Refrigeration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3306763"/>
          </a:xfrm>
        </p:spPr>
        <p:txBody>
          <a:bodyPr>
            <a:normAutofit fontScale="25000" lnSpcReduction="20000"/>
          </a:bodyPr>
          <a:lstStyle/>
          <a:p>
            <a:pPr marL="401638" indent="-401638" defTabSz="227013">
              <a:spcBef>
                <a:spcPct val="50000"/>
              </a:spcBef>
              <a:buBlip>
                <a:blip r:embed="rId2"/>
              </a:buBlip>
              <a:tabLst>
                <a:tab pos="690563" algn="l"/>
              </a:tabLst>
            </a:pPr>
            <a:r>
              <a:rPr lang="en-US" sz="112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Advantages</a:t>
            </a:r>
          </a:p>
          <a:p>
            <a:pPr marL="401638" indent="-401638" defTabSz="227013">
              <a:spcBef>
                <a:spcPct val="50000"/>
              </a:spcBef>
              <a:tabLst>
                <a:tab pos="690563" algn="l"/>
              </a:tabLst>
            </a:pPr>
            <a:endParaRPr lang="en-US" sz="8400" b="1" dirty="0" smtClean="0">
              <a:solidFill>
                <a:srgbClr val="66FF33"/>
              </a:solidFill>
              <a:latin typeface="Arial" charset="0"/>
            </a:endParaRPr>
          </a:p>
          <a:p>
            <a:pPr marL="401638" indent="-401638" defTabSz="227013">
              <a:spcBef>
                <a:spcPct val="50000"/>
              </a:spcBef>
              <a:buFont typeface="Wingdings" pitchFamily="2" charset="2"/>
              <a:buChar char="v"/>
              <a:tabLst>
                <a:tab pos="690563" algn="l"/>
              </a:tabLst>
            </a:pPr>
            <a:r>
              <a:rPr lang="en-US" sz="64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Lot of heat can be removed (lot of thermal energy to change liquid to vapor).</a:t>
            </a:r>
          </a:p>
          <a:p>
            <a:pPr marL="401638" indent="-401638" defTabSz="227013">
              <a:spcBef>
                <a:spcPct val="50000"/>
              </a:spcBef>
              <a:buNone/>
              <a:tabLst>
                <a:tab pos="690563" algn="l"/>
              </a:tabLst>
            </a:pPr>
            <a:endParaRPr lang="en-US" sz="6400" b="1" dirty="0" smtClean="0">
              <a:solidFill>
                <a:schemeClr val="accent3">
                  <a:lumMod val="75000"/>
                </a:schemeClr>
              </a:solidFill>
              <a:latin typeface="Arial" charset="0"/>
            </a:endParaRPr>
          </a:p>
          <a:p>
            <a:pPr marL="401638" indent="-401638" defTabSz="227013">
              <a:spcBef>
                <a:spcPct val="50000"/>
              </a:spcBef>
              <a:buFont typeface="Wingdings" pitchFamily="2" charset="2"/>
              <a:buChar char="v"/>
              <a:tabLst>
                <a:tab pos="690563" algn="l"/>
              </a:tabLst>
            </a:pPr>
            <a:r>
              <a:rPr lang="en-US" sz="64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Heat transfer rate remains high (temperature of working fluid much lower than what is being cooled).</a:t>
            </a:r>
          </a:p>
          <a:p>
            <a:pPr marL="401638" indent="-401638" defTabSz="227013">
              <a:spcBef>
                <a:spcPct val="50000"/>
              </a:spcBef>
              <a:buNone/>
              <a:tabLst>
                <a:tab pos="690563" algn="l"/>
              </a:tabLst>
            </a:pPr>
            <a:endParaRPr lang="en-US" sz="6400" b="1" dirty="0" smtClean="0">
              <a:solidFill>
                <a:schemeClr val="accent3">
                  <a:lumMod val="75000"/>
                </a:schemeClr>
              </a:solidFill>
              <a:latin typeface="Arial" charset="0"/>
            </a:endParaRPr>
          </a:p>
          <a:p>
            <a:pPr marL="401638" indent="-401638" defTabSz="227013">
              <a:spcBef>
                <a:spcPct val="50000"/>
              </a:spcBef>
              <a:buFont typeface="Wingdings" pitchFamily="2" charset="2"/>
              <a:buChar char="v"/>
              <a:tabLst>
                <a:tab pos="690563" algn="l"/>
              </a:tabLst>
            </a:pPr>
            <a:r>
              <a:rPr lang="en-US" sz="64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It is low running cost.</a:t>
            </a:r>
          </a:p>
          <a:p>
            <a:pPr marL="401638" indent="-401638" defTabSz="227013">
              <a:spcBef>
                <a:spcPct val="50000"/>
              </a:spcBef>
              <a:buNone/>
              <a:tabLst>
                <a:tab pos="690563" algn="l"/>
              </a:tabLst>
            </a:pPr>
            <a:endParaRPr lang="en-US" sz="6400" b="1" dirty="0" smtClean="0">
              <a:solidFill>
                <a:schemeClr val="accent3">
                  <a:lumMod val="75000"/>
                </a:schemeClr>
              </a:solidFill>
              <a:latin typeface="Arial" charset="0"/>
            </a:endParaRPr>
          </a:p>
          <a:p>
            <a:pPr marL="401638" indent="-401638" defTabSz="227013">
              <a:spcBef>
                <a:spcPct val="50000"/>
              </a:spcBef>
              <a:buFont typeface="Wingdings" pitchFamily="2" charset="2"/>
              <a:buChar char="v"/>
              <a:tabLst>
                <a:tab pos="690563" algn="l"/>
              </a:tabLst>
            </a:pPr>
            <a:r>
              <a:rPr lang="en-US" sz="64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It’s C.O.P is high.</a:t>
            </a:r>
          </a:p>
          <a:p>
            <a:pPr marL="401638" indent="-401638" defTabSz="227013">
              <a:spcBef>
                <a:spcPct val="50000"/>
              </a:spcBef>
              <a:buNone/>
              <a:tabLst>
                <a:tab pos="690563" algn="l"/>
              </a:tabLst>
            </a:pPr>
            <a:endParaRPr lang="en-US" sz="6400" b="1" dirty="0" smtClean="0">
              <a:solidFill>
                <a:schemeClr val="accent3">
                  <a:lumMod val="75000"/>
                </a:schemeClr>
              </a:solidFill>
              <a:latin typeface="Arial" charset="0"/>
            </a:endParaRPr>
          </a:p>
          <a:p>
            <a:pPr marL="401638" indent="-401638" defTabSz="227013">
              <a:spcBef>
                <a:spcPct val="50000"/>
              </a:spcBef>
              <a:buFont typeface="Wingdings" pitchFamily="2" charset="2"/>
              <a:buChar char="v"/>
              <a:tabLst>
                <a:tab pos="690563" algn="l"/>
              </a:tabLst>
            </a:pPr>
            <a:r>
              <a:rPr lang="en-US" sz="64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The required temperatures of the evaporation can be achieved simply by adjusting the control valve.</a:t>
            </a:r>
          </a:p>
          <a:p>
            <a:pPr marL="401638" indent="-401638" defTabSz="227013">
              <a:spcBef>
                <a:spcPct val="50000"/>
              </a:spcBef>
              <a:buNone/>
              <a:tabLst>
                <a:tab pos="690563" algn="l"/>
              </a:tabLst>
            </a:pPr>
            <a:endParaRPr lang="en-US" sz="6400" b="1" dirty="0" smtClean="0">
              <a:solidFill>
                <a:schemeClr val="accent3">
                  <a:lumMod val="75000"/>
                </a:schemeClr>
              </a:solidFill>
              <a:latin typeface="Arial" charset="0"/>
            </a:endParaRPr>
          </a:p>
          <a:p>
            <a:pPr marL="401638" indent="-401638" defTabSz="227013">
              <a:spcBef>
                <a:spcPct val="50000"/>
              </a:spcBef>
              <a:buFont typeface="Wingdings" pitchFamily="2" charset="2"/>
              <a:buChar char="v"/>
              <a:tabLst>
                <a:tab pos="690563" algn="l"/>
              </a:tabLst>
            </a:pPr>
            <a:r>
              <a:rPr lang="en-US" sz="64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It is smaller in size for given capacity of refrigeration.</a:t>
            </a:r>
          </a:p>
          <a:p>
            <a:pPr marL="401638" indent="-401638" defTabSz="227013">
              <a:spcBef>
                <a:spcPct val="50000"/>
              </a:spcBef>
              <a:buFont typeface="Wingdings" pitchFamily="2" charset="2"/>
              <a:buChar char="v"/>
              <a:tabLst>
                <a:tab pos="690563" algn="l"/>
              </a:tabLst>
            </a:pPr>
            <a:endParaRPr lang="en-US" sz="2000" b="1" dirty="0" smtClean="0">
              <a:solidFill>
                <a:schemeClr val="accent3">
                  <a:lumMod val="75000"/>
                </a:schemeClr>
              </a:solidFill>
              <a:latin typeface="Arial" charset="0"/>
            </a:endParaRPr>
          </a:p>
          <a:p>
            <a:pPr marL="401638" indent="-401638" defTabSz="227013">
              <a:spcBef>
                <a:spcPct val="50000"/>
              </a:spcBef>
              <a:buFont typeface="Wingdings" pitchFamily="2" charset="2"/>
              <a:buChar char="v"/>
              <a:tabLst>
                <a:tab pos="690563" algn="l"/>
              </a:tabLst>
            </a:pPr>
            <a:endParaRPr lang="en-US" sz="2000" b="1" dirty="0" smtClean="0">
              <a:solidFill>
                <a:schemeClr val="accent3">
                  <a:lumMod val="7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u="sng" dirty="0" smtClean="0"/>
              <a:t>Ammonia-Water Absorption Refrigeration</a:t>
            </a:r>
          </a:p>
        </p:txBody>
      </p:sp>
      <p:sp>
        <p:nvSpPr>
          <p:cNvPr id="22533" name="Text Box 21"/>
          <p:cNvSpPr txBox="1">
            <a:spLocks noChangeArrowheads="1"/>
          </p:cNvSpPr>
          <p:nvPr/>
        </p:nvSpPr>
        <p:spPr bwMode="auto">
          <a:xfrm>
            <a:off x="457200" y="1600200"/>
            <a:ext cx="3810000" cy="486783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10000"/>
              </a:spcBef>
              <a:buClr>
                <a:srgbClr val="FF0000"/>
              </a:buClr>
              <a:buFont typeface="Arial" charset="0"/>
              <a:buChar char="►"/>
            </a:pPr>
            <a:r>
              <a:rPr lang="en-US" sz="2800" dirty="0">
                <a:solidFill>
                  <a:srgbClr val="FFFF00"/>
                </a:solidFill>
              </a:rPr>
              <a:t>Absorption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refrigeration</a:t>
            </a:r>
            <a:r>
              <a:rPr lang="en-US" sz="2800" dirty="0"/>
              <a:t> systems have important commercial </a:t>
            </a:r>
            <a:r>
              <a:rPr lang="en-US" sz="2800" dirty="0" smtClean="0"/>
              <a:t>ad </a:t>
            </a:r>
            <a:r>
              <a:rPr lang="en-US" sz="2800" dirty="0"/>
              <a:t>industrial applications.</a:t>
            </a:r>
          </a:p>
          <a:p>
            <a:pPr>
              <a:spcBef>
                <a:spcPct val="10000"/>
              </a:spcBef>
              <a:buClr>
                <a:srgbClr val="FF0000"/>
              </a:buClr>
              <a:buFont typeface="Arial" charset="0"/>
              <a:buChar char="►"/>
            </a:pPr>
            <a:r>
              <a:rPr lang="en-US" sz="2800" dirty="0"/>
              <a:t>The principal components of an </a:t>
            </a:r>
            <a:r>
              <a:rPr lang="en-US" sz="2800" dirty="0">
                <a:solidFill>
                  <a:srgbClr val="FFFF00"/>
                </a:solidFill>
              </a:rPr>
              <a:t>ammonia-water</a:t>
            </a:r>
            <a:r>
              <a:rPr lang="en-US" sz="2800" dirty="0"/>
              <a:t> absorption system are shown in the figure.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572000" y="1447800"/>
            <a:ext cx="4267200" cy="4325938"/>
            <a:chOff x="2976" y="1488"/>
            <a:chExt cx="2688" cy="2725"/>
          </a:xfrm>
        </p:grpSpPr>
        <p:pic>
          <p:nvPicPr>
            <p:cNvPr id="44037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76" y="1488"/>
              <a:ext cx="2688" cy="2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038" name="Text Box 7"/>
            <p:cNvSpPr txBox="1">
              <a:spLocks noChangeArrowheads="1"/>
            </p:cNvSpPr>
            <p:nvPr/>
          </p:nvSpPr>
          <p:spPr bwMode="auto">
            <a:xfrm>
              <a:off x="4960" y="3943"/>
              <a:ext cx="473" cy="27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100" b="1">
                  <a:solidFill>
                    <a:schemeClr val="accent2"/>
                  </a:solidFill>
                  <a:latin typeface="Times New Roman" pitchFamily="18" charset="0"/>
                </a:rPr>
                <a:t>Absorber</a:t>
              </a:r>
            </a:p>
            <a:p>
              <a:pPr algn="ctr"/>
              <a:r>
                <a:rPr lang="en-US" sz="1100" b="1">
                  <a:solidFill>
                    <a:schemeClr val="accent2"/>
                  </a:solidFill>
                  <a:latin typeface="Times New Roman" pitchFamily="18" charset="0"/>
                </a:rPr>
                <a:t>coolant</a:t>
              </a:r>
            </a:p>
          </p:txBody>
        </p:sp>
      </p:grp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225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4"/>
          <p:cNvSpPr>
            <a:spLocks noGrp="1"/>
          </p:cNvSpPr>
          <p:nvPr>
            <p:ph type="title" idx="4294967295"/>
          </p:nvPr>
        </p:nvSpPr>
        <p:spPr>
          <a:xfrm>
            <a:off x="533400" y="0"/>
            <a:ext cx="82296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u="sng" dirty="0" smtClean="0"/>
              <a:t>Ammonia-Water Absorption Refrigeration</a:t>
            </a:r>
          </a:p>
        </p:txBody>
      </p:sp>
      <p:sp>
        <p:nvSpPr>
          <p:cNvPr id="45059" name="Text Box 21"/>
          <p:cNvSpPr txBox="1">
            <a:spLocks noChangeArrowheads="1"/>
          </p:cNvSpPr>
          <p:nvPr/>
        </p:nvSpPr>
        <p:spPr bwMode="auto">
          <a:xfrm>
            <a:off x="228600" y="1143000"/>
            <a:ext cx="4267200" cy="5405719"/>
          </a:xfrm>
          <a:prstGeom prst="rect">
            <a:avLst/>
          </a:prstGeom>
          <a:solidFill>
            <a:schemeClr val="tx1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1">
              <a:spcBef>
                <a:spcPct val="10000"/>
              </a:spcBef>
              <a:buClr>
                <a:srgbClr val="0000FF"/>
              </a:buClr>
              <a:buFont typeface="Arial" charset="0"/>
              <a:buChar char="►"/>
            </a:pPr>
            <a:r>
              <a:rPr lang="en-US" sz="2800" dirty="0"/>
              <a:t>The </a:t>
            </a:r>
            <a:r>
              <a:rPr lang="en-US" sz="2800" dirty="0" smtClean="0">
                <a:solidFill>
                  <a:srgbClr val="FFFF00"/>
                </a:solidFill>
              </a:rPr>
              <a:t>left-side</a:t>
            </a:r>
            <a:r>
              <a:rPr lang="en-US" sz="2800" dirty="0" smtClean="0"/>
              <a:t> </a:t>
            </a:r>
            <a:r>
              <a:rPr lang="en-US" sz="2800" dirty="0"/>
              <a:t>of the schematic includes components familiar from the discussion of the vapor-compression system:  </a:t>
            </a:r>
            <a:r>
              <a:rPr lang="en-US" sz="2800" dirty="0">
                <a:solidFill>
                  <a:srgbClr val="FFFF00"/>
                </a:solidFill>
              </a:rPr>
              <a:t>evaporator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FFFF00"/>
                </a:solidFill>
              </a:rPr>
              <a:t>condenser</a:t>
            </a:r>
            <a:r>
              <a:rPr lang="en-US" sz="2800" dirty="0"/>
              <a:t>, and </a:t>
            </a:r>
            <a:r>
              <a:rPr lang="en-US" sz="2800" dirty="0">
                <a:solidFill>
                  <a:srgbClr val="FFFF00"/>
                </a:solidFill>
              </a:rPr>
              <a:t>expansion valve.  </a:t>
            </a:r>
            <a:r>
              <a:rPr lang="en-US" sz="2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Only ammonia flows</a:t>
            </a:r>
            <a:r>
              <a:rPr lang="en-US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/>
              <a:t>through these components.</a:t>
            </a:r>
          </a:p>
        </p:txBody>
      </p:sp>
      <p:grpSp>
        <p:nvGrpSpPr>
          <p:cNvPr id="45060" name="Group 5"/>
          <p:cNvGrpSpPr>
            <a:grpSpLocks/>
          </p:cNvGrpSpPr>
          <p:nvPr/>
        </p:nvGrpSpPr>
        <p:grpSpPr bwMode="auto">
          <a:xfrm>
            <a:off x="4876800" y="1295400"/>
            <a:ext cx="4267200" cy="5105400"/>
            <a:chOff x="2976" y="1488"/>
            <a:chExt cx="2688" cy="2725"/>
          </a:xfrm>
        </p:grpSpPr>
        <p:pic>
          <p:nvPicPr>
            <p:cNvPr id="45062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76" y="1488"/>
              <a:ext cx="2688" cy="2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5063" name="Text Box 7"/>
            <p:cNvSpPr txBox="1">
              <a:spLocks noChangeArrowheads="1"/>
            </p:cNvSpPr>
            <p:nvPr/>
          </p:nvSpPr>
          <p:spPr bwMode="auto">
            <a:xfrm>
              <a:off x="4960" y="3943"/>
              <a:ext cx="473" cy="270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accent2"/>
                  </a:solidFill>
                  <a:latin typeface="Times New Roman" pitchFamily="18" charset="0"/>
                </a:rPr>
                <a:t>Absorber</a:t>
              </a:r>
            </a:p>
            <a:p>
              <a:pPr algn="ctr"/>
              <a:r>
                <a:rPr lang="en-US" sz="1100" b="1" dirty="0">
                  <a:solidFill>
                    <a:schemeClr val="accent2"/>
                  </a:solidFill>
                  <a:latin typeface="Times New Roman" pitchFamily="18" charset="0"/>
                </a:rPr>
                <a:t>coolant</a:t>
              </a:r>
            </a:p>
          </p:txBody>
        </p:sp>
      </p:grpSp>
      <p:sp>
        <p:nvSpPr>
          <p:cNvPr id="45061" name="Rectangle 8"/>
          <p:cNvSpPr>
            <a:spLocks noChangeArrowheads="1"/>
          </p:cNvSpPr>
          <p:nvPr/>
        </p:nvSpPr>
        <p:spPr bwMode="auto">
          <a:xfrm>
            <a:off x="4572000" y="1143000"/>
            <a:ext cx="2057400" cy="518160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45059" grpId="0" animBg="1"/>
      <p:bldP spid="4506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4"/>
          <p:cNvSpPr>
            <a:spLocks noGrp="1"/>
          </p:cNvSpPr>
          <p:nvPr>
            <p:ph type="title" idx="4294967295"/>
          </p:nvPr>
        </p:nvSpPr>
        <p:spPr>
          <a:xfrm>
            <a:off x="685800" y="228600"/>
            <a:ext cx="8229600" cy="609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u="sng" dirty="0" smtClean="0"/>
              <a:t>Ammonia-Water Absorption Refrigeration</a:t>
            </a:r>
          </a:p>
        </p:txBody>
      </p:sp>
      <p:sp>
        <p:nvSpPr>
          <p:cNvPr id="46083" name="Text Box 21"/>
          <p:cNvSpPr txBox="1">
            <a:spLocks noChangeArrowheads="1"/>
          </p:cNvSpPr>
          <p:nvPr/>
        </p:nvSpPr>
        <p:spPr bwMode="auto">
          <a:xfrm>
            <a:off x="152400" y="1143000"/>
            <a:ext cx="4495800" cy="5262979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1">
              <a:spcBef>
                <a:spcPct val="10000"/>
              </a:spcBef>
              <a:buClr>
                <a:srgbClr val="0000FF"/>
              </a:buClr>
              <a:buFont typeface="Arial" charset="0"/>
              <a:buChar char="►"/>
            </a:pPr>
            <a:r>
              <a:rPr lang="en-US" sz="2800" dirty="0"/>
              <a:t>The </a:t>
            </a:r>
            <a:r>
              <a:rPr lang="en-US" sz="2800" dirty="0">
                <a:solidFill>
                  <a:srgbClr val="FFFF00"/>
                </a:solidFill>
              </a:rPr>
              <a:t>right-side</a:t>
            </a:r>
            <a:r>
              <a:rPr lang="en-US" sz="2800" dirty="0"/>
              <a:t> of the schematic includes components that replace the compressor of the vapor-compression refrigeration system:  </a:t>
            </a:r>
            <a:r>
              <a:rPr lang="en-US" sz="2800" dirty="0">
                <a:solidFill>
                  <a:srgbClr val="FFFF00"/>
                </a:solidFill>
              </a:rPr>
              <a:t>absorber, pump</a:t>
            </a:r>
            <a:r>
              <a:rPr lang="en-US" sz="2800" dirty="0"/>
              <a:t>, and </a:t>
            </a:r>
            <a:r>
              <a:rPr lang="en-US" sz="2800" dirty="0">
                <a:solidFill>
                  <a:srgbClr val="FFFF00"/>
                </a:solidFill>
              </a:rPr>
              <a:t>generator</a:t>
            </a:r>
            <a:r>
              <a:rPr lang="en-US" sz="2800" dirty="0"/>
              <a:t>.  These components involve </a:t>
            </a:r>
            <a:r>
              <a:rPr lang="en-US" sz="2800" b="1" dirty="0">
                <a:solidFill>
                  <a:schemeClr val="bg1"/>
                </a:solidFill>
              </a:rPr>
              <a:t>liquid ammonia-water solutions</a:t>
            </a:r>
            <a:r>
              <a:rPr lang="en-US" sz="2800" dirty="0"/>
              <a:t>.</a:t>
            </a:r>
          </a:p>
        </p:txBody>
      </p:sp>
      <p:grpSp>
        <p:nvGrpSpPr>
          <p:cNvPr id="46084" name="Group 4"/>
          <p:cNvGrpSpPr>
            <a:grpSpLocks/>
          </p:cNvGrpSpPr>
          <p:nvPr/>
        </p:nvGrpSpPr>
        <p:grpSpPr bwMode="auto">
          <a:xfrm>
            <a:off x="4724400" y="1489075"/>
            <a:ext cx="4267200" cy="4325938"/>
            <a:chOff x="2976" y="1488"/>
            <a:chExt cx="2688" cy="2725"/>
          </a:xfrm>
        </p:grpSpPr>
        <p:pic>
          <p:nvPicPr>
            <p:cNvPr id="46086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76" y="1488"/>
              <a:ext cx="2688" cy="2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087" name="Text Box 6"/>
            <p:cNvSpPr txBox="1">
              <a:spLocks noChangeArrowheads="1"/>
            </p:cNvSpPr>
            <p:nvPr/>
          </p:nvSpPr>
          <p:spPr bwMode="auto">
            <a:xfrm>
              <a:off x="4960" y="3943"/>
              <a:ext cx="473" cy="27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100" b="1">
                  <a:solidFill>
                    <a:schemeClr val="accent2"/>
                  </a:solidFill>
                  <a:latin typeface="Times New Roman" pitchFamily="18" charset="0"/>
                </a:rPr>
                <a:t>Absorber</a:t>
              </a:r>
            </a:p>
            <a:p>
              <a:pPr algn="ctr"/>
              <a:r>
                <a:rPr lang="en-US" sz="1100" b="1">
                  <a:solidFill>
                    <a:schemeClr val="accent2"/>
                  </a:solidFill>
                  <a:latin typeface="Times New Roman" pitchFamily="18" charset="0"/>
                </a:rPr>
                <a:t>coolant</a:t>
              </a:r>
            </a:p>
          </p:txBody>
        </p:sp>
      </p:grpSp>
      <p:sp>
        <p:nvSpPr>
          <p:cNvPr id="46085" name="Rectangle 7"/>
          <p:cNvSpPr>
            <a:spLocks noChangeArrowheads="1"/>
          </p:cNvSpPr>
          <p:nvPr/>
        </p:nvSpPr>
        <p:spPr bwMode="auto">
          <a:xfrm>
            <a:off x="6629400" y="1260475"/>
            <a:ext cx="2438400" cy="472440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46083" grpId="0" animBg="1"/>
      <p:bldP spid="4608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4"/>
          <p:cNvSpPr>
            <a:spLocks noGrp="1"/>
          </p:cNvSpPr>
          <p:nvPr>
            <p:ph type="title" idx="4294967295"/>
          </p:nvPr>
        </p:nvSpPr>
        <p:spPr>
          <a:xfrm>
            <a:off x="533400" y="0"/>
            <a:ext cx="82296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u="sng" dirty="0" smtClean="0"/>
              <a:t>Ammonia-Water Absorption Refrigeration</a:t>
            </a:r>
          </a:p>
        </p:txBody>
      </p:sp>
      <p:sp>
        <p:nvSpPr>
          <p:cNvPr id="47107" name="Text Box 21"/>
          <p:cNvSpPr txBox="1">
            <a:spLocks noChangeArrowheads="1"/>
          </p:cNvSpPr>
          <p:nvPr/>
        </p:nvSpPr>
        <p:spPr bwMode="auto">
          <a:xfrm>
            <a:off x="533400" y="1295400"/>
            <a:ext cx="3810000" cy="52578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10000"/>
              </a:spcBef>
              <a:buClr>
                <a:srgbClr val="FF0000"/>
              </a:buClr>
              <a:buFont typeface="Arial" charset="0"/>
              <a:buChar char="►"/>
            </a:pPr>
            <a:r>
              <a:rPr lang="en-US" sz="2800" dirty="0"/>
              <a:t>A principal advantage of the absorption system is that – for comparable refrigeration duty – the </a:t>
            </a:r>
            <a:r>
              <a:rPr lang="en-US" sz="2800" dirty="0">
                <a:solidFill>
                  <a:srgbClr val="FFFF00"/>
                </a:solidFill>
              </a:rPr>
              <a:t>pump work input required </a:t>
            </a:r>
            <a:r>
              <a:rPr lang="en-US" sz="2800" dirty="0"/>
              <a:t>is intrinsically </a:t>
            </a:r>
            <a:r>
              <a:rPr lang="en-US" sz="2800" dirty="0">
                <a:solidFill>
                  <a:srgbClr val="FFFF00"/>
                </a:solidFill>
              </a:rPr>
              <a:t>much less than for the compressor of a vapor-compression system.</a:t>
            </a:r>
          </a:p>
        </p:txBody>
      </p:sp>
      <p:grpSp>
        <p:nvGrpSpPr>
          <p:cNvPr id="47108" name="Group 4"/>
          <p:cNvGrpSpPr>
            <a:grpSpLocks/>
          </p:cNvGrpSpPr>
          <p:nvPr/>
        </p:nvGrpSpPr>
        <p:grpSpPr bwMode="auto">
          <a:xfrm>
            <a:off x="4572000" y="1447800"/>
            <a:ext cx="4267200" cy="4325938"/>
            <a:chOff x="2976" y="1488"/>
            <a:chExt cx="2688" cy="2725"/>
          </a:xfrm>
        </p:grpSpPr>
        <p:pic>
          <p:nvPicPr>
            <p:cNvPr id="47109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76" y="1488"/>
              <a:ext cx="2688" cy="2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7110" name="Text Box 6"/>
            <p:cNvSpPr txBox="1">
              <a:spLocks noChangeArrowheads="1"/>
            </p:cNvSpPr>
            <p:nvPr/>
          </p:nvSpPr>
          <p:spPr bwMode="auto">
            <a:xfrm>
              <a:off x="4960" y="3943"/>
              <a:ext cx="473" cy="27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100" b="1">
                  <a:solidFill>
                    <a:schemeClr val="accent2"/>
                  </a:solidFill>
                  <a:latin typeface="Times New Roman" pitchFamily="18" charset="0"/>
                </a:rPr>
                <a:t>Absorber</a:t>
              </a:r>
            </a:p>
            <a:p>
              <a:pPr algn="ctr"/>
              <a:r>
                <a:rPr lang="en-US" sz="1100" b="1">
                  <a:solidFill>
                    <a:schemeClr val="accent2"/>
                  </a:solidFill>
                  <a:latin typeface="Times New Roman" pitchFamily="18" charset="0"/>
                </a:rPr>
                <a:t>coolant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4710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4"/>
          <p:cNvSpPr>
            <a:spLocks noGrp="1"/>
          </p:cNvSpPr>
          <p:nvPr>
            <p:ph type="title" idx="4294967295"/>
          </p:nvPr>
        </p:nvSpPr>
        <p:spPr>
          <a:xfrm>
            <a:off x="914400" y="-76200"/>
            <a:ext cx="82296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u="sng" dirty="0" smtClean="0"/>
              <a:t>Ammonia-Water Absorption Refrigeration</a:t>
            </a:r>
          </a:p>
        </p:txBody>
      </p:sp>
      <p:sp>
        <p:nvSpPr>
          <p:cNvPr id="88067" name="Text Box 21"/>
          <p:cNvSpPr txBox="1">
            <a:spLocks noChangeArrowheads="1"/>
          </p:cNvSpPr>
          <p:nvPr/>
        </p:nvSpPr>
        <p:spPr bwMode="auto">
          <a:xfrm>
            <a:off x="228600" y="914400"/>
            <a:ext cx="4267200" cy="566924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10000"/>
              </a:spcBef>
              <a:buClr>
                <a:srgbClr val="FF0000"/>
              </a:buClr>
              <a:buFont typeface="Arial" charset="0"/>
              <a:buChar char="►"/>
            </a:pPr>
            <a:r>
              <a:rPr lang="en-US" sz="2400" dirty="0"/>
              <a:t>Specifically, in the absorption system </a:t>
            </a:r>
            <a:r>
              <a:rPr lang="en-US" sz="2400" dirty="0">
                <a:solidFill>
                  <a:srgbClr val="FFFF00"/>
                </a:solidFill>
              </a:rPr>
              <a:t>ammonia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FF00"/>
                </a:solidFill>
              </a:rPr>
              <a:t>vapor</a:t>
            </a:r>
            <a:r>
              <a:rPr lang="en-US" sz="2400" dirty="0"/>
              <a:t> coming from the evaporator is </a:t>
            </a:r>
            <a:r>
              <a:rPr lang="en-US" sz="2400" dirty="0">
                <a:solidFill>
                  <a:srgbClr val="FFFF00"/>
                </a:solidFill>
              </a:rPr>
              <a:t>absorbed in liquid water </a:t>
            </a:r>
            <a:r>
              <a:rPr lang="en-US" sz="2400" dirty="0"/>
              <a:t>to </a:t>
            </a:r>
            <a:r>
              <a:rPr lang="en-US" sz="2400" dirty="0">
                <a:solidFill>
                  <a:srgbClr val="FFFF00"/>
                </a:solidFill>
              </a:rPr>
              <a:t>form a liquid ammonia-water solution.  </a:t>
            </a:r>
          </a:p>
          <a:p>
            <a:pPr>
              <a:spcBef>
                <a:spcPct val="10000"/>
              </a:spcBef>
              <a:buClr>
                <a:srgbClr val="FF0000"/>
              </a:buClr>
              <a:buFont typeface="Arial" charset="0"/>
              <a:buChar char="►"/>
            </a:pPr>
            <a:r>
              <a:rPr lang="en-US" sz="2400" dirty="0"/>
              <a:t>The liquid solution is then </a:t>
            </a:r>
            <a:r>
              <a:rPr lang="en-US" sz="2400" b="1" i="1" dirty="0">
                <a:solidFill>
                  <a:srgbClr val="FF0000"/>
                </a:solidFill>
              </a:rPr>
              <a:t>pumped</a:t>
            </a:r>
            <a:r>
              <a:rPr lang="en-US" sz="2400" dirty="0"/>
              <a:t> to the higher operating pressure.  For the same pressure range, </a:t>
            </a:r>
            <a:r>
              <a:rPr lang="en-US" sz="2400" dirty="0">
                <a:solidFill>
                  <a:srgbClr val="FFFF00"/>
                </a:solidFill>
              </a:rPr>
              <a:t>significantly less work is required </a:t>
            </a:r>
            <a:r>
              <a:rPr lang="en-US" sz="2400" dirty="0"/>
              <a:t>to pump a liquid solution than to compress a vapor (see discussion of 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</a:rPr>
              <a:t>Eq. 6.51b</a:t>
            </a:r>
            <a:r>
              <a:rPr lang="en-US" sz="2400" dirty="0">
                <a:solidFill>
                  <a:srgbClr val="FFFF00"/>
                </a:solidFill>
              </a:rPr>
              <a:t>).</a:t>
            </a:r>
          </a:p>
        </p:txBody>
      </p:sp>
      <p:grpSp>
        <p:nvGrpSpPr>
          <p:cNvPr id="48132" name="Group 4"/>
          <p:cNvGrpSpPr>
            <a:grpSpLocks/>
          </p:cNvGrpSpPr>
          <p:nvPr/>
        </p:nvGrpSpPr>
        <p:grpSpPr bwMode="auto">
          <a:xfrm>
            <a:off x="4572000" y="1447800"/>
            <a:ext cx="4267200" cy="4325938"/>
            <a:chOff x="2976" y="1488"/>
            <a:chExt cx="2688" cy="2725"/>
          </a:xfrm>
        </p:grpSpPr>
        <p:pic>
          <p:nvPicPr>
            <p:cNvPr id="48136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76" y="1488"/>
              <a:ext cx="2688" cy="2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137" name="Text Box 6"/>
            <p:cNvSpPr txBox="1">
              <a:spLocks noChangeArrowheads="1"/>
            </p:cNvSpPr>
            <p:nvPr/>
          </p:nvSpPr>
          <p:spPr bwMode="auto">
            <a:xfrm>
              <a:off x="4960" y="3943"/>
              <a:ext cx="473" cy="27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100" b="1">
                  <a:solidFill>
                    <a:schemeClr val="accent2"/>
                  </a:solidFill>
                  <a:latin typeface="Times New Roman" pitchFamily="18" charset="0"/>
                </a:rPr>
                <a:t>Absorber</a:t>
              </a:r>
            </a:p>
            <a:p>
              <a:pPr algn="ctr"/>
              <a:r>
                <a:rPr lang="en-US" sz="1100" b="1">
                  <a:solidFill>
                    <a:schemeClr val="accent2"/>
                  </a:solidFill>
                  <a:latin typeface="Times New Roman" pitchFamily="18" charset="0"/>
                </a:rPr>
                <a:t>coolant</a:t>
              </a:r>
            </a:p>
          </p:txBody>
        </p:sp>
      </p:grpSp>
      <p:sp>
        <p:nvSpPr>
          <p:cNvPr id="88071" name="Oval 7"/>
          <p:cNvSpPr>
            <a:spLocks noChangeArrowheads="1"/>
          </p:cNvSpPr>
          <p:nvPr/>
        </p:nvSpPr>
        <p:spPr bwMode="auto">
          <a:xfrm>
            <a:off x="7315200" y="4648200"/>
            <a:ext cx="152400" cy="152400"/>
          </a:xfrm>
          <a:prstGeom prst="ellipse">
            <a:avLst/>
          </a:pr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72" name="Oval 8"/>
          <p:cNvSpPr>
            <a:spLocks noChangeArrowheads="1"/>
          </p:cNvSpPr>
          <p:nvPr/>
        </p:nvSpPr>
        <p:spPr bwMode="auto">
          <a:xfrm>
            <a:off x="73152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73" name="Oval 9"/>
          <p:cNvSpPr>
            <a:spLocks noChangeArrowheads="1"/>
          </p:cNvSpPr>
          <p:nvPr/>
        </p:nvSpPr>
        <p:spPr bwMode="auto">
          <a:xfrm>
            <a:off x="6553200" y="46482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81679E-7 L -3.33333E-6 0.19986 " pathEditMode="relative" ptsTypes="AA">
                                      <p:cBhvr>
                                        <p:cTn id="21" dur="30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8.25815E-7 L 0.08333 -8.25815E-7 " pathEditMode="relative" ptsTypes="AA">
                                      <p:cBhvr>
                                        <p:cTn id="23" dur="30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5.66736E-7 C 0.01076 0.02406 0.01059 0.03285 0.01059 0.02198 L 0.04601 0.04395 L 0.09062 0.04233 L 0.09062 -0.08142 L 0.10712 -0.10664 L 0.10712 -0.26486 L 0.08941 -0.26486 " pathEditMode="relative" ptsTypes="fAAAAAAA">
                                      <p:cBhvr>
                                        <p:cTn id="37" dur="30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88071" grpId="0" animBg="1"/>
      <p:bldP spid="88071" grpId="1" animBg="1"/>
      <p:bldP spid="88072" grpId="0" animBg="1"/>
      <p:bldP spid="88072" grpId="1" animBg="1"/>
      <p:bldP spid="88072" grpId="2" animBg="1"/>
      <p:bldP spid="88073" grpId="0" animBg="1"/>
      <p:bldP spid="88073" grpId="1" animBg="1"/>
      <p:bldP spid="88073" grpId="2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4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29600" cy="609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u="sng" dirty="0" smtClean="0"/>
              <a:t>Ammonia-Water Absorption Refrigeration</a:t>
            </a:r>
          </a:p>
        </p:txBody>
      </p:sp>
      <p:sp>
        <p:nvSpPr>
          <p:cNvPr id="90115" name="Text Box 21"/>
          <p:cNvSpPr txBox="1">
            <a:spLocks noChangeArrowheads="1"/>
          </p:cNvSpPr>
          <p:nvPr/>
        </p:nvSpPr>
        <p:spPr bwMode="auto">
          <a:xfrm>
            <a:off x="381000" y="1143000"/>
            <a:ext cx="4267200" cy="5259388"/>
          </a:xfrm>
          <a:prstGeom prst="rect">
            <a:avLst/>
          </a:prstGeom>
          <a:solidFill>
            <a:schemeClr val="tx1"/>
          </a:soli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10000"/>
              </a:spcBef>
              <a:buClr>
                <a:srgbClr val="FF0000"/>
              </a:buClr>
              <a:buFont typeface="Arial" charset="0"/>
              <a:buChar char="►"/>
            </a:pPr>
            <a:r>
              <a:rPr lang="en-US" sz="2800" dirty="0"/>
              <a:t>However, since only ammonia vapor is allowed to enter the condenser, a </a:t>
            </a:r>
            <a:r>
              <a:rPr lang="en-US" sz="2800" dirty="0">
                <a:solidFill>
                  <a:srgbClr val="FFFF00"/>
                </a:solidFill>
              </a:rPr>
              <a:t>means</a:t>
            </a:r>
            <a:r>
              <a:rPr lang="en-US" sz="2800" dirty="0"/>
              <a:t> must be provided </a:t>
            </a:r>
            <a:r>
              <a:rPr lang="en-US" sz="2800" dirty="0">
                <a:solidFill>
                  <a:srgbClr val="FFFF00"/>
                </a:solidFill>
              </a:rPr>
              <a:t>to retrieve ammonia vapor from the liquid solution.</a:t>
            </a:r>
          </a:p>
          <a:p>
            <a:pPr>
              <a:spcBef>
                <a:spcPct val="10000"/>
              </a:spcBef>
              <a:buClr>
                <a:srgbClr val="FF0000"/>
              </a:buClr>
              <a:buFont typeface="Arial" charset="0"/>
              <a:buChar char="►"/>
            </a:pPr>
            <a:r>
              <a:rPr lang="en-US" sz="2800" dirty="0"/>
              <a:t>This is accomplished by the </a:t>
            </a:r>
            <a:r>
              <a:rPr lang="en-US" sz="2800" b="1" i="1" dirty="0">
                <a:solidFill>
                  <a:srgbClr val="66FF33"/>
                </a:solidFill>
              </a:rPr>
              <a:t>generator</a:t>
            </a:r>
            <a:r>
              <a:rPr lang="en-US" sz="2800" dirty="0"/>
              <a:t> using heat transfer from a relatively high-temperature source.</a:t>
            </a:r>
          </a:p>
        </p:txBody>
      </p:sp>
      <p:grpSp>
        <p:nvGrpSpPr>
          <p:cNvPr id="49156" name="Group 4"/>
          <p:cNvGrpSpPr>
            <a:grpSpLocks/>
          </p:cNvGrpSpPr>
          <p:nvPr/>
        </p:nvGrpSpPr>
        <p:grpSpPr bwMode="auto">
          <a:xfrm>
            <a:off x="4572000" y="1447800"/>
            <a:ext cx="4267200" cy="4325938"/>
            <a:chOff x="2976" y="1488"/>
            <a:chExt cx="2688" cy="2725"/>
          </a:xfrm>
        </p:grpSpPr>
        <p:pic>
          <p:nvPicPr>
            <p:cNvPr id="49160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76" y="1488"/>
              <a:ext cx="2688" cy="2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9161" name="Text Box 6"/>
            <p:cNvSpPr txBox="1">
              <a:spLocks noChangeArrowheads="1"/>
            </p:cNvSpPr>
            <p:nvPr/>
          </p:nvSpPr>
          <p:spPr bwMode="auto">
            <a:xfrm>
              <a:off x="4960" y="3943"/>
              <a:ext cx="473" cy="27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100" b="1">
                  <a:solidFill>
                    <a:schemeClr val="accent2"/>
                  </a:solidFill>
                  <a:latin typeface="Times New Roman" pitchFamily="18" charset="0"/>
                </a:rPr>
                <a:t>Absorber</a:t>
              </a:r>
            </a:p>
            <a:p>
              <a:pPr algn="ctr"/>
              <a:r>
                <a:rPr lang="en-US" sz="1100" b="1">
                  <a:solidFill>
                    <a:schemeClr val="accent2"/>
                  </a:solidFill>
                  <a:latin typeface="Times New Roman" pitchFamily="18" charset="0"/>
                </a:rPr>
                <a:t>coolant</a:t>
              </a:r>
            </a:p>
          </p:txBody>
        </p:sp>
      </p:grpSp>
      <p:sp>
        <p:nvSpPr>
          <p:cNvPr id="90119" name="Oval 7"/>
          <p:cNvSpPr>
            <a:spLocks noChangeArrowheads="1"/>
          </p:cNvSpPr>
          <p:nvPr/>
        </p:nvSpPr>
        <p:spPr bwMode="auto">
          <a:xfrm>
            <a:off x="8153400" y="2819400"/>
            <a:ext cx="152400" cy="152400"/>
          </a:xfrm>
          <a:prstGeom prst="ellipse">
            <a:avLst/>
          </a:pr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120" name="Oval 8"/>
          <p:cNvSpPr>
            <a:spLocks noChangeArrowheads="1"/>
          </p:cNvSpPr>
          <p:nvPr/>
        </p:nvSpPr>
        <p:spPr bwMode="auto">
          <a:xfrm>
            <a:off x="7315200" y="2514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121" name="Oval 9"/>
          <p:cNvSpPr>
            <a:spLocks noChangeArrowheads="1"/>
          </p:cNvSpPr>
          <p:nvPr/>
        </p:nvSpPr>
        <p:spPr bwMode="auto">
          <a:xfrm>
            <a:off x="7315200" y="25146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" dur="indefinite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2.07495E-6 L -0.05417 2.07495E-6 L -0.09288 -0.04557 " pathEditMode="relative" ptsTypes="AAA">
                                      <p:cBhvr>
                                        <p:cTn id="13" dur="20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-0.00116 L -0.04583 -0.02152 L -0.15416 -0.02152 L -0.16579 -0.03725 L -0.19288 -0.00278 L -0.21406 -0.03725 L -0.23298 -0.0199 C -0.28906 -0.02152 -0.28819 -0.04604 -0.28819 -0.01828 L -0.28819 0.31089 L -0.23767 0.31089 L -0.22465 0.29053 L -0.19999 0.32801 L -0.18472 0.29354 L -0.16579 0.32801 L -0.15642 0.31089 L -0.08229 0.31089 " pathEditMode="relative" ptsTypes="AAAAAAfAAAAAAAAA">
                                      <p:cBhvr>
                                        <p:cTn id="23" dur="3000" fill="hold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-0.00115 L -0.00122 0.10987 " pathEditMode="relative" ptsTypes="AA">
                                      <p:cBhvr>
                                        <p:cTn id="25" dur="3000" fill="hold"/>
                                        <p:tgtEl>
                                          <p:spTgt spid="90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9" grpId="0" animBg="1"/>
      <p:bldP spid="90119" grpId="1" animBg="1"/>
      <p:bldP spid="90120" grpId="0" animBg="1"/>
      <p:bldP spid="90120" grpId="1" animBg="1"/>
      <p:bldP spid="90121" grpId="0" animBg="1"/>
      <p:bldP spid="90121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4"/>
          <p:cNvSpPr>
            <a:spLocks noGrp="1"/>
          </p:cNvSpPr>
          <p:nvPr>
            <p:ph type="title" idx="4294967295"/>
          </p:nvPr>
        </p:nvSpPr>
        <p:spPr>
          <a:xfrm>
            <a:off x="609600" y="304800"/>
            <a:ext cx="8229600" cy="45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u="sng" dirty="0" smtClean="0"/>
              <a:t>Ammonia-Water Absorption Refrigeration</a:t>
            </a:r>
          </a:p>
        </p:txBody>
      </p:sp>
      <p:sp>
        <p:nvSpPr>
          <p:cNvPr id="92163" name="Text Box 21"/>
          <p:cNvSpPr txBox="1">
            <a:spLocks noChangeArrowheads="1"/>
          </p:cNvSpPr>
          <p:nvPr/>
        </p:nvSpPr>
        <p:spPr bwMode="auto">
          <a:xfrm>
            <a:off x="228600" y="1066800"/>
            <a:ext cx="4114800" cy="568969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10000"/>
              </a:spcBef>
              <a:buClr>
                <a:srgbClr val="FF0000"/>
              </a:buClr>
              <a:buFont typeface="Arial" charset="0"/>
              <a:buChar char="►"/>
            </a:pPr>
            <a:r>
              <a:rPr lang="en-US" sz="2800" dirty="0">
                <a:solidFill>
                  <a:srgbClr val="66FF33"/>
                </a:solidFill>
              </a:rPr>
              <a:t>Steam</a:t>
            </a:r>
            <a:r>
              <a:rPr lang="en-US" sz="2800" dirty="0"/>
              <a:t> or </a:t>
            </a:r>
            <a:r>
              <a:rPr lang="en-US" sz="2800" dirty="0">
                <a:solidFill>
                  <a:srgbClr val="66FF33"/>
                </a:solidFill>
              </a:rPr>
              <a:t>waste heat </a:t>
            </a:r>
            <a:r>
              <a:rPr lang="en-US" sz="2800" dirty="0"/>
              <a:t>that otherwise might go unused can be a cost-effective choice for the heat transfer to the generator.</a:t>
            </a:r>
          </a:p>
          <a:p>
            <a:pPr>
              <a:spcBef>
                <a:spcPct val="10000"/>
              </a:spcBef>
              <a:buClr>
                <a:srgbClr val="FF0000"/>
              </a:buClr>
              <a:buFont typeface="Arial" charset="0"/>
              <a:buChar char="►"/>
            </a:pPr>
            <a:r>
              <a:rPr lang="en-US" sz="2800" dirty="0"/>
              <a:t>Alternatively, the heat transfer can be provided by</a:t>
            </a:r>
            <a:r>
              <a:rPr lang="en-US" sz="2800" dirty="0">
                <a:solidFill>
                  <a:srgbClr val="66FF33"/>
                </a:solidFill>
              </a:rPr>
              <a:t> solar thermal energy, burning natural gas </a:t>
            </a:r>
            <a:r>
              <a:rPr lang="en-US" sz="2800" dirty="0"/>
              <a:t>or other </a:t>
            </a:r>
            <a:r>
              <a:rPr lang="en-US" sz="2800" dirty="0">
                <a:solidFill>
                  <a:srgbClr val="66FF33"/>
                </a:solidFill>
              </a:rPr>
              <a:t>combustibles</a:t>
            </a:r>
            <a:r>
              <a:rPr lang="en-US" sz="2800" dirty="0"/>
              <a:t>, and in other ways.</a:t>
            </a:r>
          </a:p>
        </p:txBody>
      </p:sp>
      <p:grpSp>
        <p:nvGrpSpPr>
          <p:cNvPr id="50180" name="Group 4"/>
          <p:cNvGrpSpPr>
            <a:grpSpLocks/>
          </p:cNvGrpSpPr>
          <p:nvPr/>
        </p:nvGrpSpPr>
        <p:grpSpPr bwMode="auto">
          <a:xfrm>
            <a:off x="4572000" y="1447800"/>
            <a:ext cx="4267200" cy="4325938"/>
            <a:chOff x="2976" y="1488"/>
            <a:chExt cx="2688" cy="2725"/>
          </a:xfrm>
        </p:grpSpPr>
        <p:pic>
          <p:nvPicPr>
            <p:cNvPr id="50182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76" y="1488"/>
              <a:ext cx="2688" cy="2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0183" name="Text Box 6"/>
            <p:cNvSpPr txBox="1">
              <a:spLocks noChangeArrowheads="1"/>
            </p:cNvSpPr>
            <p:nvPr/>
          </p:nvSpPr>
          <p:spPr bwMode="auto">
            <a:xfrm>
              <a:off x="4960" y="3943"/>
              <a:ext cx="473" cy="27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100" b="1">
                  <a:solidFill>
                    <a:schemeClr val="accent2"/>
                  </a:solidFill>
                  <a:latin typeface="Times New Roman" pitchFamily="18" charset="0"/>
                </a:rPr>
                <a:t>Absorber</a:t>
              </a:r>
            </a:p>
            <a:p>
              <a:pPr algn="ctr"/>
              <a:r>
                <a:rPr lang="en-US" sz="1100" b="1">
                  <a:solidFill>
                    <a:schemeClr val="accent2"/>
                  </a:solidFill>
                  <a:latin typeface="Times New Roman" pitchFamily="18" charset="0"/>
                </a:rPr>
                <a:t>coolant</a:t>
              </a:r>
            </a:p>
          </p:txBody>
        </p:sp>
      </p:grpSp>
      <p:sp>
        <p:nvSpPr>
          <p:cNvPr id="50181" name="Rectangle 7"/>
          <p:cNvSpPr>
            <a:spLocks noChangeArrowheads="1"/>
          </p:cNvSpPr>
          <p:nvPr/>
        </p:nvSpPr>
        <p:spPr bwMode="auto">
          <a:xfrm>
            <a:off x="6400800" y="1295400"/>
            <a:ext cx="2362200" cy="7620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" dur="indefinite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ank yo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71600" y="1447800"/>
            <a:ext cx="6477000" cy="606319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Vapor Compression Refrigeration</a:t>
            </a:r>
          </a:p>
          <a:p>
            <a:pPr algn="ctr">
              <a:defRPr/>
            </a:pPr>
            <a:endParaRPr lang="en-US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And</a:t>
            </a:r>
          </a:p>
          <a:p>
            <a:pPr algn="ctr">
              <a:defRPr/>
            </a:pPr>
            <a:endParaRPr lang="en-US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Vapor Absorption</a:t>
            </a:r>
          </a:p>
          <a:p>
            <a:pPr algn="ctr">
              <a:defRPr/>
            </a:pPr>
            <a:r>
              <a:rPr lang="en-US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Refrigeration </a:t>
            </a:r>
          </a:p>
          <a:p>
            <a:pPr algn="ctr">
              <a:defRPr/>
            </a:pP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>
              <a:defRPr/>
            </a:pP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>
              <a:defRPr/>
            </a:pP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43200" y="381000"/>
            <a:ext cx="365112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 presentation on</a:t>
            </a:r>
            <a:endParaRPr lang="en-US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76200"/>
            <a:ext cx="5715000" cy="1828800"/>
          </a:xfrm>
        </p:spPr>
        <p:txBody>
          <a:bodyPr>
            <a:normAutofit/>
          </a:bodyPr>
          <a:lstStyle/>
          <a:p>
            <a:r>
              <a:rPr lang="en-US" sz="7200" b="1" i="1" dirty="0" smtClean="0">
                <a:latin typeface="Activa-Bold" pitchFamily="2" charset="0"/>
              </a:rPr>
              <a:t>Guided By:-</a:t>
            </a:r>
            <a:endParaRPr lang="en-US" sz="7200" b="1" i="1" dirty="0">
              <a:latin typeface="Activa-Bold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610600" cy="914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5400" dirty="0" err="1" smtClean="0">
                <a:solidFill>
                  <a:srgbClr val="00B050"/>
                </a:solidFill>
                <a:latin typeface="Benguiat Bk BT" pitchFamily="18" charset="0"/>
              </a:rPr>
              <a:t>Asst.Prof.Vatsal</a:t>
            </a:r>
            <a:r>
              <a:rPr lang="en-US" sz="5400" dirty="0" smtClean="0">
                <a:solidFill>
                  <a:srgbClr val="00B050"/>
                </a:solidFill>
                <a:latin typeface="Benguiat Bk BT" pitchFamily="18" charset="0"/>
              </a:rPr>
              <a:t> </a:t>
            </a:r>
            <a:r>
              <a:rPr lang="en-US" sz="5400" dirty="0" smtClean="0">
                <a:solidFill>
                  <a:srgbClr val="00B050"/>
                </a:solidFill>
                <a:latin typeface="Benguiat Bk BT" pitchFamily="18" charset="0"/>
              </a:rPr>
              <a:t>patel</a:t>
            </a:r>
          </a:p>
          <a:p>
            <a:pPr>
              <a:buNone/>
            </a:pPr>
            <a:endParaRPr lang="en-US" sz="5400" dirty="0" smtClean="0">
              <a:solidFill>
                <a:srgbClr val="00B050"/>
              </a:solidFill>
              <a:latin typeface="Benguiat Bk BT" pitchFamily="18" charset="0"/>
            </a:endParaRPr>
          </a:p>
          <a:p>
            <a:pPr>
              <a:buNone/>
            </a:pPr>
            <a:endParaRPr lang="en-US" sz="5400" dirty="0">
              <a:solidFill>
                <a:srgbClr val="00B050"/>
              </a:solidFill>
              <a:latin typeface="Benguiat Bk BT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3244334"/>
            <a:ext cx="7086599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chemeClr val="bg2">
                    <a:lumMod val="25000"/>
                  </a:schemeClr>
                </a:solidFill>
                <a:latin typeface="Cooper Black" pitchFamily="18" charset="0"/>
              </a:rPr>
              <a:t>Submitted by:-</a:t>
            </a:r>
          </a:p>
          <a:p>
            <a:pPr algn="ctr"/>
            <a:endParaRPr lang="en-US" sz="4400" dirty="0" smtClean="0">
              <a:solidFill>
                <a:schemeClr val="bg2">
                  <a:lumMod val="25000"/>
                </a:schemeClr>
              </a:solidFill>
              <a:latin typeface="Cooper Black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800" b="1" i="1" dirty="0" smtClean="0">
                <a:solidFill>
                  <a:schemeClr val="accent5">
                    <a:lumMod val="75000"/>
                  </a:schemeClr>
                </a:solidFill>
                <a:latin typeface="Benguiat Bk BT" pitchFamily="18" charset="0"/>
              </a:rPr>
              <a:t>Kotadiya   Reshma    :- 131120131025</a:t>
            </a:r>
          </a:p>
          <a:p>
            <a:pPr>
              <a:buFont typeface="Wingdings" pitchFamily="2" charset="2"/>
              <a:buChar char="v"/>
            </a:pPr>
            <a:r>
              <a:rPr lang="en-US" sz="2800" b="1" i="1" dirty="0" smtClean="0">
                <a:solidFill>
                  <a:schemeClr val="accent5">
                    <a:lumMod val="75000"/>
                  </a:schemeClr>
                </a:solidFill>
                <a:latin typeface="Benguiat Bk BT" pitchFamily="18" charset="0"/>
              </a:rPr>
              <a:t>Ladva   Piyush        :-  131120131026</a:t>
            </a:r>
          </a:p>
          <a:p>
            <a:pPr>
              <a:buFont typeface="Wingdings" pitchFamily="2" charset="2"/>
              <a:buChar char="v"/>
            </a:pPr>
            <a:r>
              <a:rPr lang="en-US" sz="2800" b="1" i="1" dirty="0" smtClean="0">
                <a:solidFill>
                  <a:schemeClr val="accent5">
                    <a:lumMod val="75000"/>
                  </a:schemeClr>
                </a:solidFill>
                <a:latin typeface="Benguiat Bk BT" pitchFamily="18" charset="0"/>
              </a:rPr>
              <a:t>Mangroliya  Kishan:-   131120131027</a:t>
            </a:r>
          </a:p>
          <a:p>
            <a:pPr algn="ctr"/>
            <a:endParaRPr lang="en-US" sz="4400" dirty="0" smtClean="0">
              <a:solidFill>
                <a:schemeClr val="bg2">
                  <a:lumMod val="25000"/>
                </a:schemeClr>
              </a:solidFill>
              <a:latin typeface="Cooper Black" pitchFamily="18" charset="0"/>
            </a:endParaRPr>
          </a:p>
          <a:p>
            <a:pPr algn="ctr"/>
            <a:endParaRPr lang="en-US" sz="4400" dirty="0" smtClean="0">
              <a:solidFill>
                <a:schemeClr val="bg2">
                  <a:lumMod val="25000"/>
                </a:schemeClr>
              </a:solidFill>
              <a:latin typeface="Cooper Black" pitchFamily="18" charset="0"/>
            </a:endParaRPr>
          </a:p>
          <a:p>
            <a:pPr algn="ctr"/>
            <a:endParaRPr lang="en-US" sz="4400" dirty="0" smtClean="0">
              <a:solidFill>
                <a:schemeClr val="bg2">
                  <a:lumMod val="25000"/>
                </a:schemeClr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81000"/>
            <a:ext cx="3986981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32038"/>
            <a:ext cx="8686800" cy="45259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The mechanism used for lowering or producing  low temp. in a body or a space, whose temp. is already below the temp. of its surrounding, is called the refrigeration system.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Here the heat is being generally pumped from    low level to the higher one &amp; is rejected at high temp.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524000"/>
            <a:ext cx="725129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is Refrigeration System ?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41148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66FF33"/>
                </a:solidFill>
              </a:rPr>
              <a:t>Refrigeration</a:t>
            </a:r>
            <a:endParaRPr lang="en-US" dirty="0">
              <a:solidFill>
                <a:srgbClr val="66FF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The term refrigeration may be defined as the process of removing heat from a substance under controlled conditions.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 It also includes the process of reducing heat &amp; maintaining the temp. of a body below the general temp. of its surroundings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 In other words the refrigeration means a continued extraction of heat from a body whose temp is already below the temp. of its surroundings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6270812" cy="125272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Types of Refrigeration</a:t>
            </a:r>
            <a:b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343400" y="1524000"/>
            <a:ext cx="5334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Minus 4"/>
          <p:cNvSpPr/>
          <p:nvPr/>
        </p:nvSpPr>
        <p:spPr>
          <a:xfrm>
            <a:off x="457200" y="2590800"/>
            <a:ext cx="80772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1447800" y="2819400"/>
            <a:ext cx="327025" cy="7207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85763" y="3838575"/>
            <a:ext cx="2738437" cy="2157412"/>
          </a:xfrm>
          <a:prstGeom prst="round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marL="401638" indent="-401638" defTabSz="227013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Vapor Compression Refrigeration (VCR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):-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uses mechanical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energy.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19800" y="3862387"/>
            <a:ext cx="2738438" cy="2157413"/>
          </a:xfrm>
          <a:prstGeom prst="round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20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3205162" y="3862387"/>
            <a:ext cx="2738438" cy="2157413"/>
          </a:xfrm>
          <a:prstGeom prst="round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marL="401638" indent="-401638" defTabSz="227013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Vapor Absorption Refrigeration (VAR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):-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uses thermal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energy.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4495800" y="2819400"/>
            <a:ext cx="327025" cy="7207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35" name="Rectangle 13"/>
          <p:cNvSpPr>
            <a:spLocks noChangeArrowheads="1"/>
          </p:cNvSpPr>
          <p:nvPr/>
        </p:nvSpPr>
        <p:spPr bwMode="auto">
          <a:xfrm>
            <a:off x="6096000" y="4286250"/>
            <a:ext cx="2514600" cy="92333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01638" indent="-401638" defTabSz="227013">
              <a:spcBef>
                <a:spcPct val="50000"/>
              </a:spcBef>
              <a:buFont typeface="Wingdings" pitchFamily="2" charset="2"/>
              <a:buChar char="q"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Thermo Electric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       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Refrigeration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            System.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7239000" y="2810436"/>
            <a:ext cx="327025" cy="7207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8" grpId="1" animBg="1"/>
      <p:bldP spid="9" grpId="0" animBg="1"/>
      <p:bldP spid="10" grpId="0" animBg="1"/>
      <p:bldP spid="13" grpId="0" animBg="1"/>
      <p:bldP spid="26635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9520518" cy="1143000"/>
          </a:xfrm>
        </p:spPr>
        <p:txBody>
          <a:bodyPr/>
          <a:lstStyle/>
          <a:p>
            <a:pPr marL="420624" indent="-384048"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Most common refrigeration cycle in use today</a:t>
            </a:r>
          </a:p>
        </p:txBody>
      </p:sp>
      <p:sp>
        <p:nvSpPr>
          <p:cNvPr id="5123" name="Content Placeholder 3"/>
          <p:cNvSpPr>
            <a:spLocks noGrp="1"/>
          </p:cNvSpPr>
          <p:nvPr>
            <p:ph sz="half" idx="1"/>
          </p:nvPr>
        </p:nvSpPr>
        <p:spPr>
          <a:xfrm>
            <a:off x="381000" y="1828800"/>
            <a:ext cx="4419600" cy="3124200"/>
          </a:xfrm>
        </p:spPr>
        <p:txBody>
          <a:bodyPr>
            <a:normAutofit lnSpcReduction="10000"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There are </a:t>
            </a:r>
            <a:r>
              <a:rPr lang="en-US" dirty="0" smtClean="0">
                <a:solidFill>
                  <a:srgbClr val="7030A0"/>
                </a:solidFill>
              </a:rPr>
              <a:t>four principal control volumes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involving these components:</a:t>
            </a:r>
          </a:p>
          <a:p>
            <a:pPr marL="722376" lvl="1" indent="-274320" eaLnBrk="1" fontAlgn="auto" hangingPunct="1"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solidFill>
                  <a:srgbClr val="66FF33"/>
                </a:solidFill>
              </a:rPr>
              <a:t>Evaporator</a:t>
            </a:r>
          </a:p>
          <a:p>
            <a:pPr marL="722376" lvl="1" indent="-274320" eaLnBrk="1" fontAlgn="auto" hangingPunct="1"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solidFill>
                  <a:srgbClr val="66FF33"/>
                </a:solidFill>
              </a:rPr>
              <a:t>Compressor</a:t>
            </a:r>
          </a:p>
          <a:p>
            <a:pPr marL="722376" lvl="1" indent="-274320" eaLnBrk="1" fontAlgn="auto" hangingPunct="1"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solidFill>
                  <a:srgbClr val="66FF33"/>
                </a:solidFill>
              </a:rPr>
              <a:t>Condenser</a:t>
            </a:r>
          </a:p>
          <a:p>
            <a:pPr marL="722376" lvl="1" indent="-274320" eaLnBrk="1" fontAlgn="auto" hangingPunct="1"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solidFill>
                  <a:srgbClr val="66FF33"/>
                </a:solidFill>
              </a:rPr>
              <a:t>Expansion valve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28600" y="5365750"/>
            <a:ext cx="8686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All energy transfers </a:t>
            </a:r>
            <a:r>
              <a:rPr lang="en-US" sz="2400" dirty="0"/>
              <a:t>by work and heat </a:t>
            </a:r>
            <a:r>
              <a:rPr lang="en-US" sz="2400" dirty="0">
                <a:solidFill>
                  <a:srgbClr val="7030A0"/>
                </a:solidFill>
              </a:rPr>
              <a:t>are taken as positive in the directions of the arrows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/>
              <a:t>on the schematic and energy balances are written accordingly.</a:t>
            </a:r>
          </a:p>
        </p:txBody>
      </p:sp>
      <p:grpSp>
        <p:nvGrpSpPr>
          <p:cNvPr id="30726" name="Group 9"/>
          <p:cNvGrpSpPr>
            <a:grpSpLocks/>
          </p:cNvGrpSpPr>
          <p:nvPr/>
        </p:nvGrpSpPr>
        <p:grpSpPr bwMode="auto">
          <a:xfrm>
            <a:off x="4495800" y="1524000"/>
            <a:ext cx="3990975" cy="3824288"/>
            <a:chOff x="2814" y="1056"/>
            <a:chExt cx="2514" cy="2217"/>
          </a:xfrm>
        </p:grpSpPr>
        <p:pic>
          <p:nvPicPr>
            <p:cNvPr id="3073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64" y="1056"/>
              <a:ext cx="2064" cy="2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32" name="Text Box 8"/>
            <p:cNvSpPr txBox="1">
              <a:spLocks noChangeArrowheads="1"/>
            </p:cNvSpPr>
            <p:nvPr/>
          </p:nvSpPr>
          <p:spPr bwMode="auto">
            <a:xfrm>
              <a:off x="2814" y="2832"/>
              <a:ext cx="9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solidFill>
                    <a:srgbClr val="336699"/>
                  </a:solidFill>
                  <a:latin typeface="Times New Roman" pitchFamily="18" charset="0"/>
                </a:rPr>
                <a:t>Two-phase</a:t>
              </a:r>
            </a:p>
            <a:p>
              <a:pPr algn="ctr"/>
              <a:r>
                <a:rPr lang="en-US" sz="1200" b="1">
                  <a:solidFill>
                    <a:srgbClr val="336699"/>
                  </a:solidFill>
                  <a:latin typeface="Times New Roman" pitchFamily="18" charset="0"/>
                </a:rPr>
                <a:t>liquid-vapor mixture</a:t>
              </a:r>
            </a:p>
          </p:txBody>
        </p:sp>
      </p:grp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867400" y="3962400"/>
            <a:ext cx="1219200" cy="9144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867400" y="2362200"/>
            <a:ext cx="1219200" cy="9144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5181600" y="3352800"/>
            <a:ext cx="914400" cy="5334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Freeform 13"/>
          <p:cNvSpPr>
            <a:spLocks/>
          </p:cNvSpPr>
          <p:nvPr/>
        </p:nvSpPr>
        <p:spPr bwMode="auto">
          <a:xfrm>
            <a:off x="6248400" y="3048000"/>
            <a:ext cx="1752600" cy="1143000"/>
          </a:xfrm>
          <a:custGeom>
            <a:avLst/>
            <a:gdLst>
              <a:gd name="T0" fmla="*/ 0 w 1104"/>
              <a:gd name="T1" fmla="*/ 483870034 h 720"/>
              <a:gd name="T2" fmla="*/ 1088707415 w 1104"/>
              <a:gd name="T3" fmla="*/ 483870034 h 720"/>
              <a:gd name="T4" fmla="*/ 2147483647 w 1104"/>
              <a:gd name="T5" fmla="*/ 0 h 720"/>
              <a:gd name="T6" fmla="*/ 2147483647 w 1104"/>
              <a:gd name="T7" fmla="*/ 1814512678 h 720"/>
              <a:gd name="T8" fmla="*/ 1088707415 w 1104"/>
              <a:gd name="T9" fmla="*/ 1330642446 h 720"/>
              <a:gd name="T10" fmla="*/ 0 w 1104"/>
              <a:gd name="T11" fmla="*/ 1330642446 h 720"/>
              <a:gd name="T12" fmla="*/ 0 w 1104"/>
              <a:gd name="T13" fmla="*/ 483870034 h 7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04"/>
              <a:gd name="T22" fmla="*/ 0 h 720"/>
              <a:gd name="T23" fmla="*/ 1104 w 1104"/>
              <a:gd name="T24" fmla="*/ 720 h 72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04" h="720">
                <a:moveTo>
                  <a:pt x="0" y="192"/>
                </a:moveTo>
                <a:lnTo>
                  <a:pt x="432" y="192"/>
                </a:lnTo>
                <a:lnTo>
                  <a:pt x="1104" y="0"/>
                </a:lnTo>
                <a:lnTo>
                  <a:pt x="1104" y="720"/>
                </a:lnTo>
                <a:lnTo>
                  <a:pt x="432" y="528"/>
                </a:lnTo>
                <a:lnTo>
                  <a:pt x="0" y="528"/>
                </a:lnTo>
                <a:lnTo>
                  <a:pt x="0" y="192"/>
                </a:lnTo>
                <a:close/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4" grpId="0"/>
      <p:bldP spid="5130" grpId="0" animBg="1"/>
      <p:bldP spid="5130" grpId="1" animBg="1"/>
      <p:bldP spid="5131" grpId="0" animBg="1"/>
      <p:bldP spid="5131" grpId="1" animBg="1"/>
      <p:bldP spid="5132" grpId="0" animBg="1"/>
      <p:bldP spid="5132" grpId="1" animBg="1"/>
      <p:bldP spid="5133" grpId="0" animBg="1"/>
      <p:bldP spid="513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The processes of this cycle are</a:t>
            </a:r>
            <a:endParaRPr lang="en-US" sz="3200" b="1" dirty="0"/>
          </a:p>
        </p:txBody>
      </p:sp>
      <p:sp>
        <p:nvSpPr>
          <p:cNvPr id="16387" name="TextBox 20"/>
          <p:cNvSpPr txBox="1">
            <a:spLocks noChangeArrowheads="1"/>
          </p:cNvSpPr>
          <p:nvPr/>
        </p:nvSpPr>
        <p:spPr bwMode="auto">
          <a:xfrm>
            <a:off x="304800" y="1524000"/>
            <a:ext cx="5408613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 dirty="0">
                <a:solidFill>
                  <a:srgbClr val="7030A0"/>
                </a:solidFill>
              </a:rPr>
              <a:t>Process </a:t>
            </a:r>
            <a:r>
              <a:rPr lang="en-US" sz="2400" b="1" u="sng" dirty="0">
                <a:solidFill>
                  <a:srgbClr val="7030A0"/>
                </a:solidFill>
                <a:latin typeface="Times New Roman" pitchFamily="18" charset="0"/>
              </a:rPr>
              <a:t>4-1</a:t>
            </a:r>
            <a:r>
              <a:rPr lang="en-US" sz="2400" dirty="0">
                <a:solidFill>
                  <a:srgbClr val="7030A0"/>
                </a:solidFill>
              </a:rPr>
              <a:t>:  </a:t>
            </a:r>
            <a:r>
              <a:rPr lang="en-US" sz="2400" dirty="0">
                <a:solidFill>
                  <a:srgbClr val="FFFF00"/>
                </a:solidFill>
              </a:rPr>
              <a:t>two-phase </a:t>
            </a:r>
            <a:r>
              <a:rPr lang="en-US" sz="2400" dirty="0">
                <a:solidFill>
                  <a:srgbClr val="66FF33"/>
                </a:solidFill>
              </a:rPr>
              <a:t>liquid-vapor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66FF33"/>
                </a:solidFill>
              </a:rPr>
              <a:t>mixture of refrigerant is evaporated </a:t>
            </a:r>
            <a:r>
              <a:rPr lang="en-US" sz="2400" dirty="0"/>
              <a:t>through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66FF33"/>
                </a:solidFill>
              </a:rPr>
              <a:t>heat transfer </a:t>
            </a:r>
            <a:r>
              <a:rPr lang="en-US" sz="2400" dirty="0"/>
              <a:t>from the refrigerated space.</a:t>
            </a:r>
          </a:p>
          <a:p>
            <a:pPr>
              <a:buFont typeface="Arial" charset="0"/>
              <a:buNone/>
            </a:pPr>
            <a:r>
              <a:rPr lang="en-US" sz="2400" b="1" u="sng" dirty="0">
                <a:solidFill>
                  <a:srgbClr val="7030A0"/>
                </a:solidFill>
              </a:rPr>
              <a:t>Process </a:t>
            </a:r>
            <a:r>
              <a:rPr lang="en-US" sz="2400" b="1" u="sng" dirty="0">
                <a:solidFill>
                  <a:srgbClr val="7030A0"/>
                </a:solidFill>
                <a:latin typeface="Times New Roman" pitchFamily="18" charset="0"/>
              </a:rPr>
              <a:t>1-2</a:t>
            </a:r>
            <a:r>
              <a:rPr lang="en-US" sz="2400" dirty="0">
                <a:solidFill>
                  <a:srgbClr val="7030A0"/>
                </a:solidFill>
              </a:rPr>
              <a:t>:  </a:t>
            </a:r>
            <a:r>
              <a:rPr lang="en-US" sz="2400" dirty="0">
                <a:solidFill>
                  <a:srgbClr val="66FF33"/>
                </a:solidFill>
              </a:rPr>
              <a:t>vapor</a:t>
            </a:r>
            <a:r>
              <a:rPr lang="en-US" sz="2400" dirty="0">
                <a:solidFill>
                  <a:srgbClr val="FFFF00"/>
                </a:solidFill>
              </a:rPr>
              <a:t> refrigerant </a:t>
            </a:r>
            <a:r>
              <a:rPr lang="en-US" sz="2400" dirty="0"/>
              <a:t>is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compressed to a relatively high temperature and pressure requiring </a:t>
            </a:r>
            <a:r>
              <a:rPr lang="en-US" sz="2400" dirty="0">
                <a:solidFill>
                  <a:srgbClr val="66FF33"/>
                </a:solidFill>
              </a:rPr>
              <a:t>work input.</a:t>
            </a:r>
          </a:p>
          <a:p>
            <a:pPr>
              <a:buFont typeface="Arial" charset="0"/>
              <a:buNone/>
            </a:pPr>
            <a:r>
              <a:rPr lang="en-US" sz="2400" b="1" u="sng" dirty="0">
                <a:solidFill>
                  <a:srgbClr val="7030A0"/>
                </a:solidFill>
              </a:rPr>
              <a:t>Process </a:t>
            </a:r>
            <a:r>
              <a:rPr lang="en-US" sz="2400" b="1" u="sng" dirty="0">
                <a:solidFill>
                  <a:srgbClr val="7030A0"/>
                </a:solidFill>
                <a:latin typeface="Times New Roman" pitchFamily="18" charset="0"/>
              </a:rPr>
              <a:t>2-3</a:t>
            </a:r>
            <a:r>
              <a:rPr lang="en-US" sz="2400" dirty="0">
                <a:solidFill>
                  <a:srgbClr val="7030A0"/>
                </a:solidFill>
              </a:rPr>
              <a:t>:  </a:t>
            </a:r>
            <a:r>
              <a:rPr lang="en-US" sz="2400" dirty="0">
                <a:solidFill>
                  <a:srgbClr val="66FF33"/>
                </a:solidFill>
              </a:rPr>
              <a:t>vapor refrigerant condenses to liquid </a:t>
            </a:r>
            <a:r>
              <a:rPr lang="en-US" sz="2400" dirty="0"/>
              <a:t>through </a:t>
            </a:r>
            <a:r>
              <a:rPr lang="en-US" sz="2400" dirty="0">
                <a:solidFill>
                  <a:srgbClr val="66FF33"/>
                </a:solidFill>
              </a:rPr>
              <a:t>heat transfer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/>
              <a:t>to the cooler surroundings.</a:t>
            </a:r>
          </a:p>
          <a:p>
            <a:pPr>
              <a:buFont typeface="Arial" charset="0"/>
              <a:buNone/>
            </a:pPr>
            <a:r>
              <a:rPr lang="en-US" sz="2400" b="1" u="sng" dirty="0">
                <a:solidFill>
                  <a:srgbClr val="7030A0"/>
                </a:solidFill>
              </a:rPr>
              <a:t>Process </a:t>
            </a:r>
            <a:r>
              <a:rPr lang="en-US" sz="2400" b="1" u="sng" dirty="0">
                <a:solidFill>
                  <a:srgbClr val="7030A0"/>
                </a:solidFill>
                <a:latin typeface="Times New Roman" pitchFamily="18" charset="0"/>
              </a:rPr>
              <a:t>3-4</a:t>
            </a:r>
            <a:r>
              <a:rPr lang="en-US" sz="2400" dirty="0">
                <a:solidFill>
                  <a:srgbClr val="7030A0"/>
                </a:solidFill>
              </a:rPr>
              <a:t>:  </a:t>
            </a:r>
            <a:r>
              <a:rPr lang="en-US" sz="2400" dirty="0">
                <a:solidFill>
                  <a:srgbClr val="66FF33"/>
                </a:solidFill>
              </a:rPr>
              <a:t>liquid refrigerant </a:t>
            </a:r>
            <a:r>
              <a:rPr lang="en-US" sz="2400" dirty="0"/>
              <a:t>expands to the evaporator pressure.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31749" name="Group 6"/>
          <p:cNvGrpSpPr>
            <a:grpSpLocks/>
          </p:cNvGrpSpPr>
          <p:nvPr/>
        </p:nvGrpSpPr>
        <p:grpSpPr bwMode="auto">
          <a:xfrm>
            <a:off x="5153025" y="914400"/>
            <a:ext cx="3990975" cy="4876800"/>
            <a:chOff x="2814" y="1056"/>
            <a:chExt cx="2514" cy="2217"/>
          </a:xfrm>
        </p:grpSpPr>
        <p:pic>
          <p:nvPicPr>
            <p:cNvPr id="31754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64" y="1056"/>
              <a:ext cx="2064" cy="2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755" name="Text Box 8"/>
            <p:cNvSpPr txBox="1">
              <a:spLocks noChangeArrowheads="1"/>
            </p:cNvSpPr>
            <p:nvPr/>
          </p:nvSpPr>
          <p:spPr bwMode="auto">
            <a:xfrm>
              <a:off x="2814" y="2832"/>
              <a:ext cx="9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solidFill>
                    <a:srgbClr val="336699"/>
                  </a:solidFill>
                  <a:latin typeface="Times New Roman" pitchFamily="18" charset="0"/>
                </a:rPr>
                <a:t>Two-phase</a:t>
              </a:r>
            </a:p>
            <a:p>
              <a:pPr algn="ctr"/>
              <a:r>
                <a:rPr lang="en-US" sz="1200" b="1">
                  <a:solidFill>
                    <a:srgbClr val="336699"/>
                  </a:solidFill>
                  <a:latin typeface="Times New Roman" pitchFamily="18" charset="0"/>
                </a:rPr>
                <a:t>liquid-vapor mixture</a:t>
              </a:r>
            </a:p>
          </p:txBody>
        </p:sp>
      </p:grp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5715000" y="44196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5715000" y="25146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Oval 12"/>
          <p:cNvSpPr>
            <a:spLocks noChangeArrowheads="1"/>
          </p:cNvSpPr>
          <p:nvPr/>
        </p:nvSpPr>
        <p:spPr bwMode="auto">
          <a:xfrm>
            <a:off x="7543800" y="25146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>
            <a:off x="8001000" y="44196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0.00023 L 0.07726 0.00023 L 0.09028 -0.03909 L 0.10434 0.00486 L 0.11962 -0.03747 L 0.13611 0.00162 L 0.14896 -0.03447 L 0.16545 0.00023 L 0.24896 0.00023 " pathEditMode="relative" ptsTypes="AAAAAAAAA">
                                      <p:cBhvr>
                                        <p:cTn id="19" dur="3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7.54106E-7 L 6.38889E-6 -0.09715 L -0.04826 -0.16933 L -0.05051 -0.28059 " pathEditMode="relative" ptsTypes="AAAA">
                                      <p:cBhvr>
                                        <p:cTn id="31" dur="3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1.8737E-7 L -0.02951 1.8737E-7 L -0.04114 0.03909 L -0.05659 -0.00162 L -0.06944 0.03909 L -0.08472 0.00138 L -0.09531 0.03608 L -0.11892 -0.00324 L -0.19999 -0.00324 " pathEditMode="relative" ptsTypes="AAAAAAAAA">
                                      <p:cBhvr>
                                        <p:cTn id="43" dur="3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323 L -3.33333E-6 0.27434 " pathEditMode="relative" ptsTypes="AA">
                                      <p:cBhvr>
                                        <p:cTn id="55" dur="3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1"/>
      <p:bldP spid="6153" grpId="0" animBg="1"/>
      <p:bldP spid="6153" grpId="1" animBg="1"/>
      <p:bldP spid="6153" grpId="2" animBg="1"/>
      <p:bldP spid="6155" grpId="0" animBg="1"/>
      <p:bldP spid="6155" grpId="1" animBg="1"/>
      <p:bldP spid="6156" grpId="0" animBg="1"/>
      <p:bldP spid="6156" grpId="1" animBg="1"/>
      <p:bldP spid="6156" grpId="2" animBg="1"/>
      <p:bldP spid="6157" grpId="0" animBg="1"/>
      <p:bldP spid="6157" grpId="1" animBg="1"/>
      <p:bldP spid="6157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Content Placeholder 4"/>
          <p:cNvSpPr>
            <a:spLocks/>
          </p:cNvSpPr>
          <p:nvPr/>
        </p:nvSpPr>
        <p:spPr bwMode="auto">
          <a:xfrm>
            <a:off x="1143000" y="1600200"/>
            <a:ext cx="7315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Arial" charset="0"/>
              <a:buNone/>
            </a:pPr>
            <a:r>
              <a:rPr lang="en-US" sz="3200" b="1" u="sng" dirty="0" smtClean="0">
                <a:solidFill>
                  <a:srgbClr val="7030A0"/>
                </a:solidFill>
              </a:rPr>
              <a:t>Evaporator:-</a:t>
            </a:r>
            <a:endParaRPr lang="en-US" sz="3200" b="1" u="sng" dirty="0">
              <a:solidFill>
                <a:srgbClr val="7030A0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en-US" sz="3200" u="sng" dirty="0">
              <a:solidFill>
                <a:srgbClr val="FF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Arial" charset="0"/>
              <a:buNone/>
            </a:pPr>
            <a:endParaRPr lang="en-US" sz="3600" u="sng" dirty="0">
              <a:solidFill>
                <a:srgbClr val="FF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Arial" charset="0"/>
              <a:buNone/>
            </a:pPr>
            <a:endParaRPr lang="en-US" sz="3600" u="sng" dirty="0">
              <a:solidFill>
                <a:srgbClr val="FF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Arial" charset="0"/>
              <a:buNone/>
            </a:pPr>
            <a:endParaRPr lang="en-US" sz="3600" u="sng" dirty="0">
              <a:solidFill>
                <a:srgbClr val="FF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Arial" charset="0"/>
              <a:buNone/>
            </a:pPr>
            <a:endParaRPr lang="en-US" sz="3600" u="sng" dirty="0">
              <a:solidFill>
                <a:srgbClr val="FF0000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 sz="quarter"/>
          </p:nvPr>
        </p:nvSpPr>
        <p:spPr>
          <a:xfrm>
            <a:off x="533400" y="0"/>
            <a:ext cx="8807824" cy="990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Applying mass and energy rate balances</a:t>
            </a:r>
            <a:endParaRPr lang="en-US" sz="3600" b="1" dirty="0"/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7772400" y="1752600"/>
            <a:ext cx="1223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(Eq. </a:t>
            </a:r>
            <a:r>
              <a:rPr lang="en-US" sz="2800" b="1" dirty="0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endParaRPr lang="en-US" sz="2800" b="1" dirty="0">
              <a:solidFill>
                <a:srgbClr val="66FF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8" name="Text Box 12"/>
          <p:cNvSpPr txBox="1">
            <a:spLocks noChangeArrowheads="1"/>
          </p:cNvSpPr>
          <p:nvPr/>
        </p:nvSpPr>
        <p:spPr bwMode="auto">
          <a:xfrm>
            <a:off x="820738" y="2724150"/>
            <a:ext cx="7680325" cy="363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en-US" sz="3200" dirty="0"/>
              <a:t>The term       is referred to as the </a:t>
            </a:r>
            <a:r>
              <a:rPr lang="en-US" sz="3200" dirty="0">
                <a:solidFill>
                  <a:srgbClr val="66FF33"/>
                </a:solidFill>
              </a:rPr>
              <a:t>refrigeration capacity</a:t>
            </a:r>
            <a:r>
              <a:rPr lang="en-US" sz="3200" dirty="0"/>
              <a:t>, expressed in kW in the SI unit system or Btu/h in the English unit system.  </a:t>
            </a:r>
          </a:p>
          <a:p>
            <a:pPr lvl="1"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en-US" sz="3200" dirty="0"/>
              <a:t>A common alternate unit is the </a:t>
            </a:r>
            <a:r>
              <a:rPr lang="en-US" sz="3200" dirty="0">
                <a:solidFill>
                  <a:srgbClr val="66FF33"/>
                </a:solidFill>
              </a:rPr>
              <a:t>ton of refrigeration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/>
              <a:t>which equals </a:t>
            </a:r>
            <a:r>
              <a:rPr lang="en-US" sz="3200" b="1" dirty="0">
                <a:latin typeface="Times New Roman" pitchFamily="18" charset="0"/>
              </a:rPr>
              <a:t>200 Btu/min</a:t>
            </a:r>
            <a:r>
              <a:rPr lang="en-US" sz="3200" dirty="0"/>
              <a:t> or about </a:t>
            </a:r>
            <a:r>
              <a:rPr lang="en-US" sz="3200" b="1" dirty="0">
                <a:latin typeface="Times New Roman" pitchFamily="18" charset="0"/>
              </a:rPr>
              <a:t>211 kJ/min</a:t>
            </a:r>
            <a:r>
              <a:rPr lang="en-US" sz="3200" dirty="0"/>
              <a:t>.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886200" y="1600200"/>
          <a:ext cx="1866900" cy="992188"/>
        </p:xfrm>
        <a:graphic>
          <a:graphicData uri="http://schemas.openxmlformats.org/presentationml/2006/ole">
            <p:oleObj spid="_x0000_s1026" name="Equation" r:id="rId3" imgW="787320" imgH="4190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505200" y="2667000"/>
          <a:ext cx="533400" cy="531812"/>
        </p:xfrm>
        <a:graphic>
          <a:graphicData uri="http://schemas.openxmlformats.org/presentationml/2006/ole">
            <p:oleObj spid="_x0000_s1027" name="Equation" r:id="rId4" imgW="228600" imgH="228600" progId="Equation.3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  <p:bldP spid="8195" grpId="0"/>
      <p:bldP spid="13" grpId="0"/>
      <p:bldP spid="819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5272</TotalTime>
  <Words>792</Words>
  <Application>Microsoft Office PowerPoint</Application>
  <PresentationFormat>On-screen Show (4:3)</PresentationFormat>
  <Paragraphs>115</Paragraphs>
  <Slides>19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Flow</vt:lpstr>
      <vt:lpstr>1_Flow</vt:lpstr>
      <vt:lpstr>Equation</vt:lpstr>
      <vt:lpstr>    Pacific School Of        Engineering </vt:lpstr>
      <vt:lpstr>Slide 2</vt:lpstr>
      <vt:lpstr>Guided By:-</vt:lpstr>
      <vt:lpstr>Introduction</vt:lpstr>
      <vt:lpstr>Refrigeration</vt:lpstr>
      <vt:lpstr> Types of Refrigeration </vt:lpstr>
      <vt:lpstr>Most common refrigeration cycle in use today</vt:lpstr>
      <vt:lpstr>The processes of this cycle are</vt:lpstr>
      <vt:lpstr>Applying mass and energy rate balances</vt:lpstr>
      <vt:lpstr>p-h Diagram</vt:lpstr>
      <vt:lpstr>Vapor Compression Refrigeration </vt:lpstr>
      <vt:lpstr>Ammonia-Water Absorption Refrigeration</vt:lpstr>
      <vt:lpstr>Ammonia-Water Absorption Refrigeration</vt:lpstr>
      <vt:lpstr>Ammonia-Water Absorption Refrigeration</vt:lpstr>
      <vt:lpstr>Ammonia-Water Absorption Refrigeration</vt:lpstr>
      <vt:lpstr>Ammonia-Water Absorption Refrigeration</vt:lpstr>
      <vt:lpstr>Ammonia-Water Absorption Refrigeration</vt:lpstr>
      <vt:lpstr>Ammonia-Water Absorption Refrigeration</vt:lpstr>
      <vt:lpstr>Slide 19</vt:lpstr>
    </vt:vector>
  </TitlesOfParts>
  <Company>USMA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creator>Daisie Boettner</dc:creator>
  <cp:lastModifiedBy>niki</cp:lastModifiedBy>
  <cp:revision>387</cp:revision>
  <dcterms:created xsi:type="dcterms:W3CDTF">2003-08-11T02:12:49Z</dcterms:created>
  <dcterms:modified xsi:type="dcterms:W3CDTF">2013-12-19T08:14:05Z</dcterms:modified>
</cp:coreProperties>
</file>