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7" r:id="rId4"/>
    <p:sldId id="278" r:id="rId5"/>
    <p:sldId id="279" r:id="rId6"/>
    <p:sldId id="280" r:id="rId7"/>
    <p:sldId id="281" r:id="rId8"/>
    <p:sldId id="282" r:id="rId9"/>
    <p:sldId id="283" r:id="rId10"/>
    <p:sldId id="284" r:id="rId11"/>
    <p:sldId id="285" r:id="rId12"/>
    <p:sldId id="286" r:id="rId13"/>
    <p:sldId id="257" r:id="rId14"/>
    <p:sldId id="258" r:id="rId15"/>
    <p:sldId id="259" r:id="rId16"/>
    <p:sldId id="260" r:id="rId17"/>
    <p:sldId id="261" r:id="rId18"/>
    <p:sldId id="263" r:id="rId19"/>
    <p:sldId id="262" r:id="rId20"/>
    <p:sldId id="264" r:id="rId21"/>
    <p:sldId id="265" r:id="rId22"/>
    <p:sldId id="266" r:id="rId23"/>
    <p:sldId id="267" r:id="rId24"/>
    <p:sldId id="268" r:id="rId25"/>
    <p:sldId id="269" r:id="rId26"/>
    <p:sldId id="270" r:id="rId27"/>
    <p:sldId id="271" r:id="rId28"/>
    <p:sldId id="272" r:id="rId29"/>
    <p:sldId id="273" r:id="rId30"/>
    <p:sldId id="274" r:id="rId31"/>
    <p:sldId id="275"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06" autoAdjust="0"/>
    <p:restoredTop sz="94660"/>
  </p:normalViewPr>
  <p:slideViewPr>
    <p:cSldViewPr>
      <p:cViewPr varScale="1">
        <p:scale>
          <a:sx n="68" d="100"/>
          <a:sy n="68"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9F2DB7-2039-4E25-B537-83A1C8348130}" type="datetimeFigureOut">
              <a:rPr lang="en-US" smtClean="0"/>
              <a:pPr/>
              <a:t>12/19/2013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A5F5A0-8915-4E6E-8FDF-A0A10F70CCCC}" type="slidenum">
              <a:rPr lang="en-US" smtClean="0"/>
              <a:pPr/>
              <a:t>‹#›</a:t>
            </a:fld>
            <a:endParaRPr lang="en-US" dirty="0"/>
          </a:p>
        </p:txBody>
      </p:sp>
    </p:spTree>
  </p:cSld>
  <p:clrMapOvr>
    <a:masterClrMapping/>
  </p:clrMapOvr>
  <p:transition advTm="200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F2DB7-2039-4E25-B537-83A1C8348130}" type="datetimeFigureOut">
              <a:rPr lang="en-US" smtClean="0"/>
              <a:pPr/>
              <a:t>12/19/2013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A5F5A0-8915-4E6E-8FDF-A0A10F70CCCC}" type="slidenum">
              <a:rPr lang="en-US" smtClean="0"/>
              <a:pPr/>
              <a:t>‹#›</a:t>
            </a:fld>
            <a:endParaRPr lang="en-US" dirty="0"/>
          </a:p>
        </p:txBody>
      </p:sp>
    </p:spTree>
  </p:cSld>
  <p:clrMapOvr>
    <a:masterClrMapping/>
  </p:clrMapOvr>
  <p:transition advTm="200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F2DB7-2039-4E25-B537-83A1C8348130}" type="datetimeFigureOut">
              <a:rPr lang="en-US" smtClean="0"/>
              <a:pPr/>
              <a:t>12/19/2013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A5F5A0-8915-4E6E-8FDF-A0A10F70CCCC}" type="slidenum">
              <a:rPr lang="en-US" smtClean="0"/>
              <a:pPr/>
              <a:t>‹#›</a:t>
            </a:fld>
            <a:endParaRPr lang="en-US" dirty="0"/>
          </a:p>
        </p:txBody>
      </p:sp>
    </p:spTree>
  </p:cSld>
  <p:clrMapOvr>
    <a:masterClrMapping/>
  </p:clrMapOvr>
  <p:transition advTm="200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F2DB7-2039-4E25-B537-83A1C8348130}" type="datetimeFigureOut">
              <a:rPr lang="en-US" smtClean="0"/>
              <a:pPr/>
              <a:t>12/19/2013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A5F5A0-8915-4E6E-8FDF-A0A10F70CCCC}" type="slidenum">
              <a:rPr lang="en-US" smtClean="0"/>
              <a:pPr/>
              <a:t>‹#›</a:t>
            </a:fld>
            <a:endParaRPr lang="en-US" dirty="0"/>
          </a:p>
        </p:txBody>
      </p:sp>
    </p:spTree>
  </p:cSld>
  <p:clrMapOvr>
    <a:masterClrMapping/>
  </p:clrMapOvr>
  <p:transition advTm="200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9F2DB7-2039-4E25-B537-83A1C8348130}" type="datetimeFigureOut">
              <a:rPr lang="en-US" smtClean="0"/>
              <a:pPr/>
              <a:t>12/19/2013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A5F5A0-8915-4E6E-8FDF-A0A10F70CCCC}" type="slidenum">
              <a:rPr lang="en-US" smtClean="0"/>
              <a:pPr/>
              <a:t>‹#›</a:t>
            </a:fld>
            <a:endParaRPr lang="en-US" dirty="0"/>
          </a:p>
        </p:txBody>
      </p:sp>
    </p:spTree>
  </p:cSld>
  <p:clrMapOvr>
    <a:masterClrMapping/>
  </p:clrMapOvr>
  <p:transition advTm="200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9F2DB7-2039-4E25-B537-83A1C8348130}" type="datetimeFigureOut">
              <a:rPr lang="en-US" smtClean="0"/>
              <a:pPr/>
              <a:t>12/19/2013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A5F5A0-8915-4E6E-8FDF-A0A10F70CCCC}" type="slidenum">
              <a:rPr lang="en-US" smtClean="0"/>
              <a:pPr/>
              <a:t>‹#›</a:t>
            </a:fld>
            <a:endParaRPr lang="en-US" dirty="0"/>
          </a:p>
        </p:txBody>
      </p:sp>
    </p:spTree>
  </p:cSld>
  <p:clrMapOvr>
    <a:masterClrMapping/>
  </p:clrMapOvr>
  <p:transition advTm="200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9F2DB7-2039-4E25-B537-83A1C8348130}" type="datetimeFigureOut">
              <a:rPr lang="en-US" smtClean="0"/>
              <a:pPr/>
              <a:t>12/19/2013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5A5F5A0-8915-4E6E-8FDF-A0A10F70CCCC}" type="slidenum">
              <a:rPr lang="en-US" smtClean="0"/>
              <a:pPr/>
              <a:t>‹#›</a:t>
            </a:fld>
            <a:endParaRPr lang="en-US" dirty="0"/>
          </a:p>
        </p:txBody>
      </p:sp>
    </p:spTree>
  </p:cSld>
  <p:clrMapOvr>
    <a:masterClrMapping/>
  </p:clrMapOvr>
  <p:transition advTm="200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9F2DB7-2039-4E25-B537-83A1C8348130}" type="datetimeFigureOut">
              <a:rPr lang="en-US" smtClean="0"/>
              <a:pPr/>
              <a:t>12/19/2013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5A5F5A0-8915-4E6E-8FDF-A0A10F70CCCC}" type="slidenum">
              <a:rPr lang="en-US" smtClean="0"/>
              <a:pPr/>
              <a:t>‹#›</a:t>
            </a:fld>
            <a:endParaRPr lang="en-US" dirty="0"/>
          </a:p>
        </p:txBody>
      </p:sp>
    </p:spTree>
  </p:cSld>
  <p:clrMapOvr>
    <a:masterClrMapping/>
  </p:clrMapOvr>
  <p:transition advTm="200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9F2DB7-2039-4E25-B537-83A1C8348130}" type="datetimeFigureOut">
              <a:rPr lang="en-US" smtClean="0"/>
              <a:pPr/>
              <a:t>12/19/2013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5A5F5A0-8915-4E6E-8FDF-A0A10F70CCCC}" type="slidenum">
              <a:rPr lang="en-US" smtClean="0"/>
              <a:pPr/>
              <a:t>‹#›</a:t>
            </a:fld>
            <a:endParaRPr lang="en-US" dirty="0"/>
          </a:p>
        </p:txBody>
      </p:sp>
    </p:spTree>
  </p:cSld>
  <p:clrMapOvr>
    <a:masterClrMapping/>
  </p:clrMapOvr>
  <p:transition advTm="200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9F2DB7-2039-4E25-B537-83A1C8348130}" type="datetimeFigureOut">
              <a:rPr lang="en-US" smtClean="0"/>
              <a:pPr/>
              <a:t>12/19/2013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A5F5A0-8915-4E6E-8FDF-A0A10F70CCCC}" type="slidenum">
              <a:rPr lang="en-US" smtClean="0"/>
              <a:pPr/>
              <a:t>‹#›</a:t>
            </a:fld>
            <a:endParaRPr lang="en-US" dirty="0"/>
          </a:p>
        </p:txBody>
      </p:sp>
    </p:spTree>
  </p:cSld>
  <p:clrMapOvr>
    <a:masterClrMapping/>
  </p:clrMapOvr>
  <p:transition advTm="200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9F2DB7-2039-4E25-B537-83A1C8348130}" type="datetimeFigureOut">
              <a:rPr lang="en-US" smtClean="0"/>
              <a:pPr/>
              <a:t>12/19/2013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A5F5A0-8915-4E6E-8FDF-A0A10F70CCCC}" type="slidenum">
              <a:rPr lang="en-US" smtClean="0"/>
              <a:pPr/>
              <a:t>‹#›</a:t>
            </a:fld>
            <a:endParaRPr lang="en-US" dirty="0"/>
          </a:p>
        </p:txBody>
      </p:sp>
    </p:spTree>
  </p:cSld>
  <p:clrMapOvr>
    <a:masterClrMapping/>
  </p:clrMapOvr>
  <p:transition advTm="2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1">
                <a:tint val="66000"/>
                <a:satMod val="160000"/>
              </a:schemeClr>
            </a:gs>
            <a:gs pos="50000">
              <a:schemeClr val="accent1">
                <a:tint val="44500"/>
                <a:satMod val="160000"/>
              </a:schemeClr>
            </a:gs>
            <a:gs pos="100000">
              <a:schemeClr val="accent1">
                <a:tint val="23500"/>
                <a:satMod val="160000"/>
              </a:schemeClr>
            </a:gs>
          </a:gsLst>
          <a:lin ang="21594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9F2DB7-2039-4E25-B537-83A1C8348130}" type="datetimeFigureOut">
              <a:rPr lang="en-US" smtClean="0"/>
              <a:pPr/>
              <a:t>12/19/2013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A5F5A0-8915-4E6E-8FDF-A0A10F70CCC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Tm="200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normAutofit/>
          </a:bodyPr>
          <a:lstStyle/>
          <a:p>
            <a:r>
              <a:rPr lang="en-US" sz="6600" dirty="0" smtClean="0"/>
              <a:t>Steam Boilers</a:t>
            </a:r>
            <a:endParaRPr lang="en-US" sz="6600" dirty="0"/>
          </a:p>
        </p:txBody>
      </p:sp>
      <p:sp>
        <p:nvSpPr>
          <p:cNvPr id="3" name="Subtitle 2"/>
          <p:cNvSpPr>
            <a:spLocks noGrp="1"/>
          </p:cNvSpPr>
          <p:nvPr>
            <p:ph type="subTitle" idx="1"/>
          </p:nvPr>
        </p:nvSpPr>
        <p:spPr>
          <a:xfrm>
            <a:off x="609600" y="2743200"/>
            <a:ext cx="8001000" cy="3352800"/>
          </a:xfrm>
        </p:spPr>
        <p:txBody>
          <a:bodyPr>
            <a:normAutofit fontScale="62500" lnSpcReduction="20000"/>
          </a:bodyPr>
          <a:lstStyle/>
          <a:p>
            <a:r>
              <a:rPr lang="en-US" b="1" dirty="0" smtClean="0">
                <a:solidFill>
                  <a:srgbClr val="002060"/>
                </a:solidFill>
              </a:rPr>
              <a:t>Guided By:</a:t>
            </a:r>
            <a:endParaRPr lang="en-US" b="1" dirty="0">
              <a:solidFill>
                <a:srgbClr val="002060"/>
              </a:solidFill>
            </a:endParaRPr>
          </a:p>
          <a:p>
            <a:r>
              <a:rPr lang="en-US" b="1" dirty="0" smtClean="0">
                <a:solidFill>
                  <a:schemeClr val="accent6">
                    <a:lumMod val="50000"/>
                  </a:schemeClr>
                </a:solidFill>
              </a:rPr>
              <a:t>Mr. Bharat K. </a:t>
            </a:r>
            <a:r>
              <a:rPr lang="en-US" b="1" dirty="0" err="1" smtClean="0">
                <a:solidFill>
                  <a:schemeClr val="accent6">
                    <a:lumMod val="50000"/>
                  </a:schemeClr>
                </a:solidFill>
              </a:rPr>
              <a:t>Khalasi</a:t>
            </a:r>
            <a:endParaRPr lang="en-US" b="1" dirty="0" smtClean="0">
              <a:solidFill>
                <a:schemeClr val="accent6">
                  <a:lumMod val="50000"/>
                </a:schemeClr>
              </a:solidFill>
            </a:endParaRPr>
          </a:p>
          <a:p>
            <a:r>
              <a:rPr lang="en-US" b="1" dirty="0" smtClean="0"/>
              <a:t>[</a:t>
            </a:r>
            <a:r>
              <a:rPr lang="en-US" b="1" dirty="0" err="1" smtClean="0"/>
              <a:t>Asst.Prof</a:t>
            </a:r>
            <a:r>
              <a:rPr lang="en-US" b="1" dirty="0" smtClean="0"/>
              <a:t>. </a:t>
            </a:r>
            <a:r>
              <a:rPr lang="en-US" b="1" dirty="0" err="1" smtClean="0"/>
              <a:t>Mechanicl</a:t>
            </a:r>
            <a:r>
              <a:rPr lang="en-US" b="1" dirty="0" smtClean="0"/>
              <a:t> </a:t>
            </a:r>
            <a:r>
              <a:rPr lang="en-US" b="1" dirty="0" err="1" smtClean="0"/>
              <a:t>Engg</a:t>
            </a:r>
            <a:r>
              <a:rPr lang="en-US" b="1" dirty="0" smtClean="0"/>
              <a:t>. Dept.]</a:t>
            </a:r>
            <a:endParaRPr lang="en-US" b="1" dirty="0" smtClean="0"/>
          </a:p>
          <a:p>
            <a:endParaRPr lang="en-US" dirty="0" smtClean="0"/>
          </a:p>
          <a:p>
            <a:r>
              <a:rPr lang="en-US" b="1" dirty="0" smtClean="0">
                <a:solidFill>
                  <a:srgbClr val="002060"/>
                </a:solidFill>
              </a:rPr>
              <a:t>Prepared By:</a:t>
            </a:r>
          </a:p>
          <a:p>
            <a:r>
              <a:rPr lang="en-US" b="1" dirty="0" err="1" smtClean="0">
                <a:solidFill>
                  <a:srgbClr val="0070C0"/>
                </a:solidFill>
              </a:rPr>
              <a:t>Belim</a:t>
            </a:r>
            <a:r>
              <a:rPr lang="en-US" b="1" dirty="0" smtClean="0">
                <a:solidFill>
                  <a:srgbClr val="0070C0"/>
                </a:solidFill>
              </a:rPr>
              <a:t> </a:t>
            </a:r>
            <a:r>
              <a:rPr lang="en-US" b="1" dirty="0" err="1" smtClean="0">
                <a:solidFill>
                  <a:srgbClr val="0070C0"/>
                </a:solidFill>
              </a:rPr>
              <a:t>A</a:t>
            </a:r>
            <a:r>
              <a:rPr lang="en-US" b="1" dirty="0" err="1" smtClean="0">
                <a:solidFill>
                  <a:srgbClr val="0070C0"/>
                </a:solidFill>
              </a:rPr>
              <a:t>ktarmahamad</a:t>
            </a:r>
            <a:r>
              <a:rPr lang="en-US" b="1" dirty="0" smtClean="0">
                <a:solidFill>
                  <a:srgbClr val="0070C0"/>
                </a:solidFill>
              </a:rPr>
              <a:t> </a:t>
            </a:r>
            <a:r>
              <a:rPr lang="en-US" b="1" dirty="0" smtClean="0">
                <a:solidFill>
                  <a:srgbClr val="0070C0"/>
                </a:solidFill>
              </a:rPr>
              <a:t>(131120109008)</a:t>
            </a:r>
          </a:p>
          <a:p>
            <a:r>
              <a:rPr lang="en-US" b="1" dirty="0" err="1" smtClean="0">
                <a:solidFill>
                  <a:srgbClr val="0070C0"/>
                </a:solidFill>
              </a:rPr>
              <a:t>Snehal</a:t>
            </a:r>
            <a:r>
              <a:rPr lang="en-US" b="1" dirty="0" smtClean="0">
                <a:solidFill>
                  <a:srgbClr val="0070C0"/>
                </a:solidFill>
              </a:rPr>
              <a:t> </a:t>
            </a:r>
            <a:r>
              <a:rPr lang="en-US" b="1" dirty="0" err="1" smtClean="0">
                <a:solidFill>
                  <a:srgbClr val="0070C0"/>
                </a:solidFill>
              </a:rPr>
              <a:t>B</a:t>
            </a:r>
            <a:r>
              <a:rPr lang="en-US" b="1" dirty="0" err="1" smtClean="0">
                <a:solidFill>
                  <a:srgbClr val="0070C0"/>
                </a:solidFill>
              </a:rPr>
              <a:t>himani</a:t>
            </a:r>
            <a:r>
              <a:rPr lang="en-US" b="1" dirty="0" smtClean="0">
                <a:solidFill>
                  <a:srgbClr val="0070C0"/>
                </a:solidFill>
              </a:rPr>
              <a:t> </a:t>
            </a:r>
            <a:r>
              <a:rPr lang="en-US" b="1" dirty="0" smtClean="0">
                <a:solidFill>
                  <a:srgbClr val="0070C0"/>
                </a:solidFill>
              </a:rPr>
              <a:t>(131120109010)</a:t>
            </a:r>
          </a:p>
          <a:p>
            <a:r>
              <a:rPr lang="en-US" b="1" dirty="0" err="1" smtClean="0">
                <a:solidFill>
                  <a:srgbClr val="0070C0"/>
                </a:solidFill>
              </a:rPr>
              <a:t>Sandip</a:t>
            </a:r>
            <a:r>
              <a:rPr lang="en-US" b="1" dirty="0" smtClean="0">
                <a:solidFill>
                  <a:srgbClr val="0070C0"/>
                </a:solidFill>
              </a:rPr>
              <a:t> </a:t>
            </a:r>
            <a:r>
              <a:rPr lang="en-US" b="1" dirty="0" err="1" smtClean="0">
                <a:solidFill>
                  <a:srgbClr val="0070C0"/>
                </a:solidFill>
              </a:rPr>
              <a:t>B</a:t>
            </a:r>
            <a:r>
              <a:rPr lang="en-US" b="1" dirty="0" err="1" smtClean="0">
                <a:solidFill>
                  <a:srgbClr val="0070C0"/>
                </a:solidFill>
              </a:rPr>
              <a:t>halani</a:t>
            </a:r>
            <a:r>
              <a:rPr lang="en-US" b="1" dirty="0" smtClean="0">
                <a:solidFill>
                  <a:srgbClr val="0070C0"/>
                </a:solidFill>
              </a:rPr>
              <a:t> </a:t>
            </a:r>
            <a:r>
              <a:rPr lang="en-US" b="1" dirty="0" smtClean="0">
                <a:solidFill>
                  <a:srgbClr val="0070C0"/>
                </a:solidFill>
              </a:rPr>
              <a:t>(131120109009</a:t>
            </a:r>
            <a:r>
              <a:rPr lang="en-US" b="1" dirty="0" smtClean="0">
                <a:solidFill>
                  <a:srgbClr val="0070C0"/>
                </a:solidFill>
              </a:rPr>
              <a:t>)</a:t>
            </a:r>
          </a:p>
          <a:p>
            <a:endParaRPr lang="en-US" dirty="0" smtClean="0"/>
          </a:p>
          <a:p>
            <a:r>
              <a:rPr lang="en-US" sz="4400" b="1" dirty="0" smtClean="0">
                <a:solidFill>
                  <a:srgbClr val="FF0000"/>
                </a:solidFill>
                <a:effectLst>
                  <a:outerShdw blurRad="38100" dist="38100" dir="2700000" algn="tl">
                    <a:srgbClr val="000000">
                      <a:alpha val="43137"/>
                    </a:srgbClr>
                  </a:outerShdw>
                </a:effectLst>
              </a:rPr>
              <a:t>[Electrical Engineering Department]</a:t>
            </a:r>
            <a:endParaRPr lang="en-US" sz="4400" b="1" dirty="0" smtClean="0">
              <a:solidFill>
                <a:srgbClr val="FF0000"/>
              </a:solidFill>
              <a:effectLst>
                <a:outerShdw blurRad="38100" dist="38100" dir="2700000" algn="tl">
                  <a:srgbClr val="000000">
                    <a:alpha val="43137"/>
                  </a:srgbClr>
                </a:outerShdw>
              </a:effectLst>
            </a:endParaRPr>
          </a:p>
        </p:txBody>
      </p:sp>
    </p:spTree>
  </p:cSld>
  <p:clrMapOvr>
    <a:masterClrMapping/>
  </p:clrMapOvr>
  <p:transition advTm="2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Boiler</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7. According to pressure of steam generated</a:t>
            </a:r>
            <a:r>
              <a:rPr lang="en-US" dirty="0" smtClean="0"/>
              <a:t>: </a:t>
            </a:r>
          </a:p>
          <a:p>
            <a:pPr>
              <a:buNone/>
            </a:pPr>
            <a:r>
              <a:rPr lang="en-US" dirty="0" smtClean="0"/>
              <a:t>                 (a) the boiler which produce steam at less than 20 bar pressures are called pressure boilers.</a:t>
            </a:r>
          </a:p>
          <a:p>
            <a:pPr>
              <a:buNone/>
            </a:pPr>
            <a:r>
              <a:rPr lang="en-US" b="1" dirty="0" smtClean="0"/>
              <a:t>     Examples: </a:t>
            </a:r>
          </a:p>
          <a:p>
            <a:pPr>
              <a:buNone/>
            </a:pPr>
            <a:r>
              <a:rPr lang="en-US" b="1" dirty="0" smtClean="0"/>
              <a:t>                       </a:t>
            </a:r>
            <a:r>
              <a:rPr lang="en-US" dirty="0" smtClean="0"/>
              <a:t>Cochran, </a:t>
            </a:r>
            <a:r>
              <a:rPr lang="en-US" dirty="0" err="1" smtClean="0"/>
              <a:t>lancashire</a:t>
            </a:r>
            <a:r>
              <a:rPr lang="en-US" dirty="0" smtClean="0"/>
              <a:t>, locomotive boilers etc.          </a:t>
            </a:r>
          </a:p>
          <a:p>
            <a:pPr>
              <a:buNone/>
            </a:pPr>
            <a:r>
              <a:rPr lang="en-US" dirty="0" smtClean="0"/>
              <a:t>                (b) the boiler which produce steam above 20 bar pressures are called high pressure boiler.</a:t>
            </a:r>
          </a:p>
          <a:p>
            <a:pPr>
              <a:buNone/>
            </a:pPr>
            <a:r>
              <a:rPr lang="en-US" dirty="0" smtClean="0"/>
              <a:t>    </a:t>
            </a:r>
            <a:r>
              <a:rPr lang="en-US" b="1" dirty="0" smtClean="0"/>
              <a:t>Examples:</a:t>
            </a:r>
          </a:p>
          <a:p>
            <a:pPr>
              <a:buNone/>
            </a:pPr>
            <a:r>
              <a:rPr lang="en-US" b="1" dirty="0" smtClean="0"/>
              <a:t>                     </a:t>
            </a:r>
            <a:r>
              <a:rPr lang="en-US" dirty="0" smtClean="0"/>
              <a:t> Babcock-wilcox, Loffler boilers etc.</a:t>
            </a:r>
          </a:p>
          <a:p>
            <a:endParaRPr lang="en-US" dirty="0" smtClean="0"/>
          </a:p>
          <a:p>
            <a:endParaRPr lang="en-US" dirty="0" smtClean="0"/>
          </a:p>
          <a:p>
            <a:pPr>
              <a:buNone/>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advTm="2000">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5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70" decel="100000"/>
                                        <p:tgtEl>
                                          <p:spTgt spid="3">
                                            <p:txEl>
                                              <p:pRg st="1" end="1"/>
                                            </p:txEl>
                                          </p:spTgt>
                                        </p:tgtEl>
                                      </p:cBhvr>
                                    </p:animEffect>
                                    <p:animScale>
                                      <p:cBhvr>
                                        <p:cTn id="16" dur="770" decel="100000"/>
                                        <p:tgtEl>
                                          <p:spTgt spid="3">
                                            <p:txEl>
                                              <p:pRg st="1" end="1"/>
                                            </p:txEl>
                                          </p:spTgt>
                                        </p:tgtEl>
                                      </p:cBhvr>
                                      <p:from x="10000" y="10000"/>
                                      <p:to x="200000" y="450000"/>
                                    </p:animScale>
                                    <p:animScale>
                                      <p:cBhvr>
                                        <p:cTn id="17" dur="1230" accel="100000" fill="hold">
                                          <p:stCondLst>
                                            <p:cond delay="770"/>
                                          </p:stCondLst>
                                        </p:cTn>
                                        <p:tgtEl>
                                          <p:spTgt spid="3">
                                            <p:txEl>
                                              <p:pRg st="1" end="1"/>
                                            </p:txEl>
                                          </p:spTgt>
                                        </p:tgtEl>
                                      </p:cBhvr>
                                      <p:from x="200000" y="450000"/>
                                      <p:to x="100000" y="100000"/>
                                    </p:animScale>
                                    <p:set>
                                      <p:cBhvr>
                                        <p:cTn id="18" dur="770" fill="hold"/>
                                        <p:tgtEl>
                                          <p:spTgt spid="3">
                                            <p:txEl>
                                              <p:pRg st="1" end="1"/>
                                            </p:txEl>
                                          </p:spTgt>
                                        </p:tgtEl>
                                        <p:attrNameLst>
                                          <p:attrName>ppt_x</p:attrName>
                                        </p:attrNameLst>
                                      </p:cBhvr>
                                      <p:to>
                                        <p:strVal val="(0.5)"/>
                                      </p:to>
                                    </p:set>
                                    <p:anim from="(0.5)" to="(#ppt_x)" calcmode="lin" valueType="num">
                                      <p:cBhvr>
                                        <p:cTn id="19" dur="1230" accel="100000" fill="hold">
                                          <p:stCondLst>
                                            <p:cond delay="770"/>
                                          </p:stCondLst>
                                        </p:cTn>
                                        <p:tgtEl>
                                          <p:spTgt spid="3">
                                            <p:txEl>
                                              <p:pRg st="1" end="1"/>
                                            </p:txEl>
                                          </p:spTgt>
                                        </p:tgtEl>
                                        <p:attrNameLst>
                                          <p:attrName>ppt_x</p:attrName>
                                        </p:attrNameLst>
                                      </p:cBhvr>
                                    </p:anim>
                                    <p:set>
                                      <p:cBhvr>
                                        <p:cTn id="20" dur="770" fill="hold"/>
                                        <p:tgtEl>
                                          <p:spTgt spid="3">
                                            <p:txEl>
                                              <p:pRg st="1" end="1"/>
                                            </p:txEl>
                                          </p:spTgt>
                                        </p:tgtEl>
                                        <p:attrNameLst>
                                          <p:attrName>ppt_y</p:attrName>
                                        </p:attrNameLst>
                                      </p:cBhvr>
                                      <p:to>
                                        <p:strVal val="(#ppt_y+0.4)"/>
                                      </p:to>
                                    </p:set>
                                    <p:anim from="(#ppt_y+0.4)" to="(#ppt_y)" calcmode="lin" valueType="num">
                                      <p:cBhvr>
                                        <p:cTn id="21" dur="1230" accel="100000" fill="hold">
                                          <p:stCondLst>
                                            <p:cond delay="770"/>
                                          </p:stCondLst>
                                        </p:cTn>
                                        <p:tgtEl>
                                          <p:spTgt spid="3">
                                            <p:txEl>
                                              <p:pRg st="1" end="1"/>
                                            </p:txEl>
                                          </p:spTgt>
                                        </p:tgtEl>
                                        <p:attrNameLst>
                                          <p:attrName>ppt_y</p:attrName>
                                        </p:attrNameLst>
                                      </p:cBhvr>
                                    </p:anim>
                                  </p:childTnLst>
                                </p:cTn>
                              </p:par>
                            </p:childTnLst>
                          </p:cTn>
                        </p:par>
                      </p:childTnLst>
                    </p:cTn>
                  </p:par>
                  <p:par>
                    <p:cTn id="22" fill="hold">
                      <p:stCondLst>
                        <p:cond delay="indefinite"/>
                      </p:stCondLst>
                      <p:childTnLst>
                        <p:par>
                          <p:cTn id="23" fill="hold">
                            <p:stCondLst>
                              <p:cond delay="0"/>
                            </p:stCondLst>
                            <p:childTnLst>
                              <p:par>
                                <p:cTn id="24" presetID="49" presetClass="entr" presetSubtype="0" decel="10000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8"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2"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Scale>
                                      <p:cBhvr>
                                        <p:cTn id="34"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5" dur="1000" decel="50000" fill="hold">
                                          <p:stCondLst>
                                            <p:cond delay="0"/>
                                          </p:stCondLst>
                                        </p:cTn>
                                        <p:tgtEl>
                                          <p:spTgt spid="3">
                                            <p:txEl>
                                              <p:pRg st="3" end="3"/>
                                            </p:txEl>
                                          </p:spTgt>
                                        </p:tgtEl>
                                        <p:attrNameLst>
                                          <p:attrName>ppt_x</p:attrName>
                                          <p:attrName>ppt_y</p:attrName>
                                        </p:attrNameLst>
                                      </p:cBhvr>
                                    </p:animMotion>
                                    <p:animEffect transition="in" filter="fade">
                                      <p:cBhvr>
                                        <p:cTn id="36" dur="10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5"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2000"/>
                                        <p:tgtEl>
                                          <p:spTgt spid="3">
                                            <p:txEl>
                                              <p:pRg st="4" end="4"/>
                                            </p:txEl>
                                          </p:spTgt>
                                        </p:tgtEl>
                                      </p:cBhvr>
                                    </p:animEffect>
                                    <p:anim calcmode="lin" valueType="num">
                                      <p:cBhvr>
                                        <p:cTn id="42"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43"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4" dur="2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45" fill="hold">
                      <p:stCondLst>
                        <p:cond delay="indefinite"/>
                      </p:stCondLst>
                      <p:childTnLst>
                        <p:par>
                          <p:cTn id="46" fill="hold">
                            <p:stCondLst>
                              <p:cond delay="0"/>
                            </p:stCondLst>
                            <p:childTnLst>
                              <p:par>
                                <p:cTn id="47" presetID="48" presetClass="entr" presetSubtype="0" accel="5000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1000" fill="hold"/>
                                        <p:tgtEl>
                                          <p:spTgt spid="3">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0" dur="1000" fill="hold"/>
                                        <p:tgtEl>
                                          <p:spTgt spid="3">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2" dur="1000"/>
                                        <p:tgtEl>
                                          <p:spTgt spid="3">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2" presetClass="entr" presetSubtype="0" fill="hold"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Scale>
                                      <p:cBhvr>
                                        <p:cTn id="57"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8" dur="1000" decel="50000" fill="hold">
                                          <p:stCondLst>
                                            <p:cond delay="0"/>
                                          </p:stCondLst>
                                        </p:cTn>
                                        <p:tgtEl>
                                          <p:spTgt spid="3">
                                            <p:txEl>
                                              <p:pRg st="6" end="6"/>
                                            </p:txEl>
                                          </p:spTgt>
                                        </p:tgtEl>
                                        <p:attrNameLst>
                                          <p:attrName>ppt_x</p:attrName>
                                          <p:attrName>ppt_y</p:attrName>
                                        </p:attrNameLst>
                                      </p:cBhvr>
                                    </p:animMotion>
                                    <p:animEffect transition="in" filter="fade">
                                      <p:cBhvr>
                                        <p:cTn id="59"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Boiler</a:t>
            </a:r>
            <a:endParaRPr lang="en-US" dirty="0"/>
          </a:p>
        </p:txBody>
      </p:sp>
      <p:sp>
        <p:nvSpPr>
          <p:cNvPr id="3" name="Content Placeholder 2"/>
          <p:cNvSpPr>
            <a:spLocks noGrp="1"/>
          </p:cNvSpPr>
          <p:nvPr>
            <p:ph idx="1"/>
          </p:nvPr>
        </p:nvSpPr>
        <p:spPr/>
        <p:txBody>
          <a:bodyPr>
            <a:normAutofit/>
          </a:bodyPr>
          <a:lstStyle/>
          <a:p>
            <a:pPr>
              <a:buNone/>
            </a:pPr>
            <a:r>
              <a:rPr lang="en-US" b="1" dirty="0" smtClean="0"/>
              <a:t>8. According to nature of draught employed:</a:t>
            </a:r>
          </a:p>
          <a:p>
            <a:pPr>
              <a:buNone/>
            </a:pPr>
            <a:r>
              <a:rPr lang="en-US" dirty="0" smtClean="0"/>
              <a:t>                When the fuel is burnt on the surface due to natural circulation of air, the draught is called natural or chimney draught. If the air is circulation with the help of fan driven by external source of power, the draught is called    artificial draught.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advTm="2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6" presetClass="entr" presetSubtype="0" fill="hold" nodeType="clickEffect">
                                  <p:stCondLst>
                                    <p:cond delay="0"/>
                                  </p:stCondLst>
                                  <p:iterate type="lt">
                                    <p:tmPct val="10000"/>
                                  </p:iterate>
                                  <p:childTnLst>
                                    <p:set>
                                      <p:cBhvr>
                                        <p:cTn id="17" dur="1" fill="hold">
                                          <p:stCondLst>
                                            <p:cond delay="0"/>
                                          </p:stCondLst>
                                        </p:cTn>
                                        <p:tgtEl>
                                          <p:spTgt spid="3">
                                            <p:txEl>
                                              <p:pRg st="1" end="1"/>
                                            </p:txEl>
                                          </p:spTgt>
                                        </p:tgtEl>
                                        <p:attrNameLst>
                                          <p:attrName>style.visibility</p:attrName>
                                        </p:attrNameLst>
                                      </p:cBhvr>
                                      <p:to>
                                        <p:strVal val="visible"/>
                                      </p:to>
                                    </p:set>
                                    <p:anim by="(-#ppt_w*2)" calcmode="lin" valueType="num">
                                      <p:cBhvr rctx="PPT">
                                        <p:cTn id="18" dur="500" autoRev="1" fill="hold">
                                          <p:stCondLst>
                                            <p:cond delay="0"/>
                                          </p:stCondLst>
                                        </p:cTn>
                                        <p:tgtEl>
                                          <p:spTgt spid="3">
                                            <p:txEl>
                                              <p:pRg st="1" end="1"/>
                                            </p:txEl>
                                          </p:spTgt>
                                        </p:tgtEl>
                                        <p:attrNameLst>
                                          <p:attrName>ppt_w</p:attrName>
                                        </p:attrNameLst>
                                      </p:cBhvr>
                                    </p:anim>
                                    <p:anim by="(#ppt_w*0.50)" calcmode="lin" valueType="num">
                                      <p:cBhvr>
                                        <p:cTn id="19" dur="500" decel="50000" autoRev="1" fill="hold">
                                          <p:stCondLst>
                                            <p:cond delay="0"/>
                                          </p:stCondLst>
                                        </p:cTn>
                                        <p:tgtEl>
                                          <p:spTgt spid="3">
                                            <p:txEl>
                                              <p:pRg st="1" end="1"/>
                                            </p:txEl>
                                          </p:spTgt>
                                        </p:tgtEl>
                                        <p:attrNameLst>
                                          <p:attrName>ppt_x</p:attrName>
                                        </p:attrNameLst>
                                      </p:cBhvr>
                                    </p:anim>
                                    <p:anim from="(-#ppt_h/2)" to="(#ppt_y)" calcmode="lin" valueType="num">
                                      <p:cBhvr>
                                        <p:cTn id="20" dur="1000" fill="hold">
                                          <p:stCondLst>
                                            <p:cond delay="0"/>
                                          </p:stCondLst>
                                        </p:cTn>
                                        <p:tgtEl>
                                          <p:spTgt spid="3">
                                            <p:txEl>
                                              <p:pRg st="1" end="1"/>
                                            </p:txEl>
                                          </p:spTgt>
                                        </p:tgtEl>
                                        <p:attrNameLst>
                                          <p:attrName>ppt_y</p:attrName>
                                        </p:attrNameLst>
                                      </p:cBhvr>
                                    </p:anim>
                                    <p:animRot by="21600000">
                                      <p:cBhvr>
                                        <p:cTn id="21" dur="1000" fill="hold">
                                          <p:stCondLst>
                                            <p:cond delay="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Cochran boiler</a:t>
            </a:r>
            <a:endParaRPr lang="en-US" dirty="0"/>
          </a:p>
        </p:txBody>
      </p:sp>
      <p:sp>
        <p:nvSpPr>
          <p:cNvPr id="3" name="Content Placeholder 2"/>
          <p:cNvSpPr>
            <a:spLocks noGrp="1"/>
          </p:cNvSpPr>
          <p:nvPr>
            <p:ph idx="1"/>
          </p:nvPr>
        </p:nvSpPr>
        <p:spPr/>
        <p:txBody>
          <a:bodyPr/>
          <a:lstStyle/>
          <a:p>
            <a:r>
              <a:rPr lang="en-US" dirty="0" smtClean="0"/>
              <a:t>Cochran boiler is modification of simple vertical boiler where heating surface has been increased by increasing number of fire tubes</a:t>
            </a:r>
            <a:endParaRPr lang="en-US" dirty="0"/>
          </a:p>
        </p:txBody>
      </p:sp>
      <p:pic>
        <p:nvPicPr>
          <p:cNvPr id="1026" name="Picture 2" descr="F:\wp_ss_20131008_0001.png"/>
          <p:cNvPicPr>
            <a:picLocks noChangeAspect="1" noChangeArrowheads="1"/>
          </p:cNvPicPr>
          <p:nvPr/>
        </p:nvPicPr>
        <p:blipFill>
          <a:blip r:embed="rId2" cstate="print">
            <a:lum bright="30000"/>
            <a:extLst>
              <a:ext uri="{28A0092B-C50C-407E-A947-70E740481C1C}">
                <a14:useLocalDpi xmlns="" xmlns:a14="http://schemas.microsoft.com/office/drawing/2010/main" val="0"/>
              </a:ext>
            </a:extLst>
          </a:blip>
          <a:srcRect/>
          <a:stretch>
            <a:fillRect/>
          </a:stretch>
        </p:blipFill>
        <p:spPr bwMode="auto">
          <a:xfrm>
            <a:off x="1752600" y="3383280"/>
            <a:ext cx="5791200" cy="347472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advTm="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1800" fill="hold">
                                          <p:stCondLst>
                                            <p:cond delay="0"/>
                                          </p:stCondLst>
                                        </p:cTn>
                                        <p:tgtEl>
                                          <p:spTgt spid="2"/>
                                        </p:tgtEl>
                                        <p:attrNameLst>
                                          <p:attrName>ppt_x</p:attrName>
                                        </p:attrNameLst>
                                      </p:cBhvr>
                                    </p:anim>
                                    <p:anim from="0" to="-1.0" calcmode="lin" valueType="num">
                                      <p:cBhvr>
                                        <p:cTn id="8" dur="600" decel="50000" autoRev="1" fill="hold">
                                          <p:stCondLst>
                                            <p:cond delay="1800"/>
                                          </p:stCondLst>
                                        </p:cTn>
                                        <p:tgtEl>
                                          <p:spTgt spid="2"/>
                                        </p:tgtEl>
                                        <p:attrNameLst>
                                          <p:attrName>xshear</p:attrName>
                                        </p:attrNameLst>
                                      </p:cBhvr>
                                    </p:anim>
                                    <p:animScale>
                                      <p:cBhvr>
                                        <p:cTn id="9" dur="600" decel="100000" autoRev="1" fill="hold">
                                          <p:stCondLst>
                                            <p:cond delay="1800"/>
                                          </p:stCondLst>
                                        </p:cTn>
                                        <p:tgtEl>
                                          <p:spTgt spid="2"/>
                                        </p:tgtEl>
                                      </p:cBhvr>
                                      <p:from x="100000" y="100000"/>
                                      <p:to x="80000" y="100000"/>
                                    </p:animScale>
                                    <p:anim by="(#ppt_h/3+#ppt_w*0.1)" calcmode="lin" valueType="num">
                                      <p:cBhvr additive="sum">
                                        <p:cTn id="10" dur="600" decel="100000" autoRev="1" fill="hold">
                                          <p:stCondLst>
                                            <p:cond delay="1800"/>
                                          </p:stCondLst>
                                        </p:cTn>
                                        <p:tgtEl>
                                          <p:spTgt spid="2"/>
                                        </p:tgtEl>
                                        <p:attrNameLst>
                                          <p:attrName>ppt_x</p:attrName>
                                        </p:attrNameLst>
                                      </p:cBhvr>
                                    </p:anim>
                                  </p:childTnLst>
                                </p:cTn>
                              </p:par>
                            </p:childTnLst>
                          </p:cTn>
                        </p:par>
                        <p:par>
                          <p:cTn id="11" fill="hold">
                            <p:stCondLst>
                              <p:cond delay="3000"/>
                            </p:stCondLst>
                            <p:childTnLst>
                              <p:par>
                                <p:cTn id="12" presetID="56" presetClass="entr" presetSubtype="0" fill="hold" nodeType="afterEffect">
                                  <p:stCondLst>
                                    <p:cond delay="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 by="(-#ppt_w*2)" calcmode="lin" valueType="num">
                                      <p:cBhvr rctx="PPT">
                                        <p:cTn id="14" dur="1000" autoRev="1" fill="hold">
                                          <p:stCondLst>
                                            <p:cond delay="0"/>
                                          </p:stCondLst>
                                        </p:cTn>
                                        <p:tgtEl>
                                          <p:spTgt spid="3">
                                            <p:txEl>
                                              <p:pRg st="0" end="0"/>
                                            </p:txEl>
                                          </p:spTgt>
                                        </p:tgtEl>
                                        <p:attrNameLst>
                                          <p:attrName>ppt_w</p:attrName>
                                        </p:attrNameLst>
                                      </p:cBhvr>
                                    </p:anim>
                                    <p:anim by="(#ppt_w*0.50)" calcmode="lin" valueType="num">
                                      <p:cBhvr>
                                        <p:cTn id="15" dur="1000" decel="50000" autoRev="1" fill="hold">
                                          <p:stCondLst>
                                            <p:cond delay="0"/>
                                          </p:stCondLst>
                                        </p:cTn>
                                        <p:tgtEl>
                                          <p:spTgt spid="3">
                                            <p:txEl>
                                              <p:pRg st="0" end="0"/>
                                            </p:txEl>
                                          </p:spTgt>
                                        </p:tgtEl>
                                        <p:attrNameLst>
                                          <p:attrName>ppt_x</p:attrName>
                                        </p:attrNameLst>
                                      </p:cBhvr>
                                    </p:anim>
                                    <p:anim from="(-#ppt_h/2)" to="(#ppt_y)" calcmode="lin" valueType="num">
                                      <p:cBhvr>
                                        <p:cTn id="16" dur="2000" fill="hold">
                                          <p:stCondLst>
                                            <p:cond delay="0"/>
                                          </p:stCondLst>
                                        </p:cTn>
                                        <p:tgtEl>
                                          <p:spTgt spid="3">
                                            <p:txEl>
                                              <p:pRg st="0" end="0"/>
                                            </p:txEl>
                                          </p:spTgt>
                                        </p:tgtEl>
                                        <p:attrNameLst>
                                          <p:attrName>ppt_y</p:attrName>
                                        </p:attrNameLst>
                                      </p:cBhvr>
                                    </p:anim>
                                    <p:animRot by="21600000">
                                      <p:cBhvr>
                                        <p:cTn id="17" dur="20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boiler</a:t>
            </a:r>
            <a:endParaRPr lang="en-US" dirty="0"/>
          </a:p>
        </p:txBody>
      </p:sp>
      <p:sp>
        <p:nvSpPr>
          <p:cNvPr id="4" name="Content Placeholder 3"/>
          <p:cNvSpPr>
            <a:spLocks noGrp="1"/>
          </p:cNvSpPr>
          <p:nvPr>
            <p:ph idx="1"/>
          </p:nvPr>
        </p:nvSpPr>
        <p:spPr/>
        <p:txBody>
          <a:bodyPr/>
          <a:lstStyle/>
          <a:p>
            <a:r>
              <a:rPr lang="en-US" dirty="0" smtClean="0"/>
              <a:t> Vertical</a:t>
            </a:r>
          </a:p>
          <a:p>
            <a:r>
              <a:rPr lang="en-US" dirty="0"/>
              <a:t>M</a:t>
            </a:r>
            <a:r>
              <a:rPr lang="en-US" dirty="0" smtClean="0"/>
              <a:t>ulti- tubes</a:t>
            </a:r>
          </a:p>
          <a:p>
            <a:r>
              <a:rPr lang="en-US" dirty="0"/>
              <a:t>F</a:t>
            </a:r>
            <a:r>
              <a:rPr lang="en-US" dirty="0" smtClean="0"/>
              <a:t>ire tube</a:t>
            </a:r>
          </a:p>
          <a:p>
            <a:r>
              <a:rPr lang="en-US" dirty="0"/>
              <a:t>I</a:t>
            </a:r>
            <a:r>
              <a:rPr lang="en-US" dirty="0" smtClean="0"/>
              <a:t>nternally fired</a:t>
            </a:r>
          </a:p>
          <a:p>
            <a:r>
              <a:rPr lang="en-US" dirty="0"/>
              <a:t>N</a:t>
            </a:r>
            <a:r>
              <a:rPr lang="en-US" dirty="0" smtClean="0"/>
              <a:t>atural circulated boiler</a:t>
            </a:r>
            <a:endParaRPr lang="en-US" dirty="0"/>
          </a:p>
        </p:txBody>
      </p:sp>
    </p:spTree>
  </p:cSld>
  <p:clrMapOvr>
    <a:masterClrMapping/>
  </p:clrMapOvr>
  <p:transition advTm="2000">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Specification</a:t>
            </a:r>
            <a:br>
              <a:rPr lang="en-US" dirty="0" smtClean="0"/>
            </a:br>
            <a:endParaRPr lang="en-US" dirty="0"/>
          </a:p>
        </p:txBody>
      </p:sp>
      <p:sp>
        <p:nvSpPr>
          <p:cNvPr id="3" name="Content Placeholder 2"/>
          <p:cNvSpPr>
            <a:spLocks noGrp="1"/>
          </p:cNvSpPr>
          <p:nvPr>
            <p:ph idx="1"/>
          </p:nvPr>
        </p:nvSpPr>
        <p:spPr/>
        <p:txBody>
          <a:bodyPr/>
          <a:lstStyle/>
          <a:p>
            <a:r>
              <a:rPr lang="en-US" dirty="0" smtClean="0"/>
              <a:t>Shell diameter</a:t>
            </a:r>
          </a:p>
          <a:p>
            <a:r>
              <a:rPr lang="en-US" dirty="0" smtClean="0"/>
              <a:t>Height</a:t>
            </a:r>
          </a:p>
          <a:p>
            <a:r>
              <a:rPr lang="en-US" dirty="0" smtClean="0"/>
              <a:t>Heating surface area</a:t>
            </a:r>
          </a:p>
          <a:p>
            <a:r>
              <a:rPr lang="en-US" dirty="0" smtClean="0"/>
              <a:t>Working pressure</a:t>
            </a:r>
          </a:p>
          <a:p>
            <a:r>
              <a:rPr lang="en-US" dirty="0" smtClean="0"/>
              <a:t>Steam capacity</a:t>
            </a:r>
          </a:p>
          <a:p>
            <a:r>
              <a:rPr lang="en-US" dirty="0" smtClean="0"/>
              <a:t>efficiency</a:t>
            </a:r>
            <a:endParaRPr lang="en-US" dirty="0"/>
          </a:p>
        </p:txBody>
      </p:sp>
    </p:spTree>
  </p:cSld>
  <p:clrMapOvr>
    <a:masterClrMapping/>
  </p:clrMapOvr>
  <p:transition advTm="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boiler consist of a cylindrical shell, hemispherical fire box, fire tube and chimney.</a:t>
            </a:r>
          </a:p>
          <a:p>
            <a:r>
              <a:rPr lang="en-US" dirty="0" smtClean="0"/>
              <a:t>The hemispherical crown of boiler gives good strength to withstand pressure of steam inside the boiler</a:t>
            </a:r>
          </a:p>
          <a:p>
            <a:r>
              <a:rPr lang="en-US" dirty="0" smtClean="0"/>
              <a:t>The grate is placed at the bottom of furnace and ash pit is located below the grate.</a:t>
            </a:r>
          </a:p>
          <a:p>
            <a:r>
              <a:rPr lang="en-US" dirty="0" smtClean="0"/>
              <a:t>The furnace and the combustion chamber are connected by short flue pipe.</a:t>
            </a:r>
          </a:p>
          <a:p>
            <a:r>
              <a:rPr lang="en-US" dirty="0" smtClean="0"/>
              <a:t>The wall of the combustion chamber is lined with the fire bricks.</a:t>
            </a:r>
          </a:p>
          <a:p>
            <a:r>
              <a:rPr lang="en-US" dirty="0" smtClean="0"/>
              <a:t>The ashpit is located below the grate.</a:t>
            </a:r>
          </a:p>
          <a:p>
            <a:pPr>
              <a:buNone/>
            </a:pPr>
            <a:endParaRPr lang="en-US" dirty="0"/>
          </a:p>
        </p:txBody>
      </p:sp>
    </p:spTree>
  </p:cSld>
  <p:clrMapOvr>
    <a:masterClrMapping/>
  </p:clrMapOvr>
  <p:transition advTm="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2" presetClass="entr" presetSubtype="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Scale>
                                      <p:cBhvr>
                                        <p:cTn id="18" dur="3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3000" decel="50000" fill="hold">
                                          <p:stCondLst>
                                            <p:cond delay="0"/>
                                          </p:stCondLst>
                                        </p:cTn>
                                        <p:tgtEl>
                                          <p:spTgt spid="3">
                                            <p:txEl>
                                              <p:pRg st="0" end="0"/>
                                            </p:txEl>
                                          </p:spTgt>
                                        </p:tgtEl>
                                        <p:attrNameLst>
                                          <p:attrName>ppt_x</p:attrName>
                                          <p:attrName>ppt_y</p:attrName>
                                        </p:attrNameLst>
                                      </p:cBhvr>
                                    </p:animMotion>
                                    <p:animEffect transition="in" filter="fade">
                                      <p:cBhvr>
                                        <p:cTn id="20" dur="30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2400" decel="100000"/>
                                        <p:tgtEl>
                                          <p:spTgt spid="3">
                                            <p:txEl>
                                              <p:pRg st="1" end="1"/>
                                            </p:txEl>
                                          </p:spTgt>
                                        </p:tgtEl>
                                      </p:cBhvr>
                                    </p:animEffect>
                                    <p:anim calcmode="lin" valueType="num">
                                      <p:cBhvr>
                                        <p:cTn id="26" dur="24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7" dur="24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8" dur="24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9" dur="600" accel="100000" fill="hold">
                                          <p:stCondLst>
                                            <p:cond delay="24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30" dur="600" accel="100000" fill="hold">
                                          <p:stCondLst>
                                            <p:cond delay="24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5"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3000"/>
                                        <p:tgtEl>
                                          <p:spTgt spid="3">
                                            <p:txEl>
                                              <p:pRg st="2" end="2"/>
                                            </p:txEl>
                                          </p:spTgt>
                                        </p:tgtEl>
                                      </p:cBhvr>
                                    </p:animEffect>
                                    <p:anim calcmode="lin" valueType="num">
                                      <p:cBhvr>
                                        <p:cTn id="36" dur="3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37" dur="3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8" dur="3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nodeType="clickEffect">
                                  <p:stCondLst>
                                    <p:cond delay="0"/>
                                  </p:stCondLst>
                                  <p:iterate type="lt">
                                    <p:tmPct val="10000"/>
                                  </p:iterate>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30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30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45" dur="30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30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3000" tmFilter="0,0; .5, 1; 1, 1"/>
                                        <p:tgtEl>
                                          <p:spTgt spid="3">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5" presetClass="entr" presetSubtype="0" fill="hold"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 calcmode="lin" valueType="num">
                                      <p:cBhvr>
                                        <p:cTn id="52" dur="3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3" dur="3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4" dur="3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55" dur="3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6" fill="hold">
                      <p:stCondLst>
                        <p:cond delay="indefinite"/>
                      </p:stCondLst>
                      <p:childTnLst>
                        <p:par>
                          <p:cTn id="57" fill="hold">
                            <p:stCondLst>
                              <p:cond delay="0"/>
                            </p:stCondLst>
                            <p:childTnLst>
                              <p:par>
                                <p:cTn id="58" presetID="35" presetClass="entr" presetSubtype="0" fill="hold" nodeType="clickEffect">
                                  <p:stCondLst>
                                    <p:cond delay="0"/>
                                  </p:stCondLst>
                                  <p:childTnLst>
                                    <p:set>
                                      <p:cBhvr>
                                        <p:cTn id="59" dur="1" fill="hold">
                                          <p:stCondLst>
                                            <p:cond delay="0"/>
                                          </p:stCondLst>
                                        </p:cTn>
                                        <p:tgtEl>
                                          <p:spTgt spid="3">
                                            <p:txEl>
                                              <p:pRg st="5" end="5"/>
                                            </p:txEl>
                                          </p:spTgt>
                                        </p:tgtEl>
                                        <p:attrNameLst>
                                          <p:attrName>style.visibility</p:attrName>
                                        </p:attrNameLst>
                                      </p:cBhvr>
                                      <p:to>
                                        <p:strVal val="visible"/>
                                      </p:to>
                                    </p:set>
                                    <p:animEffect transition="in" filter="fade">
                                      <p:cBhvr>
                                        <p:cTn id="60" dur="3000"/>
                                        <p:tgtEl>
                                          <p:spTgt spid="3">
                                            <p:txEl>
                                              <p:pRg st="5" end="5"/>
                                            </p:txEl>
                                          </p:spTgt>
                                        </p:tgtEl>
                                      </p:cBhvr>
                                    </p:animEffect>
                                    <p:anim calcmode="lin" valueType="num">
                                      <p:cBhvr>
                                        <p:cTn id="61" dur="3000" fill="hold"/>
                                        <p:tgtEl>
                                          <p:spTgt spid="3">
                                            <p:txEl>
                                              <p:pRg st="5" end="5"/>
                                            </p:txEl>
                                          </p:spTgt>
                                        </p:tgtEl>
                                        <p:attrNameLst>
                                          <p:attrName>style.rotation</p:attrName>
                                        </p:attrNameLst>
                                      </p:cBhvr>
                                      <p:tavLst>
                                        <p:tav tm="0">
                                          <p:val>
                                            <p:fltVal val="720"/>
                                          </p:val>
                                        </p:tav>
                                        <p:tav tm="100000">
                                          <p:val>
                                            <p:fltVal val="0"/>
                                          </p:val>
                                        </p:tav>
                                      </p:tavLst>
                                    </p:anim>
                                    <p:anim calcmode="lin" valueType="num">
                                      <p:cBhvr>
                                        <p:cTn id="62" dur="3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63" dur="3000" fill="hold"/>
                                        <p:tgtEl>
                                          <p:spTgt spid="3">
                                            <p:txEl>
                                              <p:pRg st="5" end="5"/>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a:t>
            </a:r>
            <a:endParaRPr lang="en-US" dirty="0"/>
          </a:p>
        </p:txBody>
      </p:sp>
      <p:sp>
        <p:nvSpPr>
          <p:cNvPr id="3" name="Content Placeholder 2"/>
          <p:cNvSpPr>
            <a:spLocks noGrp="1"/>
          </p:cNvSpPr>
          <p:nvPr>
            <p:ph idx="1"/>
          </p:nvPr>
        </p:nvSpPr>
        <p:spPr/>
        <p:txBody>
          <a:bodyPr>
            <a:normAutofit lnSpcReduction="10000"/>
          </a:bodyPr>
          <a:lstStyle/>
          <a:p>
            <a:r>
              <a:rPr lang="en-US" dirty="0" smtClean="0"/>
              <a:t>The water supplied to the boiler through feed check valve.</a:t>
            </a:r>
          </a:p>
          <a:p>
            <a:r>
              <a:rPr lang="en-US" dirty="0" smtClean="0"/>
              <a:t>The coil is introduced to the grate through the fire door.</a:t>
            </a:r>
          </a:p>
          <a:p>
            <a:r>
              <a:rPr lang="en-US" dirty="0" smtClean="0"/>
              <a:t>This hot gases enters into horizontal fire tubes.</a:t>
            </a:r>
          </a:p>
          <a:p>
            <a:r>
              <a:rPr lang="en-US" dirty="0" smtClean="0"/>
              <a:t>The flue gases coming from of fire tubes enter into smoke box.</a:t>
            </a:r>
          </a:p>
          <a:p>
            <a:r>
              <a:rPr lang="en-US" dirty="0" smtClean="0"/>
              <a:t>The ash formed is collected in ash pit.</a:t>
            </a:r>
          </a:p>
        </p:txBody>
      </p:sp>
    </p:spTree>
  </p:cSld>
  <p:clrMapOvr>
    <a:masterClrMapping/>
  </p:clrMapOvr>
  <p:transition advTm="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5" presetClass="entr" presetSubtype="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0" dur="2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1" dur="2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2" fill="hold">
                      <p:stCondLst>
                        <p:cond delay="indefinite"/>
                      </p:stCondLst>
                      <p:childTnLst>
                        <p:par>
                          <p:cTn id="23" fill="hold">
                            <p:stCondLst>
                              <p:cond delay="0"/>
                            </p:stCondLst>
                            <p:childTnLst>
                              <p:par>
                                <p:cTn id="24" presetID="15"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8" dur="2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9" dur="2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0" fill="hold">
                      <p:stCondLst>
                        <p:cond delay="indefinite"/>
                      </p:stCondLst>
                      <p:childTnLst>
                        <p:par>
                          <p:cTn id="31" fill="hold">
                            <p:stCondLst>
                              <p:cond delay="0"/>
                            </p:stCondLst>
                            <p:childTnLst>
                              <p:par>
                                <p:cTn id="32" presetID="15" presetClass="entr" presetSubtype="0"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5"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6" dur="2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7" dur="2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8" fill="hold">
                      <p:stCondLst>
                        <p:cond delay="indefinite"/>
                      </p:stCondLst>
                      <p:childTnLst>
                        <p:par>
                          <p:cTn id="39" fill="hold">
                            <p:stCondLst>
                              <p:cond delay="0"/>
                            </p:stCondLst>
                            <p:childTnLst>
                              <p:par>
                                <p:cTn id="40" presetID="15" presetClass="entr" presetSubtype="0"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p:cTn id="42"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3"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4" dur="2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5" dur="2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6" fill="hold">
                      <p:stCondLst>
                        <p:cond delay="indefinite"/>
                      </p:stCondLst>
                      <p:childTnLst>
                        <p:par>
                          <p:cTn id="47" fill="hold">
                            <p:stCondLst>
                              <p:cond delay="0"/>
                            </p:stCondLst>
                            <p:childTnLst>
                              <p:par>
                                <p:cTn id="48" presetID="15" presetClass="entr" presetSubtype="0" fill="hold"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 calcmode="lin" valueType="num">
                                      <p:cBhvr>
                                        <p:cTn id="50"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1"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2" dur="2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53" dur="2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US" dirty="0"/>
          </a:p>
        </p:txBody>
      </p:sp>
      <p:sp>
        <p:nvSpPr>
          <p:cNvPr id="3" name="Content Placeholder 2"/>
          <p:cNvSpPr>
            <a:spLocks noGrp="1"/>
          </p:cNvSpPr>
          <p:nvPr>
            <p:ph idx="1"/>
          </p:nvPr>
        </p:nvSpPr>
        <p:spPr/>
        <p:txBody>
          <a:bodyPr/>
          <a:lstStyle/>
          <a:p>
            <a:r>
              <a:rPr lang="en-US" dirty="0" smtClean="0"/>
              <a:t>It is compact and portable boiler therefore minimum floor area is required</a:t>
            </a:r>
          </a:p>
          <a:p>
            <a:r>
              <a:rPr lang="en-US" dirty="0" smtClean="0"/>
              <a:t>Initial cost of boiler is less.</a:t>
            </a:r>
          </a:p>
          <a:p>
            <a:r>
              <a:rPr lang="en-US" dirty="0" smtClean="0"/>
              <a:t>It can be moved and set up readily in different locations.</a:t>
            </a:r>
          </a:p>
          <a:p>
            <a:r>
              <a:rPr lang="en-US" dirty="0" smtClean="0"/>
              <a:t>Quick and easy installation</a:t>
            </a:r>
          </a:p>
          <a:p>
            <a:r>
              <a:rPr lang="en-US" dirty="0" smtClean="0"/>
              <a:t>Any type of fuel can be used coil or oil</a:t>
            </a:r>
            <a:endParaRPr lang="en-US" dirty="0"/>
          </a:p>
        </p:txBody>
      </p:sp>
    </p:spTree>
  </p:cSld>
  <p:clrMapOvr>
    <a:masterClrMapping/>
  </p:clrMapOvr>
  <p:transition advTm="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41" presetClass="entr" presetSubtype="0" fill="hold" nodeType="clickEffect">
                                  <p:stCondLst>
                                    <p:cond delay="0"/>
                                  </p:stCondLst>
                                  <p:iterate type="lt">
                                    <p:tmPct val="10000"/>
                                  </p:iterate>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20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9" dur="20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0" dur="20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1" dur="20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2" dur="2000" tmFilter="0,0; .5, 1; 1, 1"/>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1" presetClass="entr" presetSubtype="0" fill="hold" nodeType="clickEffect">
                                  <p:stCondLst>
                                    <p:cond delay="0"/>
                                  </p:stCondLst>
                                  <p:iterate type="lt">
                                    <p:tmPct val="10000"/>
                                  </p:iterate>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p:cTn id="27" dur="20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8" dur="20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9" dur="20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0" dur="20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1" dur="2000" tmFilter="0,0; .5, 1; 1, 1"/>
                                        <p:tgtEl>
                                          <p:spTgt spid="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1" presetClass="entr" presetSubtype="0" fill="hold" nodeType="clickEffect">
                                  <p:stCondLst>
                                    <p:cond delay="0"/>
                                  </p:stCondLst>
                                  <p:iterate type="lt">
                                    <p:tmPct val="10000"/>
                                  </p:iterate>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20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7" dur="20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38" dur="20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9" dur="20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0" dur="2000" tmFilter="0,0; .5, 1; 1, 1"/>
                                        <p:tgtEl>
                                          <p:spTgt spid="3">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1" presetClass="entr" presetSubtype="0" fill="hold" nodeType="clickEffect">
                                  <p:stCondLst>
                                    <p:cond delay="0"/>
                                  </p:stCondLst>
                                  <p:iterate type="lt">
                                    <p:tmPct val="10000"/>
                                  </p:iterate>
                                  <p:childTnLst>
                                    <p:set>
                                      <p:cBhvr>
                                        <p:cTn id="44" dur="1" fill="hold">
                                          <p:stCondLst>
                                            <p:cond delay="0"/>
                                          </p:stCondLst>
                                        </p:cTn>
                                        <p:tgtEl>
                                          <p:spTgt spid="3">
                                            <p:txEl>
                                              <p:pRg st="3" end="3"/>
                                            </p:txEl>
                                          </p:spTgt>
                                        </p:tgtEl>
                                        <p:attrNameLst>
                                          <p:attrName>style.visibility</p:attrName>
                                        </p:attrNameLst>
                                      </p:cBhvr>
                                      <p:to>
                                        <p:strVal val="visible"/>
                                      </p:to>
                                    </p:set>
                                    <p:anim calcmode="lin" valueType="num">
                                      <p:cBhvr>
                                        <p:cTn id="45" dur="20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6" dur="20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47" dur="20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8" dur="20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9" dur="2000" tmFilter="0,0; .5, 1; 1, 1"/>
                                        <p:tgtEl>
                                          <p:spTgt spid="3">
                                            <p:txEl>
                                              <p:pRg st="3" end="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41" presetClass="entr" presetSubtype="0" fill="hold" nodeType="clickEffect">
                                  <p:stCondLst>
                                    <p:cond delay="0"/>
                                  </p:stCondLst>
                                  <p:iterate type="lt">
                                    <p:tmPct val="10000"/>
                                  </p:iterate>
                                  <p:childTnLst>
                                    <p:set>
                                      <p:cBhvr>
                                        <p:cTn id="53" dur="1" fill="hold">
                                          <p:stCondLst>
                                            <p:cond delay="0"/>
                                          </p:stCondLst>
                                        </p:cTn>
                                        <p:tgtEl>
                                          <p:spTgt spid="3">
                                            <p:txEl>
                                              <p:pRg st="4" end="4"/>
                                            </p:txEl>
                                          </p:spTgt>
                                        </p:tgtEl>
                                        <p:attrNameLst>
                                          <p:attrName>style.visibility</p:attrName>
                                        </p:attrNameLst>
                                      </p:cBhvr>
                                      <p:to>
                                        <p:strVal val="visible"/>
                                      </p:to>
                                    </p:set>
                                    <p:anim calcmode="lin" valueType="num">
                                      <p:cBhvr>
                                        <p:cTn id="54" dur="20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55" dur="20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56" dur="20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7" dur="20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8" dur="20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Lancashire boiler</a:t>
            </a:r>
            <a:endParaRPr lang="en-US" dirty="0"/>
          </a:p>
        </p:txBody>
      </p:sp>
      <p:pic>
        <p:nvPicPr>
          <p:cNvPr id="1026" name="Picture 2" descr="F:\wp_ss_20131008_0006.png"/>
          <p:cNvPicPr>
            <a:picLocks noChangeAspect="1" noChangeArrowheads="1"/>
          </p:cNvPicPr>
          <p:nvPr/>
        </p:nvPicPr>
        <p:blipFill>
          <a:blip r:embed="rId2" cstate="print">
            <a:lum bright="40000"/>
            <a:extLst>
              <a:ext uri="{28A0092B-C50C-407E-A947-70E740481C1C}">
                <a14:useLocalDpi xmlns="" xmlns:a14="http://schemas.microsoft.com/office/drawing/2010/main" val="0"/>
              </a:ext>
            </a:extLst>
          </a:blip>
          <a:srcRect/>
          <a:stretch>
            <a:fillRect/>
          </a:stretch>
        </p:blipFill>
        <p:spPr bwMode="auto">
          <a:xfrm>
            <a:off x="762000" y="1143000"/>
            <a:ext cx="7620000" cy="45720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advTm="2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a:t>
            </a:r>
            <a:endParaRPr lang="en-US" dirty="0"/>
          </a:p>
        </p:txBody>
      </p:sp>
      <p:sp>
        <p:nvSpPr>
          <p:cNvPr id="3" name="Content Placeholder 2"/>
          <p:cNvSpPr>
            <a:spLocks noGrp="1"/>
          </p:cNvSpPr>
          <p:nvPr>
            <p:ph idx="1"/>
          </p:nvPr>
        </p:nvSpPr>
        <p:spPr/>
        <p:txBody>
          <a:bodyPr/>
          <a:lstStyle/>
          <a:p>
            <a:r>
              <a:rPr lang="en-US" dirty="0" smtClean="0"/>
              <a:t>Steam raising capacity is less due to vertical design.</a:t>
            </a:r>
          </a:p>
          <a:p>
            <a:r>
              <a:rPr lang="en-US" dirty="0" smtClean="0"/>
              <a:t>Water along with steam may enter the steam pipe under heavy loads due to small steam space.</a:t>
            </a:r>
          </a:p>
          <a:p>
            <a:r>
              <a:rPr lang="en-US" dirty="0" smtClean="0"/>
              <a:t>Efficiency is poor in smaller sizes.</a:t>
            </a:r>
            <a:endParaRPr lang="en-US" dirty="0"/>
          </a:p>
        </p:txBody>
      </p:sp>
    </p:spTree>
  </p:cSld>
  <p:clrMapOvr>
    <a:masterClrMapping/>
  </p:clrMapOvr>
  <p:transition advTm="2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par>
                          <p:cTn id="14" fill="hold">
                            <p:stCondLst>
                              <p:cond delay="2000"/>
                            </p:stCondLst>
                            <p:childTnLst>
                              <p:par>
                                <p:cTn id="15" presetID="35" presetClass="entr" presetSubtype="0" fill="hold"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anim calcmode="lin" valueType="num">
                                      <p:cBhvr>
                                        <p:cTn id="1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par>
                          <p:cTn id="21" fill="hold">
                            <p:stCondLst>
                              <p:cond delay="4000"/>
                            </p:stCondLst>
                            <p:childTnLst>
                              <p:par>
                                <p:cTn id="22" presetID="35" presetClass="entr" presetSubtype="0" fill="hold"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2000"/>
                                        <p:tgtEl>
                                          <p:spTgt spid="3">
                                            <p:txEl>
                                              <p:pRg st="1" end="1"/>
                                            </p:txEl>
                                          </p:spTgt>
                                        </p:tgtEl>
                                      </p:cBhvr>
                                    </p:animEffect>
                                    <p:anim calcmode="lin" valueType="num">
                                      <p:cBhvr>
                                        <p:cTn id="25"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6"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7"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par>
                          <p:cTn id="28" fill="hold">
                            <p:stCondLst>
                              <p:cond delay="6000"/>
                            </p:stCondLst>
                            <p:childTnLst>
                              <p:par>
                                <p:cTn id="29" presetID="35" presetClass="entr" presetSubtype="0" fill="hold" nodeType="after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2000"/>
                                        <p:tgtEl>
                                          <p:spTgt spid="3">
                                            <p:txEl>
                                              <p:pRg st="2" end="2"/>
                                            </p:txEl>
                                          </p:spTgt>
                                        </p:tgtEl>
                                      </p:cBhvr>
                                    </p:animEffect>
                                    <p:anim calcmode="lin" valueType="num">
                                      <p:cBhvr>
                                        <p:cTn id="32"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33"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4"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Classification of boilers </a:t>
            </a:r>
            <a:br>
              <a:rPr lang="en-US" dirty="0" smtClean="0"/>
            </a:br>
            <a:endParaRPr lang="en-US" dirty="0"/>
          </a:p>
        </p:txBody>
      </p:sp>
      <p:sp>
        <p:nvSpPr>
          <p:cNvPr id="8" name="Content Placeholder 7"/>
          <p:cNvSpPr>
            <a:spLocks noGrp="1"/>
          </p:cNvSpPr>
          <p:nvPr>
            <p:ph idx="1"/>
          </p:nvPr>
        </p:nvSpPr>
        <p:spPr>
          <a:xfrm>
            <a:off x="914400" y="1524000"/>
            <a:ext cx="8229600" cy="4525963"/>
          </a:xfrm>
        </p:spPr>
        <p:txBody>
          <a:bodyPr>
            <a:noAutofit/>
          </a:bodyPr>
          <a:lstStyle/>
          <a:p>
            <a:pPr>
              <a:buNone/>
            </a:pPr>
            <a:r>
              <a:rPr lang="en-US" sz="2400" b="1" dirty="0" smtClean="0"/>
              <a:t> 1.Depending upon to the position of water and flue gases :</a:t>
            </a:r>
          </a:p>
          <a:p>
            <a:pPr>
              <a:buNone/>
            </a:pPr>
            <a:r>
              <a:rPr lang="en-US" sz="2400" dirty="0" smtClean="0"/>
              <a:t>                     (a) Smoke tube or ire tube boilers</a:t>
            </a:r>
          </a:p>
          <a:p>
            <a:pPr>
              <a:buNone/>
            </a:pPr>
            <a:r>
              <a:rPr lang="en-US" sz="2400" dirty="0" smtClean="0"/>
              <a:t>                     (b) Water tube boilers</a:t>
            </a:r>
          </a:p>
          <a:p>
            <a:pPr>
              <a:buNone/>
            </a:pPr>
            <a:r>
              <a:rPr lang="en-US" sz="2400" b="1" dirty="0" smtClean="0"/>
              <a:t> 2. Depending upon to the position furnace :</a:t>
            </a:r>
          </a:p>
          <a:p>
            <a:pPr>
              <a:buNone/>
            </a:pPr>
            <a:r>
              <a:rPr lang="en-US" sz="2400" b="1" dirty="0" smtClean="0"/>
              <a:t>                     </a:t>
            </a:r>
            <a:r>
              <a:rPr lang="en-US" sz="2400" dirty="0" smtClean="0"/>
              <a:t>(a) Internally fired boilers</a:t>
            </a:r>
          </a:p>
          <a:p>
            <a:pPr>
              <a:buNone/>
            </a:pPr>
            <a:r>
              <a:rPr lang="en-US" sz="2400" dirty="0" smtClean="0"/>
              <a:t>                     (b) Externally fired boilers</a:t>
            </a:r>
          </a:p>
          <a:p>
            <a:pPr>
              <a:buNone/>
            </a:pPr>
            <a:r>
              <a:rPr lang="en-US" sz="2400" b="1" dirty="0" smtClean="0"/>
              <a:t> 3. Depending upon the position of axis of the boiler:</a:t>
            </a:r>
          </a:p>
          <a:p>
            <a:pPr>
              <a:buNone/>
            </a:pPr>
            <a:r>
              <a:rPr lang="en-US" sz="2400" dirty="0" smtClean="0"/>
              <a:t>                     (a) Vertical boilers</a:t>
            </a:r>
          </a:p>
          <a:p>
            <a:pPr>
              <a:buNone/>
            </a:pPr>
            <a:r>
              <a:rPr lang="en-US" sz="2400" dirty="0" smtClean="0"/>
              <a:t>                     (b) Horizontal boilers</a:t>
            </a:r>
          </a:p>
          <a:p>
            <a:pPr>
              <a:buNone/>
            </a:pPr>
            <a:endParaRPr lang="en-US" sz="2400" b="1" dirty="0" smtClean="0"/>
          </a:p>
          <a:p>
            <a:pPr>
              <a:buNone/>
            </a:pPr>
            <a:endParaRPr lang="en-US" sz="1600" dirty="0" smtClean="0"/>
          </a:p>
          <a:p>
            <a:endParaRPr lang="en-US" sz="1600" dirty="0"/>
          </a:p>
        </p:txBody>
      </p:sp>
      <p:sp>
        <p:nvSpPr>
          <p:cNvPr id="5" name="Rectangle 4"/>
          <p:cNvSpPr/>
          <p:nvPr/>
        </p:nvSpPr>
        <p:spPr>
          <a:xfrm>
            <a:off x="2209800" y="-11430000"/>
            <a:ext cx="3657600" cy="10064294"/>
          </a:xfrm>
          <a:prstGeom prst="rect">
            <a:avLst/>
          </a:prstGeom>
        </p:spPr>
        <p:txBody>
          <a:bodyPr wrap="square">
            <a:spAutoFit/>
          </a:bodyPr>
          <a:lstStyle/>
          <a:p>
            <a:r>
              <a:rPr lang="en-US" dirty="0" err="1" smtClean="0"/>
              <a:t>Clasification</a:t>
            </a:r>
            <a:r>
              <a:rPr lang="en-US" dirty="0" smtClean="0"/>
              <a:t> of boilers </a:t>
            </a:r>
          </a:p>
          <a:p>
            <a:r>
              <a:rPr lang="en-US" dirty="0" smtClean="0"/>
              <a:t>1. Depending upon to the position of water and flue gases :</a:t>
            </a:r>
          </a:p>
          <a:p>
            <a:r>
              <a:rPr lang="en-US" dirty="0" smtClean="0"/>
              <a:t>(a) Smoke tube or fire tube boilers</a:t>
            </a:r>
          </a:p>
          <a:p>
            <a:r>
              <a:rPr lang="en-US" dirty="0" smtClean="0"/>
              <a:t>(b) Water tube boilers</a:t>
            </a:r>
          </a:p>
          <a:p>
            <a:r>
              <a:rPr lang="en-US" dirty="0" smtClean="0"/>
              <a:t>2. Depending upon to the position furnace :</a:t>
            </a:r>
          </a:p>
          <a:p>
            <a:r>
              <a:rPr lang="en-US" dirty="0" smtClean="0"/>
              <a:t>(a) Internally fired boilers</a:t>
            </a:r>
          </a:p>
          <a:p>
            <a:r>
              <a:rPr lang="en-US" dirty="0" smtClean="0"/>
              <a:t>(b) Externally fired boilers</a:t>
            </a:r>
          </a:p>
          <a:p>
            <a:r>
              <a:rPr lang="en-US" dirty="0" smtClean="0"/>
              <a:t>3. Depending upon the position of axis of the boiler:</a:t>
            </a:r>
          </a:p>
          <a:p>
            <a:r>
              <a:rPr lang="en-US" dirty="0" smtClean="0"/>
              <a:t>(a) Vertical boilers</a:t>
            </a:r>
          </a:p>
          <a:p>
            <a:r>
              <a:rPr lang="en-US" dirty="0" smtClean="0"/>
              <a:t>(b) Horizontal boilers</a:t>
            </a:r>
          </a:p>
          <a:p>
            <a:r>
              <a:rPr lang="en-US" dirty="0" smtClean="0"/>
              <a:t>4. Depending upon to the service which the boiler are put , like stationary, portable, marine or locomotive boiler etc.</a:t>
            </a:r>
          </a:p>
          <a:p>
            <a:r>
              <a:rPr lang="en-US" dirty="0" smtClean="0"/>
              <a:t>5. Depending upon the source of heat</a:t>
            </a:r>
          </a:p>
          <a:p>
            <a:r>
              <a:rPr lang="en-US" dirty="0" smtClean="0"/>
              <a:t>6. According to the method of circulation of water and steam :</a:t>
            </a:r>
          </a:p>
          <a:p>
            <a:r>
              <a:rPr lang="en-US" dirty="0" smtClean="0"/>
              <a:t>(a) natural  circulation</a:t>
            </a:r>
          </a:p>
          <a:p>
            <a:r>
              <a:rPr lang="en-US" dirty="0" smtClean="0"/>
              <a:t>(b) forced circulation </a:t>
            </a:r>
          </a:p>
          <a:p>
            <a:r>
              <a:rPr lang="en-US" dirty="0" smtClean="0"/>
              <a:t>7. According to pressure of steam </a:t>
            </a:r>
            <a:r>
              <a:rPr lang="en-US" dirty="0" err="1" smtClean="0"/>
              <a:t>genreted</a:t>
            </a:r>
            <a:r>
              <a:rPr lang="en-US" dirty="0" smtClean="0"/>
              <a:t>: </a:t>
            </a:r>
          </a:p>
          <a:p>
            <a:r>
              <a:rPr lang="en-US" dirty="0" smtClean="0"/>
              <a:t>8. According to nature of draught empoyed:</a:t>
            </a:r>
          </a:p>
          <a:p>
            <a:r>
              <a:rPr lang="en-US" dirty="0" smtClean="0"/>
              <a:t>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0" fill="hold"/>
                                        <p:tgtEl>
                                          <p:spTgt spid="7"/>
                                        </p:tgtEl>
                                        <p:attrNameLst>
                                          <p:attrName>ppt_x</p:attrName>
                                        </p:attrNameLst>
                                      </p:cBhvr>
                                      <p:tavLst>
                                        <p:tav tm="0">
                                          <p:val>
                                            <p:strVal val="#ppt_x"/>
                                          </p:val>
                                        </p:tav>
                                        <p:tav tm="100000">
                                          <p:val>
                                            <p:strVal val="#ppt_x"/>
                                          </p:val>
                                        </p:tav>
                                      </p:tavLst>
                                    </p:anim>
                                    <p:anim calcmode="lin" valueType="num">
                                      <p:cBhvr additive="base">
                                        <p:cTn id="8" dur="50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5000"/>
                            </p:stCondLst>
                            <p:childTnLst>
                              <p:par>
                                <p:cTn id="10" presetID="7" presetClass="entr" presetSubtype="4" fill="hold" nodeType="after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5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0"/>
                            </p:stCondLst>
                            <p:childTnLst>
                              <p:par>
                                <p:cTn id="15" presetID="18" presetClass="entr" presetSubtype="12" fill="hold" nodeType="after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strips(downLeft)">
                                      <p:cBhvr>
                                        <p:cTn id="17" dur="500"/>
                                        <p:tgtEl>
                                          <p:spTgt spid="8">
                                            <p:txEl>
                                              <p:pRg st="1" end="1"/>
                                            </p:txEl>
                                          </p:spTgt>
                                        </p:tgtEl>
                                      </p:cBhvr>
                                    </p:animEffect>
                                  </p:childTnLst>
                                </p:cTn>
                              </p:par>
                            </p:childTnLst>
                          </p:cTn>
                        </p:par>
                        <p:par>
                          <p:cTn id="18" fill="hold">
                            <p:stCondLst>
                              <p:cond delay="10500"/>
                            </p:stCondLst>
                            <p:childTnLst>
                              <p:par>
                                <p:cTn id="19" presetID="18" presetClass="entr" presetSubtype="12" fill="hold" nodeType="after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strips(downLeft)">
                                      <p:cBhvr>
                                        <p:cTn id="21" dur="500"/>
                                        <p:tgtEl>
                                          <p:spTgt spid="8">
                                            <p:txEl>
                                              <p:pRg st="2" end="2"/>
                                            </p:txEl>
                                          </p:spTgt>
                                        </p:tgtEl>
                                      </p:cBhvr>
                                    </p:animEffect>
                                  </p:childTnLst>
                                </p:cTn>
                              </p:par>
                            </p:childTnLst>
                          </p:cTn>
                        </p:par>
                        <p:par>
                          <p:cTn id="22" fill="hold">
                            <p:stCondLst>
                              <p:cond delay="11000"/>
                            </p:stCondLst>
                            <p:childTnLst>
                              <p:par>
                                <p:cTn id="23" presetID="7" presetClass="entr" presetSubtype="4" fill="hold" nodeType="after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par>
                          <p:cTn id="27" fill="hold">
                            <p:stCondLst>
                              <p:cond delay="16000"/>
                            </p:stCondLst>
                            <p:childTnLst>
                              <p:par>
                                <p:cTn id="28" presetID="18" presetClass="entr" presetSubtype="12" fill="hold" nodeType="afterEffect">
                                  <p:stCondLst>
                                    <p:cond delay="0"/>
                                  </p:stCondLst>
                                  <p:childTnLst>
                                    <p:set>
                                      <p:cBhvr>
                                        <p:cTn id="29" dur="1" fill="hold">
                                          <p:stCondLst>
                                            <p:cond delay="0"/>
                                          </p:stCondLst>
                                        </p:cTn>
                                        <p:tgtEl>
                                          <p:spTgt spid="8">
                                            <p:txEl>
                                              <p:pRg st="4" end="4"/>
                                            </p:txEl>
                                          </p:spTgt>
                                        </p:tgtEl>
                                        <p:attrNameLst>
                                          <p:attrName>style.visibility</p:attrName>
                                        </p:attrNameLst>
                                      </p:cBhvr>
                                      <p:to>
                                        <p:strVal val="visible"/>
                                      </p:to>
                                    </p:set>
                                    <p:animEffect transition="in" filter="strips(downLeft)">
                                      <p:cBhvr>
                                        <p:cTn id="30" dur="500"/>
                                        <p:tgtEl>
                                          <p:spTgt spid="8">
                                            <p:txEl>
                                              <p:pRg st="4" end="4"/>
                                            </p:txEl>
                                          </p:spTgt>
                                        </p:tgtEl>
                                      </p:cBhvr>
                                    </p:animEffect>
                                  </p:childTnLst>
                                </p:cTn>
                              </p:par>
                            </p:childTnLst>
                          </p:cTn>
                        </p:par>
                        <p:par>
                          <p:cTn id="31" fill="hold">
                            <p:stCondLst>
                              <p:cond delay="16500"/>
                            </p:stCondLst>
                            <p:childTnLst>
                              <p:par>
                                <p:cTn id="32" presetID="18" presetClass="entr" presetSubtype="12" fill="hold" nodeType="afterEffect">
                                  <p:stCondLst>
                                    <p:cond delay="0"/>
                                  </p:stCondLst>
                                  <p:childTnLst>
                                    <p:set>
                                      <p:cBhvr>
                                        <p:cTn id="33" dur="1" fill="hold">
                                          <p:stCondLst>
                                            <p:cond delay="0"/>
                                          </p:stCondLst>
                                        </p:cTn>
                                        <p:tgtEl>
                                          <p:spTgt spid="8">
                                            <p:txEl>
                                              <p:pRg st="5" end="5"/>
                                            </p:txEl>
                                          </p:spTgt>
                                        </p:tgtEl>
                                        <p:attrNameLst>
                                          <p:attrName>style.visibility</p:attrName>
                                        </p:attrNameLst>
                                      </p:cBhvr>
                                      <p:to>
                                        <p:strVal val="visible"/>
                                      </p:to>
                                    </p:set>
                                    <p:animEffect transition="in" filter="strips(downLeft)">
                                      <p:cBhvr>
                                        <p:cTn id="34" dur="500"/>
                                        <p:tgtEl>
                                          <p:spTgt spid="8">
                                            <p:txEl>
                                              <p:pRg st="5" end="5"/>
                                            </p:txEl>
                                          </p:spTgt>
                                        </p:tgtEl>
                                      </p:cBhvr>
                                    </p:animEffect>
                                  </p:childTnLst>
                                </p:cTn>
                              </p:par>
                            </p:childTnLst>
                          </p:cTn>
                        </p:par>
                        <p:par>
                          <p:cTn id="35" fill="hold">
                            <p:stCondLst>
                              <p:cond delay="17000"/>
                            </p:stCondLst>
                            <p:childTnLst>
                              <p:par>
                                <p:cTn id="36" presetID="7" presetClass="entr" presetSubtype="4" fill="hold" nodeType="afterEffect">
                                  <p:stCondLst>
                                    <p:cond delay="0"/>
                                  </p:stCondLst>
                                  <p:childTnLst>
                                    <p:set>
                                      <p:cBhvr>
                                        <p:cTn id="37" dur="1" fill="hold">
                                          <p:stCondLst>
                                            <p:cond delay="0"/>
                                          </p:stCondLst>
                                        </p:cTn>
                                        <p:tgtEl>
                                          <p:spTgt spid="8">
                                            <p:txEl>
                                              <p:pRg st="6" end="6"/>
                                            </p:txEl>
                                          </p:spTgt>
                                        </p:tgtEl>
                                        <p:attrNameLst>
                                          <p:attrName>style.visibility</p:attrName>
                                        </p:attrNameLst>
                                      </p:cBhvr>
                                      <p:to>
                                        <p:strVal val="visible"/>
                                      </p:to>
                                    </p:set>
                                    <p:anim calcmode="lin" valueType="num">
                                      <p:cBhvr additive="base">
                                        <p:cTn id="38" dur="50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39" dur="50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par>
                          <p:cTn id="40" fill="hold">
                            <p:stCondLst>
                              <p:cond delay="22000"/>
                            </p:stCondLst>
                            <p:childTnLst>
                              <p:par>
                                <p:cTn id="41" presetID="18" presetClass="entr" presetSubtype="12" fill="hold" nodeType="afterEffect">
                                  <p:stCondLst>
                                    <p:cond delay="0"/>
                                  </p:stCondLst>
                                  <p:childTnLst>
                                    <p:set>
                                      <p:cBhvr>
                                        <p:cTn id="42" dur="1" fill="hold">
                                          <p:stCondLst>
                                            <p:cond delay="0"/>
                                          </p:stCondLst>
                                        </p:cTn>
                                        <p:tgtEl>
                                          <p:spTgt spid="8">
                                            <p:txEl>
                                              <p:pRg st="7" end="7"/>
                                            </p:txEl>
                                          </p:spTgt>
                                        </p:tgtEl>
                                        <p:attrNameLst>
                                          <p:attrName>style.visibility</p:attrName>
                                        </p:attrNameLst>
                                      </p:cBhvr>
                                      <p:to>
                                        <p:strVal val="visible"/>
                                      </p:to>
                                    </p:set>
                                    <p:animEffect transition="in" filter="strips(downLeft)">
                                      <p:cBhvr>
                                        <p:cTn id="43" dur="500"/>
                                        <p:tgtEl>
                                          <p:spTgt spid="8">
                                            <p:txEl>
                                              <p:pRg st="7" end="7"/>
                                            </p:txEl>
                                          </p:spTgt>
                                        </p:tgtEl>
                                      </p:cBhvr>
                                    </p:animEffect>
                                  </p:childTnLst>
                                </p:cTn>
                              </p:par>
                            </p:childTnLst>
                          </p:cTn>
                        </p:par>
                        <p:par>
                          <p:cTn id="44" fill="hold">
                            <p:stCondLst>
                              <p:cond delay="22500"/>
                            </p:stCondLst>
                            <p:childTnLst>
                              <p:par>
                                <p:cTn id="45" presetID="18" presetClass="entr" presetSubtype="12" fill="hold" nodeType="afterEffect">
                                  <p:stCondLst>
                                    <p:cond delay="0"/>
                                  </p:stCondLst>
                                  <p:childTnLst>
                                    <p:set>
                                      <p:cBhvr>
                                        <p:cTn id="46" dur="1" fill="hold">
                                          <p:stCondLst>
                                            <p:cond delay="0"/>
                                          </p:stCondLst>
                                        </p:cTn>
                                        <p:tgtEl>
                                          <p:spTgt spid="8">
                                            <p:txEl>
                                              <p:pRg st="8" end="8"/>
                                            </p:txEl>
                                          </p:spTgt>
                                        </p:tgtEl>
                                        <p:attrNameLst>
                                          <p:attrName>style.visibility</p:attrName>
                                        </p:attrNameLst>
                                      </p:cBhvr>
                                      <p:to>
                                        <p:strVal val="visible"/>
                                      </p:to>
                                    </p:set>
                                    <p:animEffect transition="in" filter="strips(downLeft)">
                                      <p:cBhvr>
                                        <p:cTn id="47"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a:t>
            </a:r>
            <a:endParaRPr lang="en-US" dirty="0"/>
          </a:p>
        </p:txBody>
      </p:sp>
      <p:sp>
        <p:nvSpPr>
          <p:cNvPr id="3" name="Content Placeholder 2"/>
          <p:cNvSpPr>
            <a:spLocks noGrp="1"/>
          </p:cNvSpPr>
          <p:nvPr>
            <p:ph idx="1"/>
          </p:nvPr>
        </p:nvSpPr>
        <p:spPr/>
        <p:txBody>
          <a:bodyPr/>
          <a:lstStyle/>
          <a:p>
            <a:r>
              <a:rPr lang="en-US" dirty="0" smtClean="0"/>
              <a:t>Shell diameter</a:t>
            </a:r>
          </a:p>
          <a:p>
            <a:r>
              <a:rPr lang="en-US" dirty="0" smtClean="0"/>
              <a:t>Length of the shell</a:t>
            </a:r>
          </a:p>
          <a:p>
            <a:r>
              <a:rPr lang="en-US" dirty="0" smtClean="0"/>
              <a:t>Maximum working pressure</a:t>
            </a:r>
          </a:p>
          <a:p>
            <a:r>
              <a:rPr lang="en-US" dirty="0" smtClean="0"/>
              <a:t>Steam capacity</a:t>
            </a:r>
          </a:p>
          <a:p>
            <a:r>
              <a:rPr lang="en-US" dirty="0" smtClean="0"/>
              <a:t>efficiency</a:t>
            </a:r>
            <a:endParaRPr lang="en-US" dirty="0"/>
          </a:p>
        </p:txBody>
      </p:sp>
    </p:spTree>
  </p:cSld>
  <p:clrMapOvr>
    <a:masterClrMapping/>
  </p:clrMapOvr>
  <p:transition advTm="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par>
                          <p:cTn id="10" fill="hold">
                            <p:stCondLst>
                              <p:cond delay="22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4200"/>
                            </p:stCondLst>
                            <p:childTnLst>
                              <p:par>
                                <p:cTn id="17" presetID="42"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6200"/>
                            </p:stCondLst>
                            <p:childTnLst>
                              <p:par>
                                <p:cTn id="23" presetID="42"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000"/>
                                        <p:tgtEl>
                                          <p:spTgt spid="3">
                                            <p:txEl>
                                              <p:pRg st="2" end="2"/>
                                            </p:txEl>
                                          </p:spTgt>
                                        </p:tgtEl>
                                      </p:cBhvr>
                                    </p:animEffect>
                                    <p:anim calcmode="lin" valueType="num">
                                      <p:cBhvr>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8200"/>
                            </p:stCondLst>
                            <p:childTnLst>
                              <p:par>
                                <p:cTn id="29" presetID="42" presetClass="entr" presetSubtype="0"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2000"/>
                                        <p:tgtEl>
                                          <p:spTgt spid="3">
                                            <p:txEl>
                                              <p:pRg st="3" end="3"/>
                                            </p:txEl>
                                          </p:spTgt>
                                        </p:tgtEl>
                                      </p:cBhvr>
                                    </p:animEffect>
                                    <p:anim calcmode="lin" valueType="num">
                                      <p:cBhvr>
                                        <p:cTn id="3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200"/>
                            </p:stCondLst>
                            <p:childTnLst>
                              <p:par>
                                <p:cTn id="35" presetID="42" presetClass="entr" presetSubtype="0" fill="hold"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2000"/>
                                        <p:tgtEl>
                                          <p:spTgt spid="3">
                                            <p:txEl>
                                              <p:pRg st="4" end="4"/>
                                            </p:txEl>
                                          </p:spTgt>
                                        </p:tgtEl>
                                      </p:cBhvr>
                                    </p:animEffect>
                                    <p:anim calcmode="lin" valueType="num">
                                      <p:cBhvr>
                                        <p:cTn id="38"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Characteristics</a:t>
            </a:r>
            <a:endParaRPr lang="en-US" dirty="0"/>
          </a:p>
        </p:txBody>
      </p:sp>
      <p:sp>
        <p:nvSpPr>
          <p:cNvPr id="3" name="Content Placeholder 2"/>
          <p:cNvSpPr>
            <a:spLocks noGrp="1"/>
          </p:cNvSpPr>
          <p:nvPr>
            <p:ph idx="1"/>
          </p:nvPr>
        </p:nvSpPr>
        <p:spPr/>
        <p:txBody>
          <a:bodyPr/>
          <a:lstStyle/>
          <a:p>
            <a:r>
              <a:rPr lang="en-US" dirty="0" smtClean="0"/>
              <a:t>Horizontal</a:t>
            </a:r>
          </a:p>
          <a:p>
            <a:r>
              <a:rPr lang="en-US" dirty="0" smtClean="0"/>
              <a:t>Stationary</a:t>
            </a:r>
          </a:p>
          <a:p>
            <a:r>
              <a:rPr lang="en-US" dirty="0" smtClean="0"/>
              <a:t>Fire tube</a:t>
            </a:r>
          </a:p>
          <a:p>
            <a:r>
              <a:rPr lang="en-US" dirty="0" smtClean="0"/>
              <a:t>Internally fired multi-tube</a:t>
            </a:r>
          </a:p>
          <a:p>
            <a:r>
              <a:rPr lang="en-US" dirty="0" smtClean="0"/>
              <a:t>Natural circulation of hot gases</a:t>
            </a:r>
          </a:p>
          <a:p>
            <a:r>
              <a:rPr lang="en-US" dirty="0" smtClean="0"/>
              <a:t>Medium pressure boiler</a:t>
            </a:r>
            <a:endParaRPr lang="en-US" dirty="0"/>
          </a:p>
        </p:txBody>
      </p:sp>
    </p:spTree>
  </p:cSld>
  <p:clrMapOvr>
    <a:masterClrMapping/>
  </p:clrMapOvr>
  <p:transition advTm="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85" decel="100000"/>
                                        <p:tgtEl>
                                          <p:spTgt spid="2"/>
                                        </p:tgtEl>
                                      </p:cBhvr>
                                    </p:animEffect>
                                    <p:animScale>
                                      <p:cBhvr>
                                        <p:cTn id="8" dur="385" decel="100000"/>
                                        <p:tgtEl>
                                          <p:spTgt spid="2"/>
                                        </p:tgtEl>
                                      </p:cBhvr>
                                      <p:from x="10000" y="10000"/>
                                      <p:to x="200000" y="450000"/>
                                    </p:animScale>
                                    <p:animScale>
                                      <p:cBhvr>
                                        <p:cTn id="9" dur="615" accel="100000" fill="hold">
                                          <p:stCondLst>
                                            <p:cond delay="385"/>
                                          </p:stCondLst>
                                        </p:cTn>
                                        <p:tgtEl>
                                          <p:spTgt spid="2"/>
                                        </p:tgtEl>
                                      </p:cBhvr>
                                      <p:from x="200000" y="450000"/>
                                      <p:to x="100000" y="100000"/>
                                    </p:animScale>
                                    <p:set>
                                      <p:cBhvr>
                                        <p:cTn id="10" dur="385" fill="hold"/>
                                        <p:tgtEl>
                                          <p:spTgt spid="2"/>
                                        </p:tgtEl>
                                        <p:attrNameLst>
                                          <p:attrName>ppt_x</p:attrName>
                                        </p:attrNameLst>
                                      </p:cBhvr>
                                      <p:to>
                                        <p:strVal val="(0.5)"/>
                                      </p:to>
                                    </p:set>
                                    <p:anim from="(0.5)" to="(#ppt_x)" calcmode="lin" valueType="num">
                                      <p:cBhvr>
                                        <p:cTn id="11" dur="615" accel="100000" fill="hold">
                                          <p:stCondLst>
                                            <p:cond delay="385"/>
                                          </p:stCondLst>
                                        </p:cTn>
                                        <p:tgtEl>
                                          <p:spTgt spid="2"/>
                                        </p:tgtEl>
                                        <p:attrNameLst>
                                          <p:attrName>ppt_x</p:attrName>
                                        </p:attrNameLst>
                                      </p:cBhvr>
                                    </p:anim>
                                    <p:set>
                                      <p:cBhvr>
                                        <p:cTn id="12" dur="385" fill="hold"/>
                                        <p:tgtEl>
                                          <p:spTgt spid="2"/>
                                        </p:tgtEl>
                                        <p:attrNameLst>
                                          <p:attrName>ppt_y</p:attrName>
                                        </p:attrNameLst>
                                      </p:cBhvr>
                                      <p:to>
                                        <p:strVal val="(#ppt_y+0.4)"/>
                                      </p:to>
                                    </p:set>
                                    <p:anim from="(#ppt_y+0.4)" to="(#ppt_y)" calcmode="lin" valueType="num">
                                      <p:cBhvr>
                                        <p:cTn id="13" dur="615" accel="100000" fill="hold">
                                          <p:stCondLst>
                                            <p:cond delay="385"/>
                                          </p:stCondLst>
                                        </p:cTn>
                                        <p:tgtEl>
                                          <p:spTgt spid="2"/>
                                        </p:tgtEl>
                                        <p:attrNameLst>
                                          <p:attrName>ppt_y</p:attrName>
                                        </p:attrNameLst>
                                      </p:cBhvr>
                                    </p:anim>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anim calcmode="lin" valueType="num">
                                      <p:cBhvr>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2000"/>
                                        <p:tgtEl>
                                          <p:spTgt spid="3">
                                            <p:txEl>
                                              <p:pRg st="1" end="1"/>
                                            </p:txEl>
                                          </p:spTgt>
                                        </p:tgtEl>
                                      </p:cBhvr>
                                    </p:animEffect>
                                    <p:anim calcmode="lin" valueType="num">
                                      <p:cBhvr>
                                        <p:cTn id="2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6" fill="hold">
                            <p:stCondLst>
                              <p:cond delay="5000"/>
                            </p:stCondLst>
                            <p:childTnLst>
                              <p:par>
                                <p:cTn id="27" presetID="42" presetClass="entr" presetSubtype="0" fill="hold"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2000"/>
                                        <p:tgtEl>
                                          <p:spTgt spid="3">
                                            <p:txEl>
                                              <p:pRg st="2" end="2"/>
                                            </p:txEl>
                                          </p:spTgt>
                                        </p:tgtEl>
                                      </p:cBhvr>
                                    </p:animEffect>
                                    <p:anim calcmode="lin" valueType="num">
                                      <p:cBhvr>
                                        <p:cTn id="3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32" fill="hold">
                            <p:stCondLst>
                              <p:cond delay="7000"/>
                            </p:stCondLst>
                            <p:childTnLst>
                              <p:par>
                                <p:cTn id="33" presetID="42" presetClass="entr" presetSubtype="0" fill="hold"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2000"/>
                                        <p:tgtEl>
                                          <p:spTgt spid="3">
                                            <p:txEl>
                                              <p:pRg st="3" end="3"/>
                                            </p:txEl>
                                          </p:spTgt>
                                        </p:tgtEl>
                                      </p:cBhvr>
                                    </p:animEffect>
                                    <p:anim calcmode="lin" valueType="num">
                                      <p:cBhvr>
                                        <p:cTn id="3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8" fill="hold">
                            <p:stCondLst>
                              <p:cond delay="9000"/>
                            </p:stCondLst>
                            <p:childTnLst>
                              <p:par>
                                <p:cTn id="39" presetID="42" presetClass="entr" presetSubtype="0" fill="hold" nodeType="after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2000"/>
                                        <p:tgtEl>
                                          <p:spTgt spid="3">
                                            <p:txEl>
                                              <p:pRg st="4" end="4"/>
                                            </p:txEl>
                                          </p:spTgt>
                                        </p:tgtEl>
                                      </p:cBhvr>
                                    </p:animEffect>
                                    <p:anim calcmode="lin" valueType="num">
                                      <p:cBhvr>
                                        <p:cTn id="4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4" fill="hold">
                            <p:stCondLst>
                              <p:cond delay="11000"/>
                            </p:stCondLst>
                            <p:childTnLst>
                              <p:par>
                                <p:cTn id="45" presetID="42" presetClass="entr" presetSubtype="0" fill="hold" nodeType="after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2000"/>
                                        <p:tgtEl>
                                          <p:spTgt spid="3">
                                            <p:txEl>
                                              <p:pRg st="5" end="5"/>
                                            </p:txEl>
                                          </p:spTgt>
                                        </p:tgtEl>
                                      </p:cBhvr>
                                    </p:animEffect>
                                    <p:anim calcmode="lin" valueType="num">
                                      <p:cBhvr>
                                        <p:cTn id="48"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cylindrical shell is placed over the brick structure.</a:t>
            </a:r>
          </a:p>
          <a:p>
            <a:r>
              <a:rPr lang="en-US" dirty="0" smtClean="0"/>
              <a:t>The boiler have three passes for flow of flue gases.</a:t>
            </a:r>
          </a:p>
          <a:p>
            <a:r>
              <a:rPr lang="en-US" b="1" dirty="0" smtClean="0"/>
              <a:t>One flue passes from inside of boiler and through fire tubes, is called main flue(MF).</a:t>
            </a:r>
          </a:p>
          <a:p>
            <a:r>
              <a:rPr lang="en-US" b="1" dirty="0" smtClean="0"/>
              <a:t>Second flue passes from below the shall is called bottom flue(BF)</a:t>
            </a:r>
          </a:p>
          <a:p>
            <a:r>
              <a:rPr lang="en-US" b="1" dirty="0" smtClean="0"/>
              <a:t>Third from the side of boiler is called side flue(SF).</a:t>
            </a:r>
          </a:p>
          <a:p>
            <a:r>
              <a:rPr lang="en-US" dirty="0" smtClean="0"/>
              <a:t>The fuel grates are provided at the front end inside of two main fire tubes.</a:t>
            </a:r>
          </a:p>
          <a:p>
            <a:r>
              <a:rPr lang="en-US" dirty="0" smtClean="0"/>
              <a:t>Damper are placed at the end of the side flues to control the flow of gases.</a:t>
            </a:r>
          </a:p>
          <a:p>
            <a:endParaRPr lang="en-US" dirty="0"/>
          </a:p>
        </p:txBody>
      </p:sp>
    </p:spTree>
  </p:cSld>
  <p:clrMapOvr>
    <a:masterClrMapping/>
  </p:clrMapOvr>
  <p:transition advTm="2000">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155" decel="100000"/>
                                        <p:tgtEl>
                                          <p:spTgt spid="2"/>
                                        </p:tgtEl>
                                      </p:cBhvr>
                                    </p:animEffect>
                                    <p:animScale>
                                      <p:cBhvr>
                                        <p:cTn id="8" dur="1155" decel="100000"/>
                                        <p:tgtEl>
                                          <p:spTgt spid="2"/>
                                        </p:tgtEl>
                                      </p:cBhvr>
                                      <p:from x="10000" y="10000"/>
                                      <p:to x="200000" y="450000"/>
                                    </p:animScale>
                                    <p:animScale>
                                      <p:cBhvr>
                                        <p:cTn id="9" dur="1845" accel="100000" fill="hold">
                                          <p:stCondLst>
                                            <p:cond delay="1155"/>
                                          </p:stCondLst>
                                        </p:cTn>
                                        <p:tgtEl>
                                          <p:spTgt spid="2"/>
                                        </p:tgtEl>
                                      </p:cBhvr>
                                      <p:from x="200000" y="450000"/>
                                      <p:to x="100000" y="100000"/>
                                    </p:animScale>
                                    <p:set>
                                      <p:cBhvr>
                                        <p:cTn id="10" dur="1155" fill="hold"/>
                                        <p:tgtEl>
                                          <p:spTgt spid="2"/>
                                        </p:tgtEl>
                                        <p:attrNameLst>
                                          <p:attrName>ppt_x</p:attrName>
                                        </p:attrNameLst>
                                      </p:cBhvr>
                                      <p:to>
                                        <p:strVal val="(0.5)"/>
                                      </p:to>
                                    </p:set>
                                    <p:anim from="(0.5)" to="(#ppt_x)" calcmode="lin" valueType="num">
                                      <p:cBhvr>
                                        <p:cTn id="11" dur="1845" accel="100000" fill="hold">
                                          <p:stCondLst>
                                            <p:cond delay="1155"/>
                                          </p:stCondLst>
                                        </p:cTn>
                                        <p:tgtEl>
                                          <p:spTgt spid="2"/>
                                        </p:tgtEl>
                                        <p:attrNameLst>
                                          <p:attrName>ppt_x</p:attrName>
                                        </p:attrNameLst>
                                      </p:cBhvr>
                                    </p:anim>
                                    <p:set>
                                      <p:cBhvr>
                                        <p:cTn id="12" dur="1155" fill="hold"/>
                                        <p:tgtEl>
                                          <p:spTgt spid="2"/>
                                        </p:tgtEl>
                                        <p:attrNameLst>
                                          <p:attrName>ppt_y</p:attrName>
                                        </p:attrNameLst>
                                      </p:cBhvr>
                                      <p:to>
                                        <p:strVal val="(#ppt_y+0.4)"/>
                                      </p:to>
                                    </p:set>
                                    <p:anim from="(#ppt_y+0.4)" to="(#ppt_y)" calcmode="lin" valueType="num">
                                      <p:cBhvr>
                                        <p:cTn id="13" dur="1845" accel="100000" fill="hold">
                                          <p:stCondLst>
                                            <p:cond delay="1155"/>
                                          </p:stCondLst>
                                        </p:cTn>
                                        <p:tgtEl>
                                          <p:spTgt spid="2"/>
                                        </p:tgtEl>
                                        <p:attrNameLst>
                                          <p:attrName>ppt_y</p:attrName>
                                        </p:attrNameLst>
                                      </p:cBhvr>
                                    </p:anim>
                                  </p:childTnLst>
                                </p:cTn>
                              </p:par>
                            </p:childTnLst>
                          </p:cTn>
                        </p:par>
                        <p:par>
                          <p:cTn id="14" fill="hold">
                            <p:stCondLst>
                              <p:cond delay="3000"/>
                            </p:stCondLst>
                            <p:childTnLst>
                              <p:par>
                                <p:cTn id="15" presetID="52" presetClass="entr" presetSubtype="0" fill="hold"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Scale>
                                      <p:cBhvr>
                                        <p:cTn id="17" dur="2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2000" decel="50000" fill="hold">
                                          <p:stCondLst>
                                            <p:cond delay="0"/>
                                          </p:stCondLst>
                                        </p:cTn>
                                        <p:tgtEl>
                                          <p:spTgt spid="3">
                                            <p:txEl>
                                              <p:pRg st="0" end="0"/>
                                            </p:txEl>
                                          </p:spTgt>
                                        </p:tgtEl>
                                        <p:attrNameLst>
                                          <p:attrName>ppt_x</p:attrName>
                                          <p:attrName>ppt_y</p:attrName>
                                        </p:attrNameLst>
                                      </p:cBhvr>
                                    </p:animMotion>
                                    <p:animEffect transition="in" filter="fade">
                                      <p:cBhvr>
                                        <p:cTn id="19" dur="2000"/>
                                        <p:tgtEl>
                                          <p:spTgt spid="3">
                                            <p:txEl>
                                              <p:pRg st="0" end="0"/>
                                            </p:txEl>
                                          </p:spTgt>
                                        </p:tgtEl>
                                      </p:cBhvr>
                                    </p:animEffect>
                                  </p:childTnLst>
                                </p:cTn>
                              </p:par>
                            </p:childTnLst>
                          </p:cTn>
                        </p:par>
                        <p:par>
                          <p:cTn id="20" fill="hold">
                            <p:stCondLst>
                              <p:cond delay="5000"/>
                            </p:stCondLst>
                            <p:childTnLst>
                              <p:par>
                                <p:cTn id="21" presetID="41" presetClass="entr" presetSubtype="0" fill="hold" nodeType="afterEffect">
                                  <p:stCondLst>
                                    <p:cond delay="0"/>
                                  </p:stCondLst>
                                  <p:iterate type="lt">
                                    <p:tmPct val="10000"/>
                                  </p:iterate>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20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20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5" dur="20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20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2000" tmFilter="0,0; .5, 1; 1, 1"/>
                                        <p:tgtEl>
                                          <p:spTgt spid="3">
                                            <p:txEl>
                                              <p:pRg st="1" end="1"/>
                                            </p:txEl>
                                          </p:spTgt>
                                        </p:tgtEl>
                                      </p:cBhvr>
                                    </p:animEffect>
                                  </p:childTnLst>
                                </p:cTn>
                              </p:par>
                            </p:childTnLst>
                          </p:cTn>
                        </p:par>
                        <p:par>
                          <p:cTn id="28" fill="hold">
                            <p:stCondLst>
                              <p:cond delay="15400"/>
                            </p:stCondLst>
                            <p:childTnLst>
                              <p:par>
                                <p:cTn id="29" presetID="51" presetClass="entr" presetSubtype="0" fill="hold" nodeType="after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770" decel="100000"/>
                                        <p:tgtEl>
                                          <p:spTgt spid="3">
                                            <p:txEl>
                                              <p:pRg st="2" end="2"/>
                                            </p:txEl>
                                          </p:spTgt>
                                        </p:tgtEl>
                                      </p:cBhvr>
                                    </p:animEffect>
                                    <p:animScale>
                                      <p:cBhvr>
                                        <p:cTn id="32" dur="770" decel="100000"/>
                                        <p:tgtEl>
                                          <p:spTgt spid="3">
                                            <p:txEl>
                                              <p:pRg st="2" end="2"/>
                                            </p:txEl>
                                          </p:spTgt>
                                        </p:tgtEl>
                                      </p:cBhvr>
                                      <p:from x="10000" y="10000"/>
                                      <p:to x="200000" y="450000"/>
                                    </p:animScale>
                                    <p:animScale>
                                      <p:cBhvr>
                                        <p:cTn id="33" dur="1230" accel="100000" fill="hold">
                                          <p:stCondLst>
                                            <p:cond delay="770"/>
                                          </p:stCondLst>
                                        </p:cTn>
                                        <p:tgtEl>
                                          <p:spTgt spid="3">
                                            <p:txEl>
                                              <p:pRg st="2" end="2"/>
                                            </p:txEl>
                                          </p:spTgt>
                                        </p:tgtEl>
                                      </p:cBhvr>
                                      <p:from x="200000" y="450000"/>
                                      <p:to x="100000" y="100000"/>
                                    </p:animScale>
                                    <p:set>
                                      <p:cBhvr>
                                        <p:cTn id="34" dur="770" fill="hold"/>
                                        <p:tgtEl>
                                          <p:spTgt spid="3">
                                            <p:txEl>
                                              <p:pRg st="2" end="2"/>
                                            </p:txEl>
                                          </p:spTgt>
                                        </p:tgtEl>
                                        <p:attrNameLst>
                                          <p:attrName>ppt_x</p:attrName>
                                        </p:attrNameLst>
                                      </p:cBhvr>
                                      <p:to>
                                        <p:strVal val="(0.5)"/>
                                      </p:to>
                                    </p:set>
                                    <p:anim from="(0.5)" to="(#ppt_x)" calcmode="lin" valueType="num">
                                      <p:cBhvr>
                                        <p:cTn id="35" dur="1230" accel="100000" fill="hold">
                                          <p:stCondLst>
                                            <p:cond delay="770"/>
                                          </p:stCondLst>
                                        </p:cTn>
                                        <p:tgtEl>
                                          <p:spTgt spid="3">
                                            <p:txEl>
                                              <p:pRg st="2" end="2"/>
                                            </p:txEl>
                                          </p:spTgt>
                                        </p:tgtEl>
                                        <p:attrNameLst>
                                          <p:attrName>ppt_x</p:attrName>
                                        </p:attrNameLst>
                                      </p:cBhvr>
                                    </p:anim>
                                    <p:set>
                                      <p:cBhvr>
                                        <p:cTn id="36" dur="770" fill="hold"/>
                                        <p:tgtEl>
                                          <p:spTgt spid="3">
                                            <p:txEl>
                                              <p:pRg st="2" end="2"/>
                                            </p:txEl>
                                          </p:spTgt>
                                        </p:tgtEl>
                                        <p:attrNameLst>
                                          <p:attrName>ppt_y</p:attrName>
                                        </p:attrNameLst>
                                      </p:cBhvr>
                                      <p:to>
                                        <p:strVal val="(#ppt_y+0.4)"/>
                                      </p:to>
                                    </p:set>
                                    <p:anim from="(#ppt_y+0.4)" to="(#ppt_y)" calcmode="lin" valueType="num">
                                      <p:cBhvr>
                                        <p:cTn id="37" dur="1230" accel="100000" fill="hold">
                                          <p:stCondLst>
                                            <p:cond delay="770"/>
                                          </p:stCondLst>
                                        </p:cTn>
                                        <p:tgtEl>
                                          <p:spTgt spid="3">
                                            <p:txEl>
                                              <p:pRg st="2" end="2"/>
                                            </p:txEl>
                                          </p:spTgt>
                                        </p:tgtEl>
                                        <p:attrNameLst>
                                          <p:attrName>ppt_y</p:attrName>
                                        </p:attrNameLst>
                                      </p:cBhvr>
                                    </p:anim>
                                  </p:childTnLst>
                                </p:cTn>
                              </p:par>
                            </p:childTnLst>
                          </p:cTn>
                        </p:par>
                        <p:par>
                          <p:cTn id="38" fill="hold">
                            <p:stCondLst>
                              <p:cond delay="17400"/>
                            </p:stCondLst>
                            <p:childTnLst>
                              <p:par>
                                <p:cTn id="39" presetID="51" presetClass="entr" presetSubtype="0" fill="hold" nodeType="after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fade">
                                      <p:cBhvr>
                                        <p:cTn id="41" dur="770" decel="100000"/>
                                        <p:tgtEl>
                                          <p:spTgt spid="3">
                                            <p:txEl>
                                              <p:pRg st="3" end="3"/>
                                            </p:txEl>
                                          </p:spTgt>
                                        </p:tgtEl>
                                      </p:cBhvr>
                                    </p:animEffect>
                                    <p:animScale>
                                      <p:cBhvr>
                                        <p:cTn id="42" dur="770" decel="100000"/>
                                        <p:tgtEl>
                                          <p:spTgt spid="3">
                                            <p:txEl>
                                              <p:pRg st="3" end="3"/>
                                            </p:txEl>
                                          </p:spTgt>
                                        </p:tgtEl>
                                      </p:cBhvr>
                                      <p:from x="10000" y="10000"/>
                                      <p:to x="200000" y="450000"/>
                                    </p:animScale>
                                    <p:animScale>
                                      <p:cBhvr>
                                        <p:cTn id="43" dur="1230" accel="100000" fill="hold">
                                          <p:stCondLst>
                                            <p:cond delay="770"/>
                                          </p:stCondLst>
                                        </p:cTn>
                                        <p:tgtEl>
                                          <p:spTgt spid="3">
                                            <p:txEl>
                                              <p:pRg st="3" end="3"/>
                                            </p:txEl>
                                          </p:spTgt>
                                        </p:tgtEl>
                                      </p:cBhvr>
                                      <p:from x="200000" y="450000"/>
                                      <p:to x="100000" y="100000"/>
                                    </p:animScale>
                                    <p:set>
                                      <p:cBhvr>
                                        <p:cTn id="44" dur="770" fill="hold"/>
                                        <p:tgtEl>
                                          <p:spTgt spid="3">
                                            <p:txEl>
                                              <p:pRg st="3" end="3"/>
                                            </p:txEl>
                                          </p:spTgt>
                                        </p:tgtEl>
                                        <p:attrNameLst>
                                          <p:attrName>ppt_x</p:attrName>
                                        </p:attrNameLst>
                                      </p:cBhvr>
                                      <p:to>
                                        <p:strVal val="(0.5)"/>
                                      </p:to>
                                    </p:set>
                                    <p:anim from="(0.5)" to="(#ppt_x)" calcmode="lin" valueType="num">
                                      <p:cBhvr>
                                        <p:cTn id="45" dur="1230" accel="100000" fill="hold">
                                          <p:stCondLst>
                                            <p:cond delay="770"/>
                                          </p:stCondLst>
                                        </p:cTn>
                                        <p:tgtEl>
                                          <p:spTgt spid="3">
                                            <p:txEl>
                                              <p:pRg st="3" end="3"/>
                                            </p:txEl>
                                          </p:spTgt>
                                        </p:tgtEl>
                                        <p:attrNameLst>
                                          <p:attrName>ppt_x</p:attrName>
                                        </p:attrNameLst>
                                      </p:cBhvr>
                                    </p:anim>
                                    <p:set>
                                      <p:cBhvr>
                                        <p:cTn id="46" dur="770" fill="hold"/>
                                        <p:tgtEl>
                                          <p:spTgt spid="3">
                                            <p:txEl>
                                              <p:pRg st="3" end="3"/>
                                            </p:txEl>
                                          </p:spTgt>
                                        </p:tgtEl>
                                        <p:attrNameLst>
                                          <p:attrName>ppt_y</p:attrName>
                                        </p:attrNameLst>
                                      </p:cBhvr>
                                      <p:to>
                                        <p:strVal val="(#ppt_y+0.4)"/>
                                      </p:to>
                                    </p:set>
                                    <p:anim from="(#ppt_y+0.4)" to="(#ppt_y)" calcmode="lin" valueType="num">
                                      <p:cBhvr>
                                        <p:cTn id="47" dur="1230" accel="100000" fill="hold">
                                          <p:stCondLst>
                                            <p:cond delay="770"/>
                                          </p:stCondLst>
                                        </p:cTn>
                                        <p:tgtEl>
                                          <p:spTgt spid="3">
                                            <p:txEl>
                                              <p:pRg st="3" end="3"/>
                                            </p:txEl>
                                          </p:spTgt>
                                        </p:tgtEl>
                                        <p:attrNameLst>
                                          <p:attrName>ppt_y</p:attrName>
                                        </p:attrNameLst>
                                      </p:cBhvr>
                                    </p:anim>
                                  </p:childTnLst>
                                </p:cTn>
                              </p:par>
                            </p:childTnLst>
                          </p:cTn>
                        </p:par>
                        <p:par>
                          <p:cTn id="48" fill="hold">
                            <p:stCondLst>
                              <p:cond delay="19400"/>
                            </p:stCondLst>
                            <p:childTnLst>
                              <p:par>
                                <p:cTn id="49" presetID="51" presetClass="entr" presetSubtype="0" fill="hold" nodeType="after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770" decel="100000"/>
                                        <p:tgtEl>
                                          <p:spTgt spid="3">
                                            <p:txEl>
                                              <p:pRg st="4" end="4"/>
                                            </p:txEl>
                                          </p:spTgt>
                                        </p:tgtEl>
                                      </p:cBhvr>
                                    </p:animEffect>
                                    <p:animScale>
                                      <p:cBhvr>
                                        <p:cTn id="52" dur="770" decel="100000"/>
                                        <p:tgtEl>
                                          <p:spTgt spid="3">
                                            <p:txEl>
                                              <p:pRg st="4" end="4"/>
                                            </p:txEl>
                                          </p:spTgt>
                                        </p:tgtEl>
                                      </p:cBhvr>
                                      <p:from x="10000" y="10000"/>
                                      <p:to x="200000" y="450000"/>
                                    </p:animScale>
                                    <p:animScale>
                                      <p:cBhvr>
                                        <p:cTn id="53" dur="1230" accel="100000" fill="hold">
                                          <p:stCondLst>
                                            <p:cond delay="770"/>
                                          </p:stCondLst>
                                        </p:cTn>
                                        <p:tgtEl>
                                          <p:spTgt spid="3">
                                            <p:txEl>
                                              <p:pRg st="4" end="4"/>
                                            </p:txEl>
                                          </p:spTgt>
                                        </p:tgtEl>
                                      </p:cBhvr>
                                      <p:from x="200000" y="450000"/>
                                      <p:to x="100000" y="100000"/>
                                    </p:animScale>
                                    <p:set>
                                      <p:cBhvr>
                                        <p:cTn id="54" dur="770" fill="hold"/>
                                        <p:tgtEl>
                                          <p:spTgt spid="3">
                                            <p:txEl>
                                              <p:pRg st="4" end="4"/>
                                            </p:txEl>
                                          </p:spTgt>
                                        </p:tgtEl>
                                        <p:attrNameLst>
                                          <p:attrName>ppt_x</p:attrName>
                                        </p:attrNameLst>
                                      </p:cBhvr>
                                      <p:to>
                                        <p:strVal val="(0.5)"/>
                                      </p:to>
                                    </p:set>
                                    <p:anim from="(0.5)" to="(#ppt_x)" calcmode="lin" valueType="num">
                                      <p:cBhvr>
                                        <p:cTn id="55" dur="1230" accel="100000" fill="hold">
                                          <p:stCondLst>
                                            <p:cond delay="770"/>
                                          </p:stCondLst>
                                        </p:cTn>
                                        <p:tgtEl>
                                          <p:spTgt spid="3">
                                            <p:txEl>
                                              <p:pRg st="4" end="4"/>
                                            </p:txEl>
                                          </p:spTgt>
                                        </p:tgtEl>
                                        <p:attrNameLst>
                                          <p:attrName>ppt_x</p:attrName>
                                        </p:attrNameLst>
                                      </p:cBhvr>
                                    </p:anim>
                                    <p:set>
                                      <p:cBhvr>
                                        <p:cTn id="56" dur="770" fill="hold"/>
                                        <p:tgtEl>
                                          <p:spTgt spid="3">
                                            <p:txEl>
                                              <p:pRg st="4" end="4"/>
                                            </p:txEl>
                                          </p:spTgt>
                                        </p:tgtEl>
                                        <p:attrNameLst>
                                          <p:attrName>ppt_y</p:attrName>
                                        </p:attrNameLst>
                                      </p:cBhvr>
                                      <p:to>
                                        <p:strVal val="(#ppt_y+0.4)"/>
                                      </p:to>
                                    </p:set>
                                    <p:anim from="(#ppt_y+0.4)" to="(#ppt_y)" calcmode="lin" valueType="num">
                                      <p:cBhvr>
                                        <p:cTn id="57" dur="1230" accel="100000" fill="hold">
                                          <p:stCondLst>
                                            <p:cond delay="770"/>
                                          </p:stCondLst>
                                        </p:cTn>
                                        <p:tgtEl>
                                          <p:spTgt spid="3">
                                            <p:txEl>
                                              <p:pRg st="4" end="4"/>
                                            </p:txEl>
                                          </p:spTgt>
                                        </p:tgtEl>
                                        <p:attrNameLst>
                                          <p:attrName>ppt_y</p:attrName>
                                        </p:attrNameLst>
                                      </p:cBhvr>
                                    </p:anim>
                                  </p:childTnLst>
                                </p:cTn>
                              </p:par>
                            </p:childTnLst>
                          </p:cTn>
                        </p:par>
                        <p:par>
                          <p:cTn id="58" fill="hold">
                            <p:stCondLst>
                              <p:cond delay="21400"/>
                            </p:stCondLst>
                            <p:childTnLst>
                              <p:par>
                                <p:cTn id="59" presetID="15" presetClass="entr" presetSubtype="0" fill="hold" nodeType="after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 calcmode="lin" valueType="num">
                                      <p:cBhvr>
                                        <p:cTn id="61"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62"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63" dur="2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64" dur="2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par>
                          <p:cTn id="65" fill="hold">
                            <p:stCondLst>
                              <p:cond delay="23400"/>
                            </p:stCondLst>
                            <p:childTnLst>
                              <p:par>
                                <p:cTn id="66" presetID="15" presetClass="entr" presetSubtype="0" fill="hold" nodeType="afterEffect">
                                  <p:stCondLst>
                                    <p:cond delay="0"/>
                                  </p:stCondLst>
                                  <p:childTnLst>
                                    <p:set>
                                      <p:cBhvr>
                                        <p:cTn id="67" dur="1" fill="hold">
                                          <p:stCondLst>
                                            <p:cond delay="0"/>
                                          </p:stCondLst>
                                        </p:cTn>
                                        <p:tgtEl>
                                          <p:spTgt spid="3">
                                            <p:txEl>
                                              <p:pRg st="6" end="6"/>
                                            </p:txEl>
                                          </p:spTgt>
                                        </p:tgtEl>
                                        <p:attrNameLst>
                                          <p:attrName>style.visibility</p:attrName>
                                        </p:attrNameLst>
                                      </p:cBhvr>
                                      <p:to>
                                        <p:strVal val="visible"/>
                                      </p:to>
                                    </p:set>
                                    <p:anim calcmode="lin" valueType="num">
                                      <p:cBhvr>
                                        <p:cTn id="68"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9"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70" dur="2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71" dur="2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a:t>
            </a:r>
            <a:endParaRPr lang="en-US" dirty="0"/>
          </a:p>
        </p:txBody>
      </p:sp>
      <p:sp>
        <p:nvSpPr>
          <p:cNvPr id="3" name="Content Placeholder 2"/>
          <p:cNvSpPr>
            <a:spLocks noGrp="1"/>
          </p:cNvSpPr>
          <p:nvPr>
            <p:ph idx="1"/>
          </p:nvPr>
        </p:nvSpPr>
        <p:spPr/>
        <p:txBody>
          <a:bodyPr/>
          <a:lstStyle/>
          <a:p>
            <a:r>
              <a:rPr lang="en-US" dirty="0" smtClean="0"/>
              <a:t>The coil is introduced to the great through fire holes.</a:t>
            </a:r>
          </a:p>
          <a:p>
            <a:r>
              <a:rPr lang="en-US" dirty="0" smtClean="0"/>
              <a:t>The combustion will produce hot gases.</a:t>
            </a:r>
            <a:endParaRPr lang="en-US" dirty="0"/>
          </a:p>
        </p:txBody>
      </p:sp>
    </p:spTree>
  </p:cSld>
  <p:clrMapOvr>
    <a:masterClrMapping/>
  </p:clrMapOvr>
  <p:transition advTm="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5"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
                                          </p:val>
                                        </p:tav>
                                        <p:tav tm="100000">
                                          <p:val>
                                            <p:strVal val="#ppt_w"/>
                                          </p:val>
                                        </p:tav>
                                      </p:tavLst>
                                    </p:anim>
                                    <p:anim calcmode="lin" valueType="num">
                                      <p:cBhvr>
                                        <p:cTn id="8" dur="2000" fill="hold"/>
                                        <p:tgtEl>
                                          <p:spTgt spid="2"/>
                                        </p:tgtEl>
                                        <p:attrNameLst>
                                          <p:attrName>ppt_h</p:attrName>
                                        </p:attrNameLst>
                                      </p:cBhvr>
                                      <p:tavLst>
                                        <p:tav tm="0" fmla="#ppt_h*sin(2.5*pi*$)">
                                          <p:val>
                                            <p:fltVal val="0"/>
                                          </p:val>
                                        </p:tav>
                                        <p:tav tm="100000">
                                          <p:val>
                                            <p:fltVal val="1"/>
                                          </p:val>
                                        </p:tav>
                                      </p:tavLst>
                                    </p:anim>
                                  </p:childTnLst>
                                </p:cTn>
                              </p:par>
                            </p:childTnLst>
                          </p:cTn>
                        </p:par>
                        <p:par>
                          <p:cTn id="9" fill="hold">
                            <p:stCondLst>
                              <p:cond delay="2000"/>
                            </p:stCondLst>
                            <p:childTnLst>
                              <p:par>
                                <p:cTn id="10" presetID="27" presetClass="entr" presetSubtype="0" fill="hold" nodeType="afterEffect">
                                  <p:stCondLst>
                                    <p:cond delay="0"/>
                                  </p:stCondLst>
                                  <p:iterate type="lt">
                                    <p:tmPct val="50000"/>
                                  </p:iterate>
                                  <p:childTnLst>
                                    <p:set>
                                      <p:cBhvr>
                                        <p:cTn id="11"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2" dur="100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100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4" dur="1000"/>
                                        <p:tgtEl>
                                          <p:spTgt spid="3">
                                            <p:txEl>
                                              <p:pRg st="0" end="0"/>
                                            </p:txEl>
                                          </p:spTgt>
                                        </p:tgtEl>
                                        <p:attrNameLst>
                                          <p:attrName>fill.type</p:attrName>
                                        </p:attrNameLst>
                                      </p:cBhvr>
                                      <p:to>
                                        <p:strVal val="solid"/>
                                      </p:to>
                                    </p:set>
                                  </p:childTnLst>
                                </p:cTn>
                              </p:par>
                            </p:childTnLst>
                          </p:cTn>
                        </p:par>
                        <p:par>
                          <p:cTn id="15" fill="hold">
                            <p:stCondLst>
                              <p:cond delay="25500"/>
                            </p:stCondLst>
                            <p:childTnLst>
                              <p:par>
                                <p:cTn id="16" presetID="27" presetClass="entr" presetSubtype="0" fill="hold" nodeType="afterEffect">
                                  <p:stCondLst>
                                    <p:cond delay="0"/>
                                  </p:stCondLst>
                                  <p:iterate type="lt">
                                    <p:tmPct val="50000"/>
                                  </p:iterate>
                                  <p:childTnLst>
                                    <p:set>
                                      <p:cBhvr>
                                        <p:cTn id="17"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8" dur="100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100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20" dur="1000"/>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US" dirty="0"/>
          </a:p>
        </p:txBody>
      </p:sp>
      <p:sp>
        <p:nvSpPr>
          <p:cNvPr id="3" name="Content Placeholder 2"/>
          <p:cNvSpPr>
            <a:spLocks noGrp="1"/>
          </p:cNvSpPr>
          <p:nvPr>
            <p:ph idx="1"/>
          </p:nvPr>
        </p:nvSpPr>
        <p:spPr/>
        <p:txBody>
          <a:bodyPr>
            <a:normAutofit/>
          </a:bodyPr>
          <a:lstStyle/>
          <a:p>
            <a:r>
              <a:rPr lang="en-US" dirty="0" smtClean="0"/>
              <a:t>The fluctuations in load can be easily met by this boiler due to large reservoir.</a:t>
            </a:r>
          </a:p>
          <a:p>
            <a:r>
              <a:rPr lang="en-US" dirty="0" smtClean="0"/>
              <a:t>Easy operation.</a:t>
            </a:r>
          </a:p>
          <a:p>
            <a:r>
              <a:rPr lang="en-US" dirty="0" smtClean="0"/>
              <a:t>Low maintenance costs.</a:t>
            </a:r>
          </a:p>
          <a:p>
            <a:r>
              <a:rPr lang="en-US" dirty="0" smtClean="0"/>
              <a:t>Easy to clean and inspect.</a:t>
            </a:r>
          </a:p>
          <a:p>
            <a:r>
              <a:rPr lang="en-US" dirty="0" smtClean="0"/>
              <a:t>By use of economiser and superheater</a:t>
            </a:r>
          </a:p>
          <a:p>
            <a:r>
              <a:rPr lang="en-US" dirty="0" smtClean="0"/>
              <a:t>Maximum heat of flue gases is utilized,so</a:t>
            </a:r>
            <a:r>
              <a:rPr lang="en-US" dirty="0"/>
              <a:t> </a:t>
            </a:r>
            <a:r>
              <a:rPr lang="en-US" dirty="0" smtClean="0"/>
              <a:t>efficiency of boiler can be increased.</a:t>
            </a:r>
          </a:p>
        </p:txBody>
      </p:sp>
    </p:spTree>
  </p:cSld>
  <p:clrMapOvr>
    <a:masterClrMapping/>
  </p:clrMapOvr>
  <p:transition advTm="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37"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8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6" dur="200" accel="100000" fill="hold">
                                          <p:stCondLst>
                                            <p:cond delay="18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1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7"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7"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9" presetClass="entr" presetSubtype="0" fill="hold"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 calcmode="lin" valueType="num">
                                      <p:cBhvr>
                                        <p:cTn id="50"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5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a:t>
            </a:r>
            <a:endParaRPr lang="en-US" dirty="0"/>
          </a:p>
        </p:txBody>
      </p:sp>
      <p:sp>
        <p:nvSpPr>
          <p:cNvPr id="3" name="Content Placeholder 2"/>
          <p:cNvSpPr>
            <a:spLocks noGrp="1"/>
          </p:cNvSpPr>
          <p:nvPr>
            <p:ph idx="1"/>
          </p:nvPr>
        </p:nvSpPr>
        <p:spPr/>
        <p:txBody>
          <a:bodyPr/>
          <a:lstStyle/>
          <a:p>
            <a:r>
              <a:rPr lang="en-US" dirty="0" smtClean="0"/>
              <a:t>Maximum working pressure is limited to 16 bars.</a:t>
            </a:r>
          </a:p>
          <a:p>
            <a:r>
              <a:rPr lang="en-US" dirty="0" smtClean="0"/>
              <a:t>Due to brick work, more floor area is required</a:t>
            </a:r>
          </a:p>
          <a:p>
            <a:r>
              <a:rPr lang="en-US" dirty="0" smtClean="0"/>
              <a:t>Response of pressure build up is less.</a:t>
            </a:r>
          </a:p>
          <a:p>
            <a:r>
              <a:rPr lang="en-US" dirty="0" smtClean="0"/>
              <a:t>The furnace is inside the tubes therefore the grate area is restricted.</a:t>
            </a:r>
            <a:endParaRPr lang="en-US" dirty="0"/>
          </a:p>
        </p:txBody>
      </p:sp>
    </p:spTree>
  </p:cSld>
  <p:clrMapOvr>
    <a:masterClrMapping/>
  </p:clrMapOvr>
  <p:transition advTm="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par>
                          <p:cTn id="14" fill="hold">
                            <p:stCondLst>
                              <p:cond delay="2000"/>
                            </p:stCondLst>
                            <p:childTnLst>
                              <p:par>
                                <p:cTn id="15" presetID="41" presetClass="entr" presetSubtype="0" fill="hold" nodeType="afterEffect">
                                  <p:stCondLst>
                                    <p:cond delay="0"/>
                                  </p:stCondLst>
                                  <p:iterate type="lt">
                                    <p:tmPct val="10000"/>
                                  </p:iterate>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20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8" dur="20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9" dur="20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0" dur="20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1" dur="2000" tmFilter="0,0; .5, 1; 1, 1"/>
                                        <p:tgtEl>
                                          <p:spTgt spid="3">
                                            <p:txEl>
                                              <p:pRg st="0" end="0"/>
                                            </p:txEl>
                                          </p:spTgt>
                                        </p:tgtEl>
                                      </p:cBhvr>
                                    </p:animEffect>
                                  </p:childTnLst>
                                </p:cTn>
                              </p:par>
                            </p:childTnLst>
                          </p:cTn>
                        </p:par>
                        <p:par>
                          <p:cTn id="22" fill="hold">
                            <p:stCondLst>
                              <p:cond delay="11800"/>
                            </p:stCondLst>
                            <p:childTnLst>
                              <p:par>
                                <p:cTn id="23" presetID="19" presetClass="entr" presetSubtype="10" fill="hold" nodeType="after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par>
                          <p:cTn id="27" fill="hold">
                            <p:stCondLst>
                              <p:cond delay="13800"/>
                            </p:stCondLst>
                            <p:childTnLst>
                              <p:par>
                                <p:cTn id="28" presetID="41" presetClass="entr" presetSubtype="0" fill="hold" nodeType="afterEffect">
                                  <p:stCondLst>
                                    <p:cond delay="0"/>
                                  </p:stCondLst>
                                  <p:iterate type="lt">
                                    <p:tmPct val="10000"/>
                                  </p:iterate>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20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20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32" dur="20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20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2000" tmFilter="0,0; .5, 1; 1, 1"/>
                                        <p:tgtEl>
                                          <p:spTgt spid="3">
                                            <p:txEl>
                                              <p:pRg st="2" end="2"/>
                                            </p:txEl>
                                          </p:spTgt>
                                        </p:tgtEl>
                                      </p:cBhvr>
                                    </p:animEffect>
                                  </p:childTnLst>
                                </p:cTn>
                              </p:par>
                            </p:childTnLst>
                          </p:cTn>
                        </p:par>
                        <p:par>
                          <p:cTn id="35" fill="hold">
                            <p:stCondLst>
                              <p:cond delay="22000"/>
                            </p:stCondLst>
                            <p:childTnLst>
                              <p:par>
                                <p:cTn id="36" presetID="30" presetClass="entr" presetSubtype="0" fill="hold" nodeType="after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600" decel="100000"/>
                                        <p:tgtEl>
                                          <p:spTgt spid="3">
                                            <p:txEl>
                                              <p:pRg st="3" end="3"/>
                                            </p:txEl>
                                          </p:spTgt>
                                        </p:tgtEl>
                                      </p:cBhvr>
                                    </p:animEffect>
                                    <p:anim calcmode="lin" valueType="num">
                                      <p:cBhvr>
                                        <p:cTn id="39" dur="16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0" dur="16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1" dur="16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2" dur="400" accel="100000" fill="hold">
                                          <p:stCondLst>
                                            <p:cond delay="16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3" dur="400" accel="100000" fill="hold">
                                          <p:stCondLst>
                                            <p:cond delay="16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Babcock and wilcox water tube boiler</a:t>
            </a:r>
            <a:endParaRPr lang="en-US" dirty="0"/>
          </a:p>
        </p:txBody>
      </p:sp>
      <p:pic>
        <p:nvPicPr>
          <p:cNvPr id="2050" name="Picture 2" descr="F:\wp_ss_20131008_0008.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3400" y="1143000"/>
            <a:ext cx="8483600" cy="509016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advTm="2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Specification</a:t>
            </a:r>
            <a:br>
              <a:rPr lang="en-US" dirty="0" smtClean="0"/>
            </a:br>
            <a:endParaRPr lang="en-US" dirty="0"/>
          </a:p>
        </p:txBody>
      </p:sp>
      <p:sp>
        <p:nvSpPr>
          <p:cNvPr id="3" name="Content Placeholder 2"/>
          <p:cNvSpPr>
            <a:spLocks noGrp="1"/>
          </p:cNvSpPr>
          <p:nvPr>
            <p:ph idx="1"/>
          </p:nvPr>
        </p:nvSpPr>
        <p:spPr/>
        <p:txBody>
          <a:bodyPr/>
          <a:lstStyle/>
          <a:p>
            <a:r>
              <a:rPr lang="en-US" dirty="0" smtClean="0"/>
              <a:t>Diameter of the drum</a:t>
            </a:r>
          </a:p>
          <a:p>
            <a:r>
              <a:rPr lang="en-US" dirty="0" smtClean="0"/>
              <a:t>Length</a:t>
            </a:r>
          </a:p>
          <a:p>
            <a:r>
              <a:rPr lang="en-US" dirty="0" smtClean="0"/>
              <a:t>Size of the water tubes</a:t>
            </a:r>
          </a:p>
          <a:p>
            <a:r>
              <a:rPr lang="en-US" dirty="0" smtClean="0"/>
              <a:t>Size of superheated tubes</a:t>
            </a:r>
          </a:p>
          <a:p>
            <a:r>
              <a:rPr lang="en-US" dirty="0" smtClean="0"/>
              <a:t>Maximum working pressure</a:t>
            </a:r>
          </a:p>
          <a:p>
            <a:r>
              <a:rPr lang="en-US" dirty="0" smtClean="0"/>
              <a:t>Maximum steaming capacity</a:t>
            </a:r>
          </a:p>
          <a:p>
            <a:r>
              <a:rPr lang="en-US" dirty="0" smtClean="0"/>
              <a:t>Efficiency</a:t>
            </a:r>
          </a:p>
          <a:p>
            <a:endParaRPr lang="en-US" dirty="0" smtClean="0"/>
          </a:p>
          <a:p>
            <a:endParaRPr lang="en-US" dirty="0"/>
          </a:p>
        </p:txBody>
      </p:sp>
    </p:spTree>
  </p:cSld>
  <p:clrMapOvr>
    <a:masterClrMapping/>
  </p:clrMapOvr>
  <p:transition advTm="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155" decel="100000"/>
                                        <p:tgtEl>
                                          <p:spTgt spid="2"/>
                                        </p:tgtEl>
                                      </p:cBhvr>
                                    </p:animEffect>
                                    <p:animScale>
                                      <p:cBhvr>
                                        <p:cTn id="8" dur="1155" decel="100000"/>
                                        <p:tgtEl>
                                          <p:spTgt spid="2"/>
                                        </p:tgtEl>
                                      </p:cBhvr>
                                      <p:from x="10000" y="10000"/>
                                      <p:to x="200000" y="450000"/>
                                    </p:animScale>
                                    <p:animScale>
                                      <p:cBhvr>
                                        <p:cTn id="9" dur="1845" accel="100000" fill="hold">
                                          <p:stCondLst>
                                            <p:cond delay="1155"/>
                                          </p:stCondLst>
                                        </p:cTn>
                                        <p:tgtEl>
                                          <p:spTgt spid="2"/>
                                        </p:tgtEl>
                                      </p:cBhvr>
                                      <p:from x="200000" y="450000"/>
                                      <p:to x="100000" y="100000"/>
                                    </p:animScale>
                                    <p:set>
                                      <p:cBhvr>
                                        <p:cTn id="10" dur="1155" fill="hold"/>
                                        <p:tgtEl>
                                          <p:spTgt spid="2"/>
                                        </p:tgtEl>
                                        <p:attrNameLst>
                                          <p:attrName>ppt_x</p:attrName>
                                        </p:attrNameLst>
                                      </p:cBhvr>
                                      <p:to>
                                        <p:strVal val="(0.5)"/>
                                      </p:to>
                                    </p:set>
                                    <p:anim from="(0.5)" to="(#ppt_x)" calcmode="lin" valueType="num">
                                      <p:cBhvr>
                                        <p:cTn id="11" dur="1845" accel="100000" fill="hold">
                                          <p:stCondLst>
                                            <p:cond delay="1155"/>
                                          </p:stCondLst>
                                        </p:cTn>
                                        <p:tgtEl>
                                          <p:spTgt spid="2"/>
                                        </p:tgtEl>
                                        <p:attrNameLst>
                                          <p:attrName>ppt_x</p:attrName>
                                        </p:attrNameLst>
                                      </p:cBhvr>
                                    </p:anim>
                                    <p:set>
                                      <p:cBhvr>
                                        <p:cTn id="12" dur="1155" fill="hold"/>
                                        <p:tgtEl>
                                          <p:spTgt spid="2"/>
                                        </p:tgtEl>
                                        <p:attrNameLst>
                                          <p:attrName>ppt_y</p:attrName>
                                        </p:attrNameLst>
                                      </p:cBhvr>
                                      <p:to>
                                        <p:strVal val="(#ppt_y+0.4)"/>
                                      </p:to>
                                    </p:set>
                                    <p:anim from="(#ppt_y+0.4)" to="(#ppt_y)" calcmode="lin" valueType="num">
                                      <p:cBhvr>
                                        <p:cTn id="13" dur="1845" accel="100000" fill="hold">
                                          <p:stCondLst>
                                            <p:cond delay="1155"/>
                                          </p:stCondLst>
                                        </p:cTn>
                                        <p:tgtEl>
                                          <p:spTgt spid="2"/>
                                        </p:tgtEl>
                                        <p:attrNameLst>
                                          <p:attrName>ppt_y</p:attrName>
                                        </p:attrNameLst>
                                      </p:cBhvr>
                                    </p:anim>
                                  </p:childTnLst>
                                </p:cTn>
                              </p:par>
                            </p:childTnLst>
                          </p:cTn>
                        </p:par>
                        <p:par>
                          <p:cTn id="14" fill="hold">
                            <p:stCondLst>
                              <p:cond delay="3000"/>
                            </p:stCondLst>
                            <p:childTnLst>
                              <p:par>
                                <p:cTn id="15" presetID="42" presetClass="entr" presetSubtype="0"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anim calcmode="lin" valueType="num">
                                      <p:cBhvr>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20" fill="hold">
                            <p:stCondLst>
                              <p:cond delay="5000"/>
                            </p:stCondLst>
                            <p:childTnLst>
                              <p:par>
                                <p:cTn id="21" presetID="42" presetClass="entr" presetSubtype="0"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2000"/>
                                        <p:tgtEl>
                                          <p:spTgt spid="3">
                                            <p:txEl>
                                              <p:pRg st="1" end="1"/>
                                            </p:txEl>
                                          </p:spTgt>
                                        </p:tgtEl>
                                      </p:cBhvr>
                                    </p:animEffect>
                                    <p:anim calcmode="lin" valueType="num">
                                      <p:cBhvr>
                                        <p:cTn id="2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6" fill="hold">
                            <p:stCondLst>
                              <p:cond delay="7000"/>
                            </p:stCondLst>
                            <p:childTnLst>
                              <p:par>
                                <p:cTn id="27" presetID="42" presetClass="entr" presetSubtype="0" fill="hold" grpId="0"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2000"/>
                                        <p:tgtEl>
                                          <p:spTgt spid="3">
                                            <p:txEl>
                                              <p:pRg st="2" end="2"/>
                                            </p:txEl>
                                          </p:spTgt>
                                        </p:tgtEl>
                                      </p:cBhvr>
                                    </p:animEffect>
                                    <p:anim calcmode="lin" valueType="num">
                                      <p:cBhvr>
                                        <p:cTn id="3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32" fill="hold">
                            <p:stCondLst>
                              <p:cond delay="9000"/>
                            </p:stCondLst>
                            <p:childTnLst>
                              <p:par>
                                <p:cTn id="33" presetID="42" presetClass="entr" presetSubtype="0" fill="hold" grpId="0"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2000"/>
                                        <p:tgtEl>
                                          <p:spTgt spid="3">
                                            <p:txEl>
                                              <p:pRg st="3" end="3"/>
                                            </p:txEl>
                                          </p:spTgt>
                                        </p:tgtEl>
                                      </p:cBhvr>
                                    </p:animEffect>
                                    <p:anim calcmode="lin" valueType="num">
                                      <p:cBhvr>
                                        <p:cTn id="3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8" fill="hold">
                            <p:stCondLst>
                              <p:cond delay="11000"/>
                            </p:stCondLst>
                            <p:childTnLst>
                              <p:par>
                                <p:cTn id="39" presetID="42" presetClass="entr" presetSubtype="0" fill="hold" grpId="0" nodeType="after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2000"/>
                                        <p:tgtEl>
                                          <p:spTgt spid="3">
                                            <p:txEl>
                                              <p:pRg st="4" end="4"/>
                                            </p:txEl>
                                          </p:spTgt>
                                        </p:tgtEl>
                                      </p:cBhvr>
                                    </p:animEffect>
                                    <p:anim calcmode="lin" valueType="num">
                                      <p:cBhvr>
                                        <p:cTn id="4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4" fill="hold">
                            <p:stCondLst>
                              <p:cond delay="13000"/>
                            </p:stCondLst>
                            <p:childTnLst>
                              <p:par>
                                <p:cTn id="45" presetID="42" presetClass="entr" presetSubtype="0" fill="hold" grpId="0" nodeType="after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2000"/>
                                        <p:tgtEl>
                                          <p:spTgt spid="3">
                                            <p:txEl>
                                              <p:pRg st="5" end="5"/>
                                            </p:txEl>
                                          </p:spTgt>
                                        </p:tgtEl>
                                      </p:cBhvr>
                                    </p:animEffect>
                                    <p:anim calcmode="lin" valueType="num">
                                      <p:cBhvr>
                                        <p:cTn id="48"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50" fill="hold">
                            <p:stCondLst>
                              <p:cond delay="15000"/>
                            </p:stCondLst>
                            <p:childTnLst>
                              <p:par>
                                <p:cTn id="51" presetID="42" presetClass="entr" presetSubtype="0" fill="hold" grpId="0" nodeType="after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fade">
                                      <p:cBhvr>
                                        <p:cTn id="53" dur="2000"/>
                                        <p:tgtEl>
                                          <p:spTgt spid="3">
                                            <p:txEl>
                                              <p:pRg st="6" end="6"/>
                                            </p:txEl>
                                          </p:spTgt>
                                        </p:tgtEl>
                                      </p:cBhvr>
                                    </p:animEffect>
                                    <p:anim calcmode="lin" valueType="num">
                                      <p:cBhvr>
                                        <p:cTn id="54"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5" dur="2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a:t>
            </a:r>
            <a:endParaRPr lang="en-US" dirty="0"/>
          </a:p>
        </p:txBody>
      </p:sp>
      <p:sp>
        <p:nvSpPr>
          <p:cNvPr id="3" name="Content Placeholder 2"/>
          <p:cNvSpPr>
            <a:spLocks noGrp="1"/>
          </p:cNvSpPr>
          <p:nvPr>
            <p:ph idx="1"/>
          </p:nvPr>
        </p:nvSpPr>
        <p:spPr/>
        <p:txBody>
          <a:bodyPr/>
          <a:lstStyle/>
          <a:p>
            <a:r>
              <a:rPr lang="en-US" dirty="0" smtClean="0"/>
              <a:t>Horizontal</a:t>
            </a:r>
          </a:p>
          <a:p>
            <a:r>
              <a:rPr lang="en-US" dirty="0" smtClean="0"/>
              <a:t>Multi-water tube</a:t>
            </a:r>
          </a:p>
          <a:p>
            <a:r>
              <a:rPr lang="en-US" dirty="0" smtClean="0"/>
              <a:t>Externally fired</a:t>
            </a:r>
          </a:p>
          <a:p>
            <a:r>
              <a:rPr lang="en-US" dirty="0" smtClean="0"/>
              <a:t>Natural circulation of water</a:t>
            </a:r>
          </a:p>
          <a:p>
            <a:r>
              <a:rPr lang="en-US" dirty="0" smtClean="0"/>
              <a:t>Forced circulation for air and hot gases</a:t>
            </a:r>
          </a:p>
          <a:p>
            <a:r>
              <a:rPr lang="en-US" dirty="0" smtClean="0"/>
              <a:t>Solid  as well as liquid fuel fired</a:t>
            </a:r>
            <a:endParaRPr lang="en-US" dirty="0"/>
          </a:p>
        </p:txBody>
      </p:sp>
    </p:spTree>
  </p:cSld>
  <p:clrMapOvr>
    <a:masterClrMapping/>
  </p:clrMapOvr>
  <p:transition advTm="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400" decel="100000"/>
                                        <p:tgtEl>
                                          <p:spTgt spid="2"/>
                                        </p:tgtEl>
                                      </p:cBhvr>
                                    </p:animEffect>
                                    <p:anim calcmode="lin" valueType="num">
                                      <p:cBhvr>
                                        <p:cTn id="8" dur="2400" decel="100000" fill="hold"/>
                                        <p:tgtEl>
                                          <p:spTgt spid="2"/>
                                        </p:tgtEl>
                                        <p:attrNameLst>
                                          <p:attrName>style.rotation</p:attrName>
                                        </p:attrNameLst>
                                      </p:cBhvr>
                                      <p:tavLst>
                                        <p:tav tm="0">
                                          <p:val>
                                            <p:fltVal val="-90"/>
                                          </p:val>
                                        </p:tav>
                                        <p:tav tm="100000">
                                          <p:val>
                                            <p:fltVal val="0"/>
                                          </p:val>
                                        </p:tav>
                                      </p:tavLst>
                                    </p:anim>
                                    <p:anim calcmode="lin" valueType="num">
                                      <p:cBhvr>
                                        <p:cTn id="9" dur="2400" decel="100000" fill="hold"/>
                                        <p:tgtEl>
                                          <p:spTgt spid="2"/>
                                        </p:tgtEl>
                                        <p:attrNameLst>
                                          <p:attrName>ppt_x</p:attrName>
                                        </p:attrNameLst>
                                      </p:cBhvr>
                                      <p:tavLst>
                                        <p:tav tm="0">
                                          <p:val>
                                            <p:strVal val="#ppt_x+0.4"/>
                                          </p:val>
                                        </p:tav>
                                        <p:tav tm="100000">
                                          <p:val>
                                            <p:strVal val="#ppt_x-0.05"/>
                                          </p:val>
                                        </p:tav>
                                      </p:tavLst>
                                    </p:anim>
                                    <p:anim calcmode="lin" valueType="num">
                                      <p:cBhvr>
                                        <p:cTn id="10" dur="2400" decel="100000" fill="hold"/>
                                        <p:tgtEl>
                                          <p:spTgt spid="2"/>
                                        </p:tgtEl>
                                        <p:attrNameLst>
                                          <p:attrName>ppt_y</p:attrName>
                                        </p:attrNameLst>
                                      </p:cBhvr>
                                      <p:tavLst>
                                        <p:tav tm="0">
                                          <p:val>
                                            <p:strVal val="#ppt_y-0.4"/>
                                          </p:val>
                                        </p:tav>
                                        <p:tav tm="100000">
                                          <p:val>
                                            <p:strVal val="#ppt_y+0.1"/>
                                          </p:val>
                                        </p:tav>
                                      </p:tavLst>
                                    </p:anim>
                                    <p:anim calcmode="lin" valueType="num">
                                      <p:cBhvr>
                                        <p:cTn id="11" dur="600" accel="100000" fill="hold">
                                          <p:stCondLst>
                                            <p:cond delay="2400"/>
                                          </p:stCondLst>
                                        </p:cTn>
                                        <p:tgtEl>
                                          <p:spTgt spid="2"/>
                                        </p:tgtEl>
                                        <p:attrNameLst>
                                          <p:attrName>ppt_x</p:attrName>
                                        </p:attrNameLst>
                                      </p:cBhvr>
                                      <p:tavLst>
                                        <p:tav tm="0">
                                          <p:val>
                                            <p:strVal val="#ppt_x-0.05"/>
                                          </p:val>
                                        </p:tav>
                                        <p:tav tm="100000">
                                          <p:val>
                                            <p:strVal val="#ppt_x"/>
                                          </p:val>
                                        </p:tav>
                                      </p:tavLst>
                                    </p:anim>
                                    <p:anim calcmode="lin" valueType="num">
                                      <p:cBhvr>
                                        <p:cTn id="12" dur="600" accel="100000" fill="hold">
                                          <p:stCondLst>
                                            <p:cond delay="24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3000"/>
                            </p:stCondLst>
                            <p:childTnLst>
                              <p:par>
                                <p:cTn id="14" presetID="47"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4000"/>
                            </p:stCondLst>
                            <p:childTnLst>
                              <p:par>
                                <p:cTn id="20" presetID="47" presetClass="entr" presetSubtype="0"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5000"/>
                            </p:stCondLst>
                            <p:childTnLst>
                              <p:par>
                                <p:cTn id="26" presetID="47" presetClass="entr" presetSubtype="0"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47" presetClass="entr" presetSubtype="0" fill="hold" grpId="0" nodeType="after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7000"/>
                            </p:stCondLst>
                            <p:childTnLst>
                              <p:par>
                                <p:cTn id="38" presetID="47" presetClass="entr" presetSubtype="0" fill="hold" grpId="0" nodeType="after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8000"/>
                            </p:stCondLst>
                            <p:childTnLst>
                              <p:par>
                                <p:cTn id="44" presetID="47" presetClass="entr" presetSubtype="0" fill="hold" grpId="0" nodeType="after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fade">
                                      <p:cBhvr>
                                        <p:cTn id="46" dur="1000"/>
                                        <p:tgtEl>
                                          <p:spTgt spid="3">
                                            <p:txEl>
                                              <p:pRg st="5" end="5"/>
                                            </p:txEl>
                                          </p:spTgt>
                                        </p:tgtEl>
                                      </p:cBhvr>
                                    </p:animEffect>
                                    <p:anim calcmode="lin" valueType="num">
                                      <p:cBhvr>
                                        <p:cTn id="4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drum is connected to up take and down take header by short riser tubes.</a:t>
            </a:r>
          </a:p>
          <a:p>
            <a:r>
              <a:rPr lang="en-US" dirty="0" smtClean="0"/>
              <a:t>These header are connected to a series of inclined water tubes.</a:t>
            </a:r>
          </a:p>
          <a:p>
            <a:r>
              <a:rPr lang="en-US" dirty="0" smtClean="0"/>
              <a:t>The water tube inclined to the horizontal about 15 or above to bring natural circulation of water.</a:t>
            </a:r>
          </a:p>
          <a:p>
            <a:r>
              <a:rPr lang="en-US" dirty="0" smtClean="0"/>
              <a:t>The baffles plates are provided in order to make the circulation of hot gases in same from</a:t>
            </a:r>
          </a:p>
          <a:p>
            <a:r>
              <a:rPr lang="en-US" dirty="0" smtClean="0"/>
              <a:t>Soot doors are also help to access the interior of the boiler</a:t>
            </a:r>
          </a:p>
          <a:p>
            <a:endParaRPr lang="en-US" dirty="0"/>
          </a:p>
        </p:txBody>
      </p:sp>
    </p:spTree>
  </p:cSld>
  <p:clrMapOvr>
    <a:masterClrMapping/>
  </p:clrMapOvr>
  <p:transition advTm="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par>
                          <p:cTn id="14" fill="hold">
                            <p:stCondLst>
                              <p:cond delay="2000"/>
                            </p:stCondLst>
                            <p:childTnLst>
                              <p:par>
                                <p:cTn id="15" presetID="40" presetClass="entr" presetSubtype="0" fill="hold" nodeType="afterEffect">
                                  <p:stCondLst>
                                    <p:cond delay="0"/>
                                  </p:stCondLst>
                                  <p:iterate type="lt">
                                    <p:tmPct val="10000"/>
                                  </p:iterate>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anim calcmode="lin" valueType="num">
                                      <p:cBhvr>
                                        <p:cTn id="18" dur="2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19"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20" fill="hold">
                            <p:stCondLst>
                              <p:cond delay="16000"/>
                            </p:stCondLst>
                            <p:childTnLst>
                              <p:par>
                                <p:cTn id="21" presetID="56" presetClass="entr" presetSubtype="0" fill="hold" nodeType="afterEffect">
                                  <p:stCondLst>
                                    <p:cond delay="0"/>
                                  </p:stCondLst>
                                  <p:iterate type="lt">
                                    <p:tmPct val="10000"/>
                                  </p:iterate>
                                  <p:childTnLst>
                                    <p:set>
                                      <p:cBhvr>
                                        <p:cTn id="22" dur="1" fill="hold">
                                          <p:stCondLst>
                                            <p:cond delay="0"/>
                                          </p:stCondLst>
                                        </p:cTn>
                                        <p:tgtEl>
                                          <p:spTgt spid="3">
                                            <p:txEl>
                                              <p:pRg st="1" end="1"/>
                                            </p:txEl>
                                          </p:spTgt>
                                        </p:tgtEl>
                                        <p:attrNameLst>
                                          <p:attrName>style.visibility</p:attrName>
                                        </p:attrNameLst>
                                      </p:cBhvr>
                                      <p:to>
                                        <p:strVal val="visible"/>
                                      </p:to>
                                    </p:set>
                                    <p:anim by="(-#ppt_w*2)" calcmode="lin" valueType="num">
                                      <p:cBhvr rctx="PPT">
                                        <p:cTn id="23" dur="1000" autoRev="1" fill="hold">
                                          <p:stCondLst>
                                            <p:cond delay="0"/>
                                          </p:stCondLst>
                                        </p:cTn>
                                        <p:tgtEl>
                                          <p:spTgt spid="3">
                                            <p:txEl>
                                              <p:pRg st="1" end="1"/>
                                            </p:txEl>
                                          </p:spTgt>
                                        </p:tgtEl>
                                        <p:attrNameLst>
                                          <p:attrName>ppt_w</p:attrName>
                                        </p:attrNameLst>
                                      </p:cBhvr>
                                    </p:anim>
                                    <p:anim by="(#ppt_w*0.50)" calcmode="lin" valueType="num">
                                      <p:cBhvr>
                                        <p:cTn id="24" dur="1000" decel="50000" autoRev="1" fill="hold">
                                          <p:stCondLst>
                                            <p:cond delay="0"/>
                                          </p:stCondLst>
                                        </p:cTn>
                                        <p:tgtEl>
                                          <p:spTgt spid="3">
                                            <p:txEl>
                                              <p:pRg st="1" end="1"/>
                                            </p:txEl>
                                          </p:spTgt>
                                        </p:tgtEl>
                                        <p:attrNameLst>
                                          <p:attrName>ppt_x</p:attrName>
                                        </p:attrNameLst>
                                      </p:cBhvr>
                                    </p:anim>
                                    <p:anim from="(-#ppt_h/2)" to="(#ppt_y)" calcmode="lin" valueType="num">
                                      <p:cBhvr>
                                        <p:cTn id="25" dur="2000" fill="hold">
                                          <p:stCondLst>
                                            <p:cond delay="0"/>
                                          </p:stCondLst>
                                        </p:cTn>
                                        <p:tgtEl>
                                          <p:spTgt spid="3">
                                            <p:txEl>
                                              <p:pRg st="1" end="1"/>
                                            </p:txEl>
                                          </p:spTgt>
                                        </p:tgtEl>
                                        <p:attrNameLst>
                                          <p:attrName>ppt_y</p:attrName>
                                        </p:attrNameLst>
                                      </p:cBhvr>
                                    </p:anim>
                                    <p:animRot by="21600000">
                                      <p:cBhvr>
                                        <p:cTn id="26" dur="2000" fill="hold">
                                          <p:stCondLst>
                                            <p:cond delay="0"/>
                                          </p:stCondLst>
                                        </p:cTn>
                                        <p:tgtEl>
                                          <p:spTgt spid="3">
                                            <p:txEl>
                                              <p:pRg st="1" end="1"/>
                                            </p:txEl>
                                          </p:spTgt>
                                        </p:tgtEl>
                                        <p:attrNameLst>
                                          <p:attrName>r</p:attrName>
                                        </p:attrNameLst>
                                      </p:cBhvr>
                                    </p:animRot>
                                  </p:childTnLst>
                                </p:cTn>
                              </p:par>
                            </p:childTnLst>
                          </p:cTn>
                        </p:par>
                        <p:par>
                          <p:cTn id="27" fill="hold">
                            <p:stCondLst>
                              <p:cond delay="28400"/>
                            </p:stCondLst>
                            <p:childTnLst>
                              <p:par>
                                <p:cTn id="28" presetID="51" presetClass="entr" presetSubtype="0" fill="hold" nodeType="after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770" decel="100000"/>
                                        <p:tgtEl>
                                          <p:spTgt spid="3">
                                            <p:txEl>
                                              <p:pRg st="2" end="2"/>
                                            </p:txEl>
                                          </p:spTgt>
                                        </p:tgtEl>
                                      </p:cBhvr>
                                    </p:animEffect>
                                    <p:animScale>
                                      <p:cBhvr>
                                        <p:cTn id="31" dur="770" decel="100000"/>
                                        <p:tgtEl>
                                          <p:spTgt spid="3">
                                            <p:txEl>
                                              <p:pRg st="2" end="2"/>
                                            </p:txEl>
                                          </p:spTgt>
                                        </p:tgtEl>
                                      </p:cBhvr>
                                      <p:from x="10000" y="10000"/>
                                      <p:to x="200000" y="450000"/>
                                    </p:animScale>
                                    <p:animScale>
                                      <p:cBhvr>
                                        <p:cTn id="32" dur="1230" accel="100000" fill="hold">
                                          <p:stCondLst>
                                            <p:cond delay="770"/>
                                          </p:stCondLst>
                                        </p:cTn>
                                        <p:tgtEl>
                                          <p:spTgt spid="3">
                                            <p:txEl>
                                              <p:pRg st="2" end="2"/>
                                            </p:txEl>
                                          </p:spTgt>
                                        </p:tgtEl>
                                      </p:cBhvr>
                                      <p:from x="200000" y="450000"/>
                                      <p:to x="100000" y="100000"/>
                                    </p:animScale>
                                    <p:set>
                                      <p:cBhvr>
                                        <p:cTn id="33" dur="770" fill="hold"/>
                                        <p:tgtEl>
                                          <p:spTgt spid="3">
                                            <p:txEl>
                                              <p:pRg st="2" end="2"/>
                                            </p:txEl>
                                          </p:spTgt>
                                        </p:tgtEl>
                                        <p:attrNameLst>
                                          <p:attrName>ppt_x</p:attrName>
                                        </p:attrNameLst>
                                      </p:cBhvr>
                                      <p:to>
                                        <p:strVal val="(0.5)"/>
                                      </p:to>
                                    </p:set>
                                    <p:anim from="(0.5)" to="(#ppt_x)" calcmode="lin" valueType="num">
                                      <p:cBhvr>
                                        <p:cTn id="34" dur="1230" accel="100000" fill="hold">
                                          <p:stCondLst>
                                            <p:cond delay="770"/>
                                          </p:stCondLst>
                                        </p:cTn>
                                        <p:tgtEl>
                                          <p:spTgt spid="3">
                                            <p:txEl>
                                              <p:pRg st="2" end="2"/>
                                            </p:txEl>
                                          </p:spTgt>
                                        </p:tgtEl>
                                        <p:attrNameLst>
                                          <p:attrName>ppt_x</p:attrName>
                                        </p:attrNameLst>
                                      </p:cBhvr>
                                    </p:anim>
                                    <p:set>
                                      <p:cBhvr>
                                        <p:cTn id="35" dur="770" fill="hold"/>
                                        <p:tgtEl>
                                          <p:spTgt spid="3">
                                            <p:txEl>
                                              <p:pRg st="2" end="2"/>
                                            </p:txEl>
                                          </p:spTgt>
                                        </p:tgtEl>
                                        <p:attrNameLst>
                                          <p:attrName>ppt_y</p:attrName>
                                        </p:attrNameLst>
                                      </p:cBhvr>
                                      <p:to>
                                        <p:strVal val="(#ppt_y+0.4)"/>
                                      </p:to>
                                    </p:set>
                                    <p:anim from="(#ppt_y+0.4)" to="(#ppt_y)" calcmode="lin" valueType="num">
                                      <p:cBhvr>
                                        <p:cTn id="36" dur="1230" accel="100000" fill="hold">
                                          <p:stCondLst>
                                            <p:cond delay="770"/>
                                          </p:stCondLst>
                                        </p:cTn>
                                        <p:tgtEl>
                                          <p:spTgt spid="3">
                                            <p:txEl>
                                              <p:pRg st="2" end="2"/>
                                            </p:txEl>
                                          </p:spTgt>
                                        </p:tgtEl>
                                        <p:attrNameLst>
                                          <p:attrName>ppt_y</p:attrName>
                                        </p:attrNameLst>
                                      </p:cBhvr>
                                    </p:anim>
                                  </p:childTnLst>
                                </p:cTn>
                              </p:par>
                            </p:childTnLst>
                          </p:cTn>
                        </p:par>
                        <p:par>
                          <p:cTn id="37" fill="hold">
                            <p:stCondLst>
                              <p:cond delay="30400"/>
                            </p:stCondLst>
                            <p:childTnLst>
                              <p:par>
                                <p:cTn id="38" presetID="30" presetClass="entr" presetSubtype="0" fill="hold" nodeType="after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1600" decel="100000"/>
                                        <p:tgtEl>
                                          <p:spTgt spid="3">
                                            <p:txEl>
                                              <p:pRg st="3" end="3"/>
                                            </p:txEl>
                                          </p:spTgt>
                                        </p:tgtEl>
                                      </p:cBhvr>
                                    </p:animEffect>
                                    <p:anim calcmode="lin" valueType="num">
                                      <p:cBhvr>
                                        <p:cTn id="41" dur="16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2" dur="16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3" dur="16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4" dur="400" accel="100000" fill="hold">
                                          <p:stCondLst>
                                            <p:cond delay="16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5" dur="400" accel="100000" fill="hold">
                                          <p:stCondLst>
                                            <p:cond delay="16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par>
                          <p:cTn id="46" fill="hold">
                            <p:stCondLst>
                              <p:cond delay="32400"/>
                            </p:stCondLst>
                            <p:childTnLst>
                              <p:par>
                                <p:cTn id="47" presetID="52" presetClass="entr" presetSubtype="0" fill="hold" nodeType="after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Scale>
                                      <p:cBhvr>
                                        <p:cTn id="49" dur="2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2000" decel="50000" fill="hold">
                                          <p:stCondLst>
                                            <p:cond delay="0"/>
                                          </p:stCondLst>
                                        </p:cTn>
                                        <p:tgtEl>
                                          <p:spTgt spid="3">
                                            <p:txEl>
                                              <p:pRg st="4" end="4"/>
                                            </p:txEl>
                                          </p:spTgt>
                                        </p:tgtEl>
                                        <p:attrNameLst>
                                          <p:attrName>ppt_x</p:attrName>
                                          <p:attrName>ppt_y</p:attrName>
                                        </p:attrNameLst>
                                      </p:cBhvr>
                                    </p:animMotion>
                                    <p:animEffect transition="in" filter="fade">
                                      <p:cBhvr>
                                        <p:cTn id="5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Classification of boilers </a:t>
            </a:r>
            <a:br>
              <a:rPr lang="en-US" dirty="0" smtClean="0"/>
            </a:br>
            <a:endParaRPr lang="en-US" dirty="0"/>
          </a:p>
        </p:txBody>
      </p:sp>
      <p:sp>
        <p:nvSpPr>
          <p:cNvPr id="6" name="Content Placeholder 5"/>
          <p:cNvSpPr>
            <a:spLocks noGrp="1"/>
          </p:cNvSpPr>
          <p:nvPr>
            <p:ph idx="1"/>
          </p:nvPr>
        </p:nvSpPr>
        <p:spPr/>
        <p:txBody>
          <a:bodyPr/>
          <a:lstStyle/>
          <a:p>
            <a:pPr>
              <a:buNone/>
            </a:pPr>
            <a:r>
              <a:rPr lang="en-US" b="1" dirty="0" smtClean="0"/>
              <a:t> 5. Depending upon the source of heat</a:t>
            </a:r>
          </a:p>
          <a:p>
            <a:pPr>
              <a:buNone/>
            </a:pPr>
            <a:r>
              <a:rPr lang="en-US" b="1" dirty="0" smtClean="0"/>
              <a:t> 6. According to the method of circulation of water and steam :</a:t>
            </a:r>
          </a:p>
          <a:p>
            <a:pPr>
              <a:buNone/>
            </a:pPr>
            <a:r>
              <a:rPr lang="en-US" b="1" dirty="0" smtClean="0"/>
              <a:t>          </a:t>
            </a:r>
            <a:r>
              <a:rPr lang="en-US" dirty="0" smtClean="0"/>
              <a:t>(a) natural  circulation</a:t>
            </a:r>
          </a:p>
          <a:p>
            <a:pPr>
              <a:buNone/>
            </a:pPr>
            <a:r>
              <a:rPr lang="en-US" dirty="0" smtClean="0"/>
              <a:t>          (b) forced circulation </a:t>
            </a:r>
          </a:p>
          <a:p>
            <a:pPr>
              <a:buNone/>
            </a:pPr>
            <a:r>
              <a:rPr lang="en-US" b="1" dirty="0" smtClean="0"/>
              <a:t> 7. According to pressure of steam generated: </a:t>
            </a:r>
          </a:p>
          <a:p>
            <a:pPr>
              <a:buNone/>
            </a:pPr>
            <a:r>
              <a:rPr lang="en-US" b="1" dirty="0" smtClean="0"/>
              <a:t> 8. According to nature of draught employed:</a:t>
            </a:r>
          </a:p>
          <a:p>
            <a:endParaRPr lang="en-US" dirty="0" smtClean="0"/>
          </a:p>
          <a:p>
            <a:endParaRPr lang="en-US" dirty="0"/>
          </a:p>
        </p:txBody>
      </p:sp>
    </p:spTree>
  </p:cSld>
  <p:clrMapOvr>
    <a:masterClrMapping/>
  </p:clrMapOvr>
  <p:transition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0" fill="hold"/>
                                        <p:tgtEl>
                                          <p:spTgt spid="5"/>
                                        </p:tgtEl>
                                        <p:attrNameLst>
                                          <p:attrName>ppt_x</p:attrName>
                                        </p:attrNameLst>
                                      </p:cBhvr>
                                      <p:tavLst>
                                        <p:tav tm="0">
                                          <p:val>
                                            <p:strVal val="#ppt_x"/>
                                          </p:val>
                                        </p:tav>
                                        <p:tav tm="100000">
                                          <p:val>
                                            <p:strVal val="#ppt_x"/>
                                          </p:val>
                                        </p:tav>
                                      </p:tavLst>
                                    </p:anim>
                                    <p:anim calcmode="lin" valueType="num">
                                      <p:cBhvr additive="base">
                                        <p:cTn id="8" dur="50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0"/>
                            </p:stCondLst>
                            <p:childTnLst>
                              <p:par>
                                <p:cTn id="10" presetID="7" presetClass="entr" presetSubtype="4" fill="hold" nodeType="after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0"/>
                            </p:stCondLst>
                            <p:childTnLst>
                              <p:par>
                                <p:cTn id="15" presetID="7" presetClass="entr" presetSubtype="4" fill="hold" nodeType="after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calcmode="lin" valueType="num">
                                      <p:cBhvr additive="base">
                                        <p:cTn id="17" dur="5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8" dur="5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0"/>
                            </p:stCondLst>
                            <p:childTnLst>
                              <p:par>
                                <p:cTn id="20" presetID="18" presetClass="entr" presetSubtype="12" fill="hold" nodeType="after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strips(downLeft)">
                                      <p:cBhvr>
                                        <p:cTn id="22" dur="500"/>
                                        <p:tgtEl>
                                          <p:spTgt spid="6">
                                            <p:txEl>
                                              <p:pRg st="2" end="2"/>
                                            </p:txEl>
                                          </p:spTgt>
                                        </p:tgtEl>
                                      </p:cBhvr>
                                    </p:animEffect>
                                  </p:childTnLst>
                                </p:cTn>
                              </p:par>
                            </p:childTnLst>
                          </p:cTn>
                        </p:par>
                        <p:par>
                          <p:cTn id="23" fill="hold">
                            <p:stCondLst>
                              <p:cond delay="15500"/>
                            </p:stCondLst>
                            <p:childTnLst>
                              <p:par>
                                <p:cTn id="24" presetID="18" presetClass="entr" presetSubtype="12" fill="hold" nodeType="after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strips(downLeft)">
                                      <p:cBhvr>
                                        <p:cTn id="26" dur="500"/>
                                        <p:tgtEl>
                                          <p:spTgt spid="6">
                                            <p:txEl>
                                              <p:pRg st="3" end="3"/>
                                            </p:txEl>
                                          </p:spTgt>
                                        </p:tgtEl>
                                      </p:cBhvr>
                                    </p:animEffect>
                                  </p:childTnLst>
                                </p:cTn>
                              </p:par>
                            </p:childTnLst>
                          </p:cTn>
                        </p:par>
                        <p:par>
                          <p:cTn id="27" fill="hold">
                            <p:stCondLst>
                              <p:cond delay="16000"/>
                            </p:stCondLst>
                            <p:childTnLst>
                              <p:par>
                                <p:cTn id="28" presetID="7" presetClass="entr" presetSubtype="4" fill="hold" nodeType="afterEffect">
                                  <p:stCondLst>
                                    <p:cond delay="0"/>
                                  </p:stCondLst>
                                  <p:childTnLst>
                                    <p:set>
                                      <p:cBhvr>
                                        <p:cTn id="29" dur="1" fill="hold">
                                          <p:stCondLst>
                                            <p:cond delay="0"/>
                                          </p:stCondLst>
                                        </p:cTn>
                                        <p:tgtEl>
                                          <p:spTgt spid="6">
                                            <p:txEl>
                                              <p:pRg st="4" end="4"/>
                                            </p:txEl>
                                          </p:spTgt>
                                        </p:tgtEl>
                                        <p:attrNameLst>
                                          <p:attrName>style.visibility</p:attrName>
                                        </p:attrNameLst>
                                      </p:cBhvr>
                                      <p:to>
                                        <p:strVal val="visible"/>
                                      </p:to>
                                    </p:set>
                                    <p:anim calcmode="lin" valueType="num">
                                      <p:cBhvr additive="base">
                                        <p:cTn id="30" dur="50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par>
                          <p:cTn id="32" fill="hold">
                            <p:stCondLst>
                              <p:cond delay="21000"/>
                            </p:stCondLst>
                            <p:childTnLst>
                              <p:par>
                                <p:cTn id="33" presetID="7" presetClass="entr" presetSubtype="4" fill="hold" nodeType="after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 calcmode="lin" valueType="num">
                                      <p:cBhvr additive="base">
                                        <p:cTn id="35" dur="50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6" dur="50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water is fed into the drum through the feed check valve.</a:t>
            </a:r>
          </a:p>
          <a:p>
            <a:r>
              <a:rPr lang="en-US" dirty="0" smtClean="0"/>
              <a:t>Then water collects in the drum.</a:t>
            </a:r>
          </a:p>
          <a:p>
            <a:r>
              <a:rPr lang="en-US" dirty="0" smtClean="0"/>
              <a:t>Initially one half of drums is filled up with water</a:t>
            </a:r>
          </a:p>
          <a:p>
            <a:r>
              <a:rPr lang="en-US" dirty="0" smtClean="0"/>
              <a:t>The coil is introduced to furnace grate by help of </a:t>
            </a:r>
            <a:r>
              <a:rPr lang="en-US" dirty="0" err="1" smtClean="0"/>
              <a:t>stroker</a:t>
            </a:r>
            <a:endParaRPr lang="en-US" dirty="0" smtClean="0"/>
          </a:p>
          <a:p>
            <a:r>
              <a:rPr lang="en-US" dirty="0" smtClean="0"/>
              <a:t>The damper controls the flow of air into the furnace</a:t>
            </a:r>
          </a:p>
          <a:p>
            <a:r>
              <a:rPr lang="en-US" dirty="0" smtClean="0"/>
              <a:t>They are heated by hot gases coming from furnace</a:t>
            </a:r>
          </a:p>
          <a:p>
            <a:r>
              <a:rPr lang="en-US" dirty="0" smtClean="0"/>
              <a:t>Due to heating of the water,dencity of water decreases</a:t>
            </a:r>
          </a:p>
          <a:p>
            <a:r>
              <a:rPr lang="en-US" dirty="0" smtClean="0"/>
              <a:t>Low dencity water moves upward in water tubes</a:t>
            </a:r>
            <a:endParaRPr lang="en-US" dirty="0"/>
          </a:p>
        </p:txBody>
      </p:sp>
    </p:spTree>
  </p:cSld>
  <p:clrMapOvr>
    <a:masterClrMapping/>
  </p:clrMapOvr>
  <p:transition advTm="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par>
                          <p:cTn id="14" fill="hold">
                            <p:stCondLst>
                              <p:cond delay="2000"/>
                            </p:stCondLst>
                            <p:childTnLst>
                              <p:par>
                                <p:cTn id="15" presetID="29" presetClass="entr" presetSubtype="0" fill="hold"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2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8" dur="2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9" dur="2000"/>
                                        <p:tgtEl>
                                          <p:spTgt spid="3">
                                            <p:txEl>
                                              <p:pRg st="0" end="0"/>
                                            </p:txEl>
                                          </p:spTgt>
                                        </p:tgtEl>
                                      </p:cBhvr>
                                    </p:animEffect>
                                  </p:childTnLst>
                                </p:cTn>
                              </p:par>
                            </p:childTnLst>
                          </p:cTn>
                        </p:par>
                        <p:par>
                          <p:cTn id="20" fill="hold">
                            <p:stCondLst>
                              <p:cond delay="4000"/>
                            </p:stCondLst>
                            <p:childTnLst>
                              <p:par>
                                <p:cTn id="21" presetID="29" presetClass="entr" presetSubtype="0" fill="hold"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2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4" dur="2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5" dur="2000"/>
                                        <p:tgtEl>
                                          <p:spTgt spid="3">
                                            <p:txEl>
                                              <p:pRg st="1" end="1"/>
                                            </p:txEl>
                                          </p:spTgt>
                                        </p:tgtEl>
                                      </p:cBhvr>
                                    </p:animEffect>
                                  </p:childTnLst>
                                </p:cTn>
                              </p:par>
                            </p:childTnLst>
                          </p:cTn>
                        </p:par>
                        <p:par>
                          <p:cTn id="26" fill="hold">
                            <p:stCondLst>
                              <p:cond delay="6000"/>
                            </p:stCondLst>
                            <p:childTnLst>
                              <p:par>
                                <p:cTn id="27" presetID="29" presetClass="entr" presetSubtype="0" fill="hold"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2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0" dur="2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1" dur="2000"/>
                                        <p:tgtEl>
                                          <p:spTgt spid="3">
                                            <p:txEl>
                                              <p:pRg st="2" end="2"/>
                                            </p:txEl>
                                          </p:spTgt>
                                        </p:tgtEl>
                                      </p:cBhvr>
                                    </p:animEffect>
                                  </p:childTnLst>
                                </p:cTn>
                              </p:par>
                            </p:childTnLst>
                          </p:cTn>
                        </p:par>
                        <p:par>
                          <p:cTn id="32" fill="hold">
                            <p:stCondLst>
                              <p:cond delay="8000"/>
                            </p:stCondLst>
                            <p:childTnLst>
                              <p:par>
                                <p:cTn id="33" presetID="29" presetClass="entr" presetSubtype="0" fill="hold"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2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6" dur="2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2000"/>
                                        <p:tgtEl>
                                          <p:spTgt spid="3">
                                            <p:txEl>
                                              <p:pRg st="3" end="3"/>
                                            </p:txEl>
                                          </p:spTgt>
                                        </p:tgtEl>
                                      </p:cBhvr>
                                    </p:animEffect>
                                  </p:childTnLst>
                                </p:cTn>
                              </p:par>
                            </p:childTnLst>
                          </p:cTn>
                        </p:par>
                        <p:par>
                          <p:cTn id="38" fill="hold">
                            <p:stCondLst>
                              <p:cond delay="10000"/>
                            </p:stCondLst>
                            <p:childTnLst>
                              <p:par>
                                <p:cTn id="39" presetID="29" presetClass="entr" presetSubtype="0" fill="hold" nodeType="after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2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2" dur="2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3" dur="2000"/>
                                        <p:tgtEl>
                                          <p:spTgt spid="3">
                                            <p:txEl>
                                              <p:pRg st="4" end="4"/>
                                            </p:txEl>
                                          </p:spTgt>
                                        </p:tgtEl>
                                      </p:cBhvr>
                                    </p:animEffect>
                                  </p:childTnLst>
                                </p:cTn>
                              </p:par>
                            </p:childTnLst>
                          </p:cTn>
                        </p:par>
                        <p:par>
                          <p:cTn id="44" fill="hold">
                            <p:stCondLst>
                              <p:cond delay="12000"/>
                            </p:stCondLst>
                            <p:childTnLst>
                              <p:par>
                                <p:cTn id="45" presetID="29" presetClass="entr" presetSubtype="0" fill="hold" nodeType="after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2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8" dur="2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9" dur="2000"/>
                                        <p:tgtEl>
                                          <p:spTgt spid="3">
                                            <p:txEl>
                                              <p:pRg st="5" end="5"/>
                                            </p:txEl>
                                          </p:spTgt>
                                        </p:tgtEl>
                                      </p:cBhvr>
                                    </p:animEffect>
                                  </p:childTnLst>
                                </p:cTn>
                              </p:par>
                            </p:childTnLst>
                          </p:cTn>
                        </p:par>
                        <p:par>
                          <p:cTn id="50" fill="hold">
                            <p:stCondLst>
                              <p:cond delay="14000"/>
                            </p:stCondLst>
                            <p:childTnLst>
                              <p:par>
                                <p:cTn id="51" presetID="29" presetClass="entr" presetSubtype="0" fill="hold" nodeType="after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p:cTn id="53" dur="2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4" dur="2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5" dur="2000"/>
                                        <p:tgtEl>
                                          <p:spTgt spid="3">
                                            <p:txEl>
                                              <p:pRg st="6" end="6"/>
                                            </p:txEl>
                                          </p:spTgt>
                                        </p:tgtEl>
                                      </p:cBhvr>
                                    </p:animEffect>
                                  </p:childTnLst>
                                </p:cTn>
                              </p:par>
                            </p:childTnLst>
                          </p:cTn>
                        </p:par>
                        <p:par>
                          <p:cTn id="56" fill="hold">
                            <p:stCondLst>
                              <p:cond delay="16000"/>
                            </p:stCondLst>
                            <p:childTnLst>
                              <p:par>
                                <p:cTn id="57" presetID="29" presetClass="entr" presetSubtype="0" fill="hold" nodeType="after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 calcmode="lin" valueType="num">
                                      <p:cBhvr>
                                        <p:cTn id="59" dur="2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60" dur="2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61"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Steam generation capacity is very high,about 2000 to 40,000 kg/hr</a:t>
            </a:r>
          </a:p>
          <a:p>
            <a:r>
              <a:rPr lang="en-US" dirty="0" smtClean="0"/>
              <a:t>Replacement of defective tubes is easy</a:t>
            </a:r>
          </a:p>
          <a:p>
            <a:r>
              <a:rPr lang="en-US" dirty="0" smtClean="0"/>
              <a:t>The draught losses as compared to another boilers is minimum </a:t>
            </a:r>
          </a:p>
          <a:p>
            <a:r>
              <a:rPr lang="en-US" dirty="0" smtClean="0"/>
              <a:t>It is used in power station for generating large quantity of steam</a:t>
            </a:r>
          </a:p>
          <a:p>
            <a:r>
              <a:rPr lang="en-US" dirty="0" smtClean="0"/>
              <a:t>Boiler is required less space area compared to fire tube boilers and offers </a:t>
            </a:r>
            <a:r>
              <a:rPr lang="en-US" dirty="0" err="1" smtClean="0"/>
              <a:t>greather</a:t>
            </a:r>
            <a:r>
              <a:rPr lang="en-US" dirty="0" smtClean="0"/>
              <a:t> operational safety </a:t>
            </a:r>
            <a:endParaRPr lang="en-US" dirty="0"/>
          </a:p>
        </p:txBody>
      </p:sp>
    </p:spTree>
  </p:cSld>
  <p:clrMapOvr>
    <a:masterClrMapping/>
  </p:clrMapOvr>
  <p:transition advTm="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93" decel="100000"/>
                                        <p:tgtEl>
                                          <p:spTgt spid="2"/>
                                        </p:tgtEl>
                                      </p:cBhvr>
                                    </p:animEffect>
                                    <p:animScale>
                                      <p:cBhvr>
                                        <p:cTn id="8" dur="193" decel="100000"/>
                                        <p:tgtEl>
                                          <p:spTgt spid="2"/>
                                        </p:tgtEl>
                                      </p:cBhvr>
                                      <p:from x="10000" y="10000"/>
                                      <p:to x="200000" y="450000"/>
                                    </p:animScale>
                                    <p:animScale>
                                      <p:cBhvr>
                                        <p:cTn id="9" dur="308" accel="100000" fill="hold">
                                          <p:stCondLst>
                                            <p:cond delay="193"/>
                                          </p:stCondLst>
                                        </p:cTn>
                                        <p:tgtEl>
                                          <p:spTgt spid="2"/>
                                        </p:tgtEl>
                                      </p:cBhvr>
                                      <p:from x="200000" y="450000"/>
                                      <p:to x="100000" y="100000"/>
                                    </p:animScale>
                                    <p:set>
                                      <p:cBhvr>
                                        <p:cTn id="10" dur="193" fill="hold"/>
                                        <p:tgtEl>
                                          <p:spTgt spid="2"/>
                                        </p:tgtEl>
                                        <p:attrNameLst>
                                          <p:attrName>ppt_x</p:attrName>
                                        </p:attrNameLst>
                                      </p:cBhvr>
                                      <p:to>
                                        <p:strVal val="(0.5)"/>
                                      </p:to>
                                    </p:set>
                                    <p:anim from="(0.5)" to="(#ppt_x)" calcmode="lin" valueType="num">
                                      <p:cBhvr>
                                        <p:cTn id="11" dur="308" accel="100000" fill="hold">
                                          <p:stCondLst>
                                            <p:cond delay="193"/>
                                          </p:stCondLst>
                                        </p:cTn>
                                        <p:tgtEl>
                                          <p:spTgt spid="2"/>
                                        </p:tgtEl>
                                        <p:attrNameLst>
                                          <p:attrName>ppt_x</p:attrName>
                                        </p:attrNameLst>
                                      </p:cBhvr>
                                    </p:anim>
                                    <p:set>
                                      <p:cBhvr>
                                        <p:cTn id="12" dur="193" fill="hold"/>
                                        <p:tgtEl>
                                          <p:spTgt spid="2"/>
                                        </p:tgtEl>
                                        <p:attrNameLst>
                                          <p:attrName>ppt_y</p:attrName>
                                        </p:attrNameLst>
                                      </p:cBhvr>
                                      <p:to>
                                        <p:strVal val="(#ppt_y+0.4)"/>
                                      </p:to>
                                    </p:set>
                                    <p:anim from="(#ppt_y+0.4)" to="(#ppt_y)" calcmode="lin" valueType="num">
                                      <p:cBhvr>
                                        <p:cTn id="13" dur="308" accel="100000" fill="hold">
                                          <p:stCondLst>
                                            <p:cond delay="193"/>
                                          </p:stCondLst>
                                        </p:cTn>
                                        <p:tgtEl>
                                          <p:spTgt spid="2"/>
                                        </p:tgtEl>
                                        <p:attrNameLst>
                                          <p:attrName>ppt_y</p:attrName>
                                        </p:attrNameLst>
                                      </p:cBhvr>
                                    </p:anim>
                                  </p:childTnLst>
                                </p:cTn>
                              </p:par>
                            </p:childTnLst>
                          </p:cTn>
                        </p:par>
                        <p:par>
                          <p:cTn id="14" fill="hold">
                            <p:stCondLst>
                              <p:cond delay="500"/>
                            </p:stCondLst>
                            <p:childTnLst>
                              <p:par>
                                <p:cTn id="15" presetID="42" presetClass="entr" presetSubtype="0" fill="hold"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anim calcmode="lin" valueType="num">
                                      <p:cBhvr>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7" presetClass="entr" presetSubtype="0" fill="hold"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2000"/>
                                        <p:tgtEl>
                                          <p:spTgt spid="3">
                                            <p:txEl>
                                              <p:pRg st="1" end="1"/>
                                            </p:txEl>
                                          </p:spTgt>
                                        </p:tgtEl>
                                      </p:cBhvr>
                                    </p:animEffect>
                                    <p:anim calcmode="lin" valueType="num">
                                      <p:cBhvr>
                                        <p:cTn id="2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6" fill="hold">
                            <p:stCondLst>
                              <p:cond delay="4500"/>
                            </p:stCondLst>
                            <p:childTnLst>
                              <p:par>
                                <p:cTn id="27" presetID="42" presetClass="entr" presetSubtype="0" fill="hold"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2000"/>
                                        <p:tgtEl>
                                          <p:spTgt spid="3">
                                            <p:txEl>
                                              <p:pRg st="2" end="2"/>
                                            </p:txEl>
                                          </p:spTgt>
                                        </p:tgtEl>
                                      </p:cBhvr>
                                    </p:animEffect>
                                    <p:anim calcmode="lin" valueType="num">
                                      <p:cBhvr>
                                        <p:cTn id="3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32" fill="hold">
                            <p:stCondLst>
                              <p:cond delay="6500"/>
                            </p:stCondLst>
                            <p:childTnLst>
                              <p:par>
                                <p:cTn id="33" presetID="47" presetClass="entr" presetSubtype="0" fill="hold"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2000"/>
                                        <p:tgtEl>
                                          <p:spTgt spid="3">
                                            <p:txEl>
                                              <p:pRg st="3" end="3"/>
                                            </p:txEl>
                                          </p:spTgt>
                                        </p:tgtEl>
                                      </p:cBhvr>
                                    </p:animEffect>
                                    <p:anim calcmode="lin" valueType="num">
                                      <p:cBhvr>
                                        <p:cTn id="3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8" fill="hold">
                            <p:stCondLst>
                              <p:cond delay="8500"/>
                            </p:stCondLst>
                            <p:childTnLst>
                              <p:par>
                                <p:cTn id="39" presetID="42" presetClass="entr" presetSubtype="0" fill="hold" nodeType="after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2000"/>
                                        <p:tgtEl>
                                          <p:spTgt spid="3">
                                            <p:txEl>
                                              <p:pRg st="4" end="4"/>
                                            </p:txEl>
                                          </p:spTgt>
                                        </p:tgtEl>
                                      </p:cBhvr>
                                    </p:animEffect>
                                    <p:anim calcmode="lin" valueType="num">
                                      <p:cBhvr>
                                        <p:cTn id="4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Vertical boiler</a:t>
            </a:r>
            <a:endParaRPr lang="en-IN" dirty="0"/>
          </a:p>
        </p:txBody>
      </p:sp>
      <p:sp>
        <p:nvSpPr>
          <p:cNvPr id="3" name="Content Placeholder 2"/>
          <p:cNvSpPr>
            <a:spLocks noGrp="1"/>
          </p:cNvSpPr>
          <p:nvPr>
            <p:ph idx="1"/>
          </p:nvPr>
        </p:nvSpPr>
        <p:spPr/>
        <p:txBody>
          <a:bodyPr/>
          <a:lstStyle/>
          <a:p>
            <a:r>
              <a:rPr lang="en-IN" dirty="0" smtClean="0"/>
              <a:t>It is the simplest form of vertical boiler is used for small power generation.</a:t>
            </a:r>
          </a:p>
          <a:p>
            <a:r>
              <a:rPr lang="en-IN" dirty="0" smtClean="0"/>
              <a:t>It is used for steam generation at lower rate</a:t>
            </a:r>
          </a:p>
          <a:p>
            <a:r>
              <a:rPr lang="en-IN" dirty="0" smtClean="0"/>
              <a:t>The boiler consists of cylinder shellfire fox, cross water, tubes and chimney as shown figure</a:t>
            </a:r>
          </a:p>
          <a:p>
            <a:pPr marL="0" indent="0">
              <a:buNone/>
            </a:pPr>
            <a:endParaRPr lang="en-IN" dirty="0"/>
          </a:p>
        </p:txBody>
      </p:sp>
    </p:spTree>
    <p:extLst>
      <p:ext uri="{BB962C8B-B14F-4D97-AF65-F5344CB8AC3E}">
        <p14:creationId xmlns="" xmlns:p14="http://schemas.microsoft.com/office/powerpoint/2010/main" val="2817227747"/>
      </p:ext>
    </p:extLst>
  </p:cSld>
  <p:clrMapOvr>
    <a:masterClrMapping/>
  </p:clrMapOvr>
  <p:transition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ircle(in)">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a:t>
            </a:r>
            <a:endParaRPr lang="en-IN" dirty="0"/>
          </a:p>
        </p:txBody>
      </p:sp>
      <p:sp>
        <p:nvSpPr>
          <p:cNvPr id="3" name="Content Placeholder 2"/>
          <p:cNvSpPr>
            <a:spLocks noGrp="1"/>
          </p:cNvSpPr>
          <p:nvPr>
            <p:ph idx="1"/>
          </p:nvPr>
        </p:nvSpPr>
        <p:spPr/>
        <p:txBody>
          <a:bodyPr/>
          <a:lstStyle/>
          <a:p>
            <a:r>
              <a:rPr lang="en-IN" dirty="0" smtClean="0"/>
              <a:t>A portable</a:t>
            </a:r>
          </a:p>
          <a:p>
            <a:r>
              <a:rPr lang="en-IN" dirty="0" smtClean="0"/>
              <a:t>Vertical</a:t>
            </a:r>
          </a:p>
          <a:p>
            <a:r>
              <a:rPr lang="en-IN" dirty="0" smtClean="0"/>
              <a:t>Water tubes</a:t>
            </a:r>
          </a:p>
          <a:p>
            <a:r>
              <a:rPr lang="en-IN" dirty="0" smtClean="0"/>
              <a:t>Multi-tube</a:t>
            </a:r>
          </a:p>
          <a:p>
            <a:r>
              <a:rPr lang="en-IN" dirty="0" smtClean="0"/>
              <a:t>Internally fire</a:t>
            </a:r>
          </a:p>
          <a:p>
            <a:r>
              <a:rPr lang="en-IN" dirty="0" smtClean="0"/>
              <a:t>Natural </a:t>
            </a:r>
            <a:r>
              <a:rPr lang="en-IN" dirty="0" err="1" smtClean="0"/>
              <a:t>circukleted</a:t>
            </a:r>
            <a:endParaRPr lang="en-IN" dirty="0" smtClean="0"/>
          </a:p>
          <a:p>
            <a:r>
              <a:rPr lang="en-IN" dirty="0" smtClean="0"/>
              <a:t>Low pressure boiler</a:t>
            </a:r>
            <a:endParaRPr lang="en-IN" dirty="0"/>
          </a:p>
        </p:txBody>
      </p:sp>
    </p:spTree>
    <p:extLst>
      <p:ext uri="{BB962C8B-B14F-4D97-AF65-F5344CB8AC3E}">
        <p14:creationId xmlns="" xmlns:p14="http://schemas.microsoft.com/office/powerpoint/2010/main" val="135990994"/>
      </p:ext>
    </p:extLst>
  </p:cSld>
  <p:clrMapOvr>
    <a:masterClrMapping/>
  </p:clrMapOvr>
  <p:transition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barn(inVertical)">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barn(inVertical)">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wheel(1)">
                                      <p:cBhvr>
                                        <p:cTn id="41" dur="20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construction</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The boiler is </a:t>
            </a:r>
            <a:r>
              <a:rPr lang="en-IN" dirty="0" err="1" smtClean="0"/>
              <a:t>fiffted</a:t>
            </a:r>
            <a:r>
              <a:rPr lang="en-IN" dirty="0" smtClean="0"/>
              <a:t> with all necessary </a:t>
            </a:r>
            <a:r>
              <a:rPr lang="en-IN" dirty="0" err="1" smtClean="0"/>
              <a:t>mountinh,as</a:t>
            </a:r>
            <a:r>
              <a:rPr lang="en-IN" dirty="0" smtClean="0"/>
              <a:t> under</a:t>
            </a:r>
          </a:p>
          <a:p>
            <a:pPr marL="0" indent="0">
              <a:buNone/>
            </a:pPr>
            <a:r>
              <a:rPr lang="en-IN" dirty="0"/>
              <a:t> </a:t>
            </a:r>
            <a:r>
              <a:rPr lang="en-IN" dirty="0" smtClean="0"/>
              <a:t>       (1)feed </a:t>
            </a:r>
            <a:r>
              <a:rPr lang="en-IN" dirty="0" err="1" smtClean="0"/>
              <a:t>cheak</a:t>
            </a:r>
            <a:r>
              <a:rPr lang="en-IN" dirty="0" smtClean="0"/>
              <a:t> value</a:t>
            </a:r>
          </a:p>
          <a:p>
            <a:pPr marL="0" indent="0">
              <a:buNone/>
            </a:pPr>
            <a:r>
              <a:rPr lang="en-IN" dirty="0" smtClean="0"/>
              <a:t>        (2)Water level </a:t>
            </a:r>
            <a:r>
              <a:rPr lang="en-IN" dirty="0" err="1" smtClean="0"/>
              <a:t>indicatore</a:t>
            </a:r>
            <a:r>
              <a:rPr lang="en-IN" dirty="0" smtClean="0"/>
              <a:t> </a:t>
            </a:r>
          </a:p>
          <a:p>
            <a:pPr marL="0" indent="0">
              <a:buNone/>
            </a:pPr>
            <a:r>
              <a:rPr lang="en-IN" dirty="0" smtClean="0"/>
              <a:t>        (3)Pressure gauge</a:t>
            </a:r>
          </a:p>
          <a:p>
            <a:pPr marL="0" indent="0">
              <a:buNone/>
            </a:pPr>
            <a:r>
              <a:rPr lang="en-IN" dirty="0" smtClean="0"/>
              <a:t>        (4)Steam stop value</a:t>
            </a:r>
          </a:p>
          <a:p>
            <a:pPr marL="0" indent="0">
              <a:buNone/>
            </a:pPr>
            <a:r>
              <a:rPr lang="en-IN" dirty="0" smtClean="0"/>
              <a:t>        (5)</a:t>
            </a:r>
            <a:r>
              <a:rPr lang="en-IN" dirty="0" err="1" smtClean="0"/>
              <a:t>Saftey</a:t>
            </a:r>
            <a:r>
              <a:rPr lang="en-IN" dirty="0" smtClean="0"/>
              <a:t> valve</a:t>
            </a:r>
          </a:p>
          <a:p>
            <a:pPr marL="0" indent="0">
              <a:buNone/>
            </a:pPr>
            <a:r>
              <a:rPr lang="en-IN" dirty="0" smtClean="0"/>
              <a:t>        (6)A man hole</a:t>
            </a:r>
          </a:p>
          <a:p>
            <a:pPr marL="0" indent="0">
              <a:buNone/>
            </a:pPr>
            <a:r>
              <a:rPr lang="en-IN" dirty="0" smtClean="0"/>
              <a:t>        (7)Hand  holes</a:t>
            </a:r>
          </a:p>
          <a:p>
            <a:pPr marL="0" indent="0">
              <a:buNone/>
            </a:pPr>
            <a:r>
              <a:rPr lang="en-IN" dirty="0" smtClean="0"/>
              <a:t>        (8)Blow of cock</a:t>
            </a:r>
          </a:p>
          <a:p>
            <a:pPr marL="0" indent="0">
              <a:buNone/>
            </a:pPr>
            <a:r>
              <a:rPr lang="en-IN" dirty="0" smtClean="0"/>
              <a:t>        (9)A </a:t>
            </a:r>
            <a:r>
              <a:rPr lang="en-IN" dirty="0" err="1" smtClean="0"/>
              <a:t>chimeny</a:t>
            </a:r>
            <a:endParaRPr lang="en-IN" dirty="0"/>
          </a:p>
        </p:txBody>
      </p:sp>
    </p:spTree>
    <p:extLst>
      <p:ext uri="{BB962C8B-B14F-4D97-AF65-F5344CB8AC3E}">
        <p14:creationId xmlns="" xmlns:p14="http://schemas.microsoft.com/office/powerpoint/2010/main" val="3540567031"/>
      </p:ext>
    </p:extLst>
  </p:cSld>
  <p:clrMapOvr>
    <a:masterClrMapping/>
  </p:clrMapOvr>
  <p:transition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a:t>
            </a:r>
            <a:endParaRPr lang="en-IN" dirty="0"/>
          </a:p>
        </p:txBody>
      </p:sp>
      <p:sp>
        <p:nvSpPr>
          <p:cNvPr id="3" name="Content Placeholder 2"/>
          <p:cNvSpPr>
            <a:spLocks noGrp="1"/>
          </p:cNvSpPr>
          <p:nvPr>
            <p:ph idx="1"/>
          </p:nvPr>
        </p:nvSpPr>
        <p:spPr/>
        <p:txBody>
          <a:bodyPr>
            <a:normAutofit lnSpcReduction="10000"/>
          </a:bodyPr>
          <a:lstStyle/>
          <a:p>
            <a:r>
              <a:rPr lang="en-IN" dirty="0" smtClean="0"/>
              <a:t>The water is </a:t>
            </a:r>
            <a:r>
              <a:rPr lang="en-IN" dirty="0" err="1" smtClean="0"/>
              <a:t>supplyed</a:t>
            </a:r>
            <a:r>
              <a:rPr lang="en-IN" dirty="0" smtClean="0"/>
              <a:t> to the boiler through feed </a:t>
            </a:r>
            <a:r>
              <a:rPr lang="en-IN" dirty="0" err="1" smtClean="0"/>
              <a:t>cheak</a:t>
            </a:r>
            <a:r>
              <a:rPr lang="en-IN" dirty="0" smtClean="0"/>
              <a:t> value</a:t>
            </a:r>
          </a:p>
          <a:p>
            <a:r>
              <a:rPr lang="en-IN" dirty="0" smtClean="0"/>
              <a:t>The coil is </a:t>
            </a:r>
            <a:r>
              <a:rPr lang="en-IN" dirty="0" err="1" smtClean="0"/>
              <a:t>introduceed</a:t>
            </a:r>
            <a:r>
              <a:rPr lang="en-IN" dirty="0" smtClean="0"/>
              <a:t> to the great </a:t>
            </a:r>
            <a:r>
              <a:rPr lang="en-IN" dirty="0" err="1" smtClean="0"/>
              <a:t>whrere</a:t>
            </a:r>
            <a:r>
              <a:rPr lang="en-IN" dirty="0" smtClean="0"/>
              <a:t> the </a:t>
            </a:r>
            <a:r>
              <a:rPr lang="en-IN" dirty="0" err="1" smtClean="0"/>
              <a:t>fule</a:t>
            </a:r>
            <a:r>
              <a:rPr lang="en-IN" dirty="0" smtClean="0"/>
              <a:t> is brunt </a:t>
            </a:r>
            <a:r>
              <a:rPr lang="en-IN" dirty="0" err="1" smtClean="0"/>
              <a:t>throu</a:t>
            </a:r>
            <a:r>
              <a:rPr lang="en-IN" dirty="0" smtClean="0"/>
              <a:t> the fire.</a:t>
            </a:r>
          </a:p>
          <a:p>
            <a:r>
              <a:rPr lang="en-IN" dirty="0" smtClean="0"/>
              <a:t>The boiler is then fired.</a:t>
            </a:r>
          </a:p>
          <a:p>
            <a:r>
              <a:rPr lang="en-IN" dirty="0" smtClean="0"/>
              <a:t>The </a:t>
            </a:r>
            <a:r>
              <a:rPr lang="en-IN" dirty="0" err="1" smtClean="0"/>
              <a:t>chimeny</a:t>
            </a:r>
            <a:r>
              <a:rPr lang="en-IN" dirty="0" smtClean="0"/>
              <a:t> is provided to exhaust the hot </a:t>
            </a:r>
            <a:r>
              <a:rPr lang="en-IN" dirty="0" err="1" smtClean="0"/>
              <a:t>gause</a:t>
            </a:r>
            <a:r>
              <a:rPr lang="en-IN" dirty="0" smtClean="0"/>
              <a:t>.</a:t>
            </a:r>
          </a:p>
          <a:p>
            <a:r>
              <a:rPr lang="en-IN" dirty="0" smtClean="0"/>
              <a:t>The water is convert to steam due to heat gain from hot gases.</a:t>
            </a:r>
            <a:endParaRPr lang="en-IN" dirty="0"/>
          </a:p>
        </p:txBody>
      </p:sp>
    </p:spTree>
    <p:extLst>
      <p:ext uri="{BB962C8B-B14F-4D97-AF65-F5344CB8AC3E}">
        <p14:creationId xmlns="" xmlns:p14="http://schemas.microsoft.com/office/powerpoint/2010/main" val="514928124"/>
      </p:ext>
    </p:extLst>
  </p:cSld>
  <p:clrMapOvr>
    <a:masterClrMapping/>
  </p:clrMapOvr>
  <p:transition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arn(inVertic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arn(inVertical)">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a:t>
            </a:r>
            <a:endParaRPr lang="en-IN" dirty="0"/>
          </a:p>
        </p:txBody>
      </p:sp>
      <p:sp>
        <p:nvSpPr>
          <p:cNvPr id="3" name="Content Placeholder 2"/>
          <p:cNvSpPr>
            <a:spLocks noGrp="1"/>
          </p:cNvSpPr>
          <p:nvPr>
            <p:ph idx="1"/>
          </p:nvPr>
        </p:nvSpPr>
        <p:spPr/>
        <p:txBody>
          <a:bodyPr/>
          <a:lstStyle/>
          <a:p>
            <a:r>
              <a:rPr lang="en-IN" dirty="0" smtClean="0"/>
              <a:t>Compact and requires less floor space</a:t>
            </a:r>
          </a:p>
          <a:p>
            <a:r>
              <a:rPr lang="en-IN" dirty="0" smtClean="0"/>
              <a:t>Not require heavy foundation</a:t>
            </a:r>
          </a:p>
          <a:p>
            <a:r>
              <a:rPr lang="en-IN" dirty="0" err="1" smtClean="0"/>
              <a:t>Produse</a:t>
            </a:r>
            <a:r>
              <a:rPr lang="en-IN" dirty="0" smtClean="0"/>
              <a:t> pressure up to 10 bar and steam </a:t>
            </a:r>
            <a:r>
              <a:rPr lang="en-IN" dirty="0" err="1" smtClean="0"/>
              <a:t>genretion</a:t>
            </a:r>
            <a:r>
              <a:rPr lang="en-IN" dirty="0" smtClean="0"/>
              <a:t> rate possible up to 2500 kg/hour</a:t>
            </a:r>
            <a:endParaRPr lang="en-IN" dirty="0"/>
          </a:p>
        </p:txBody>
      </p:sp>
    </p:spTree>
    <p:extLst>
      <p:ext uri="{BB962C8B-B14F-4D97-AF65-F5344CB8AC3E}">
        <p14:creationId xmlns="" xmlns:p14="http://schemas.microsoft.com/office/powerpoint/2010/main" val="1053301633"/>
      </p:ext>
    </p:extLst>
  </p:cSld>
  <p:clrMapOvr>
    <a:masterClrMapping/>
  </p:clrMapOvr>
  <p:transition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1000"/>
                                        <p:tgtEl>
                                          <p:spTgt spid="3">
                                            <p:txEl>
                                              <p:pRg st="1" end="1"/>
                                            </p:txEl>
                                          </p:spTgt>
                                        </p:tgtEl>
                                      </p:cBhvr>
                                    </p:animEffect>
                                    <p:anim calcmode="lin" valueType="num">
                                      <p:cBhvr>
                                        <p:cTn id="3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fade">
                                      <p:cBhvr>
                                        <p:cTn id="39" dur="1000"/>
                                        <p:tgtEl>
                                          <p:spTgt spid="3">
                                            <p:txEl>
                                              <p:pRg st="2" end="2"/>
                                            </p:txEl>
                                          </p:spTgt>
                                        </p:tgtEl>
                                      </p:cBhvr>
                                    </p:animEffect>
                                    <p:anim calcmode="lin" valueType="num">
                                      <p:cBhvr>
                                        <p:cTn id="4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514600"/>
            <a:ext cx="8229600" cy="1143000"/>
          </a:xfrm>
        </p:spPr>
        <p:txBody>
          <a:bodyPr>
            <a:noAutofit/>
          </a:bodyPr>
          <a:lstStyle/>
          <a:p>
            <a:r>
              <a:rPr lang="en-US" sz="7200" i="1" dirty="0" smtClean="0"/>
              <a:t>THANK YOU</a:t>
            </a:r>
            <a:endParaRPr lang="en-US" sz="7200" i="1" dirty="0"/>
          </a:p>
        </p:txBody>
      </p:sp>
    </p:spTree>
  </p:cSld>
  <p:clrMapOvr>
    <a:masterClrMapping/>
  </p:clrMapOvr>
  <p:transition advTm="2000"/>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Boiler</a:t>
            </a:r>
            <a:endParaRPr lang="en-US" dirty="0"/>
          </a:p>
        </p:txBody>
      </p:sp>
      <p:sp>
        <p:nvSpPr>
          <p:cNvPr id="3" name="Content Placeholder 2"/>
          <p:cNvSpPr>
            <a:spLocks noGrp="1"/>
          </p:cNvSpPr>
          <p:nvPr>
            <p:ph idx="1"/>
          </p:nvPr>
        </p:nvSpPr>
        <p:spPr>
          <a:xfrm>
            <a:off x="457200" y="1600200"/>
            <a:ext cx="8305800" cy="5562600"/>
          </a:xfrm>
        </p:spPr>
        <p:txBody>
          <a:bodyPr>
            <a:normAutofit fontScale="70000" lnSpcReduction="20000"/>
          </a:bodyPr>
          <a:lstStyle/>
          <a:p>
            <a:pPr>
              <a:buNone/>
            </a:pPr>
            <a:endParaRPr lang="en-US" dirty="0" smtClean="0"/>
          </a:p>
          <a:p>
            <a:pPr>
              <a:buNone/>
            </a:pPr>
            <a:r>
              <a:rPr lang="en-US" b="1" dirty="0" smtClean="0"/>
              <a:t> 1. Depending upon to the position of water and flue gases :</a:t>
            </a:r>
          </a:p>
          <a:p>
            <a:endParaRPr lang="en-US" dirty="0" smtClean="0"/>
          </a:p>
          <a:p>
            <a:pPr>
              <a:buNone/>
            </a:pPr>
            <a:r>
              <a:rPr lang="en-US" dirty="0" smtClean="0"/>
              <a:t>    </a:t>
            </a:r>
            <a:r>
              <a:rPr lang="en-US" b="1" dirty="0" smtClean="0"/>
              <a:t>(a) Smoke tube or fire tube boilers:</a:t>
            </a:r>
          </a:p>
          <a:p>
            <a:pPr>
              <a:buNone/>
            </a:pPr>
            <a:r>
              <a:rPr lang="en-US" dirty="0" smtClean="0"/>
              <a:t>                       in these  type of boiler the hot gases or the flue gases from the furnace are passed through the tubes surrounded by the water outside to be evaporated.</a:t>
            </a:r>
          </a:p>
          <a:p>
            <a:pPr>
              <a:buNone/>
            </a:pPr>
            <a:r>
              <a:rPr lang="en-US" dirty="0" smtClean="0"/>
              <a:t>      </a:t>
            </a:r>
            <a:r>
              <a:rPr lang="en-US" b="1" dirty="0" smtClean="0"/>
              <a:t>Examples:</a:t>
            </a:r>
          </a:p>
          <a:p>
            <a:pPr>
              <a:buNone/>
            </a:pPr>
            <a:r>
              <a:rPr lang="en-US" b="1" dirty="0" smtClean="0"/>
              <a:t>                        </a:t>
            </a:r>
            <a:r>
              <a:rPr lang="en-US" dirty="0" smtClean="0"/>
              <a:t>Cochran, Lancashire, Locomotive boilers etc.</a:t>
            </a:r>
          </a:p>
          <a:p>
            <a:endParaRPr lang="en-US" dirty="0" smtClean="0"/>
          </a:p>
          <a:p>
            <a:pPr>
              <a:buNone/>
            </a:pPr>
            <a:r>
              <a:rPr lang="en-US" b="1" dirty="0" smtClean="0"/>
              <a:t>     (b) Water tube boilers:</a:t>
            </a:r>
          </a:p>
          <a:p>
            <a:pPr>
              <a:buNone/>
            </a:pPr>
            <a:r>
              <a:rPr lang="en-US" dirty="0" smtClean="0"/>
              <a:t>                       in these boilers the water to be evaporated passes through the tube and the gases from the furnace are passed over the external surface of the tubes.</a:t>
            </a:r>
          </a:p>
          <a:p>
            <a:pPr>
              <a:buNone/>
            </a:pPr>
            <a:r>
              <a:rPr lang="en-US" dirty="0" smtClean="0"/>
              <a:t>      </a:t>
            </a:r>
            <a:r>
              <a:rPr lang="en-US" b="1" dirty="0" smtClean="0"/>
              <a:t>Examples:</a:t>
            </a:r>
          </a:p>
          <a:p>
            <a:pPr>
              <a:buNone/>
            </a:pPr>
            <a:r>
              <a:rPr lang="en-US" b="1" dirty="0" smtClean="0"/>
              <a:t>                        </a:t>
            </a:r>
            <a:r>
              <a:rPr lang="en-US" dirty="0" smtClean="0"/>
              <a:t>Babcock-wilcox  boilers etc.</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advTm="2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0"/>
                            </p:stCondLst>
                            <p:childTnLst>
                              <p:par>
                                <p:cTn id="10" presetID="34"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from="(-#ppt_w/2)" to="(#ppt_x)" calcmode="lin" valueType="num">
                                      <p:cBhvr>
                                        <p:cTn id="12" dur="1200" fill="hold">
                                          <p:stCondLst>
                                            <p:cond delay="0"/>
                                          </p:stCondLst>
                                        </p:cTn>
                                        <p:tgtEl>
                                          <p:spTgt spid="3">
                                            <p:txEl>
                                              <p:pRg st="1" end="1"/>
                                            </p:txEl>
                                          </p:spTgt>
                                        </p:tgtEl>
                                        <p:attrNameLst>
                                          <p:attrName>ppt_x</p:attrName>
                                        </p:attrNameLst>
                                      </p:cBhvr>
                                    </p:anim>
                                    <p:anim from="0" to="-1.0" calcmode="lin" valueType="num">
                                      <p:cBhvr>
                                        <p:cTn id="13" dur="400" decel="50000" autoRev="1" fill="hold">
                                          <p:stCondLst>
                                            <p:cond delay="1200"/>
                                          </p:stCondLst>
                                        </p:cTn>
                                        <p:tgtEl>
                                          <p:spTgt spid="3">
                                            <p:txEl>
                                              <p:pRg st="1" end="1"/>
                                            </p:txEl>
                                          </p:spTgt>
                                        </p:tgtEl>
                                        <p:attrNameLst>
                                          <p:attrName>xshear</p:attrName>
                                        </p:attrNameLst>
                                      </p:cBhvr>
                                    </p:anim>
                                    <p:animScale>
                                      <p:cBhvr>
                                        <p:cTn id="14" dur="400" decel="100000" autoRev="1" fill="hold">
                                          <p:stCondLst>
                                            <p:cond delay="1200"/>
                                          </p:stCondLst>
                                        </p:cTn>
                                        <p:tgtEl>
                                          <p:spTgt spid="3">
                                            <p:txEl>
                                              <p:pRg st="1" end="1"/>
                                            </p:txEl>
                                          </p:spTgt>
                                        </p:tgtEl>
                                      </p:cBhvr>
                                      <p:from x="100000" y="100000"/>
                                      <p:to x="80000" y="100000"/>
                                    </p:animScale>
                                    <p:anim by="(#ppt_h/3+#ppt_w*0.1)" calcmode="lin" valueType="num">
                                      <p:cBhvr additive="sum">
                                        <p:cTn id="15" dur="400" decel="100000" autoRev="1" fill="hold">
                                          <p:stCondLst>
                                            <p:cond delay="1200"/>
                                          </p:stCondLst>
                                        </p:cTn>
                                        <p:tgtEl>
                                          <p:spTgt spid="3">
                                            <p:txEl>
                                              <p:pRg st="1" end="1"/>
                                            </p:txEl>
                                          </p:spTgt>
                                        </p:tgtEl>
                                        <p:attrNameLst>
                                          <p:attrName>ppt_x</p:attrName>
                                        </p:attrNameLst>
                                      </p:cBhvr>
                                    </p:anim>
                                  </p:childTnLst>
                                </p:cTn>
                              </p:par>
                            </p:childTnLst>
                          </p:cTn>
                        </p:par>
                        <p:par>
                          <p:cTn id="16" fill="hold">
                            <p:stCondLst>
                              <p:cond delay="7000"/>
                            </p:stCondLst>
                            <p:childTnLst>
                              <p:par>
                                <p:cTn id="17" presetID="18" presetClass="entr" presetSubtype="12"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strips(downLeft)">
                                      <p:cBhvr>
                                        <p:cTn id="19" dur="2000"/>
                                        <p:tgtEl>
                                          <p:spTgt spid="3">
                                            <p:txEl>
                                              <p:pRg st="3" end="3"/>
                                            </p:txEl>
                                          </p:spTgt>
                                        </p:tgtEl>
                                      </p:cBhvr>
                                    </p:animEffect>
                                  </p:childTnLst>
                                </p:cTn>
                              </p:par>
                            </p:childTnLst>
                          </p:cTn>
                        </p:par>
                        <p:par>
                          <p:cTn id="20" fill="hold">
                            <p:stCondLst>
                              <p:cond delay="9000"/>
                            </p:stCondLst>
                            <p:childTnLst>
                              <p:par>
                                <p:cTn id="21" presetID="40" presetClass="entr" presetSubtype="0" fill="hold" nodeType="afterEffect">
                                  <p:stCondLst>
                                    <p:cond delay="0"/>
                                  </p:stCondLst>
                                  <p:iterate type="lt">
                                    <p:tmPct val="10000"/>
                                  </p:iterate>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anim calcmode="lin" valueType="num">
                                      <p:cBhvr>
                                        <p:cTn id="24" dur="2000" fill="hold"/>
                                        <p:tgtEl>
                                          <p:spTgt spid="3">
                                            <p:txEl>
                                              <p:pRg st="4" end="4"/>
                                            </p:txEl>
                                          </p:spTgt>
                                        </p:tgtEl>
                                        <p:attrNameLst>
                                          <p:attrName>ppt_x</p:attrName>
                                        </p:attrNameLst>
                                      </p:cBhvr>
                                      <p:tavLst>
                                        <p:tav tm="0">
                                          <p:val>
                                            <p:strVal val="#ppt_x-.1"/>
                                          </p:val>
                                        </p:tav>
                                        <p:tav tm="100000">
                                          <p:val>
                                            <p:strVal val="#ppt_x"/>
                                          </p:val>
                                        </p:tav>
                                      </p:tavLst>
                                    </p:anim>
                                    <p:anim calcmode="lin" valueType="num">
                                      <p:cBhvr>
                                        <p:cTn id="25"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6" fill="hold">
                            <p:stCondLst>
                              <p:cond delay="35600"/>
                            </p:stCondLst>
                            <p:childTnLst>
                              <p:par>
                                <p:cTn id="27" presetID="18" presetClass="entr" presetSubtype="12" fill="hold"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strips(downLeft)">
                                      <p:cBhvr>
                                        <p:cTn id="29" dur="2000"/>
                                        <p:tgtEl>
                                          <p:spTgt spid="3">
                                            <p:txEl>
                                              <p:pRg st="5" end="5"/>
                                            </p:txEl>
                                          </p:spTgt>
                                        </p:tgtEl>
                                      </p:cBhvr>
                                    </p:animEffect>
                                  </p:childTnLst>
                                </p:cTn>
                              </p:par>
                            </p:childTnLst>
                          </p:cTn>
                        </p:par>
                        <p:par>
                          <p:cTn id="30" fill="hold">
                            <p:stCondLst>
                              <p:cond delay="37600"/>
                            </p:stCondLst>
                            <p:childTnLst>
                              <p:par>
                                <p:cTn id="31" presetID="40" presetClass="entr" presetSubtype="0" fill="hold" nodeType="afterEffect">
                                  <p:stCondLst>
                                    <p:cond delay="0"/>
                                  </p:stCondLst>
                                  <p:iterate type="lt">
                                    <p:tmPct val="10000"/>
                                  </p:iterate>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2000"/>
                                        <p:tgtEl>
                                          <p:spTgt spid="3">
                                            <p:txEl>
                                              <p:pRg st="6" end="6"/>
                                            </p:txEl>
                                          </p:spTgt>
                                        </p:tgtEl>
                                      </p:cBhvr>
                                    </p:animEffect>
                                    <p:anim calcmode="lin" valueType="num">
                                      <p:cBhvr>
                                        <p:cTn id="34" dur="2000" fill="hold"/>
                                        <p:tgtEl>
                                          <p:spTgt spid="3">
                                            <p:txEl>
                                              <p:pRg st="6" end="6"/>
                                            </p:txEl>
                                          </p:spTgt>
                                        </p:tgtEl>
                                        <p:attrNameLst>
                                          <p:attrName>ppt_x</p:attrName>
                                        </p:attrNameLst>
                                      </p:cBhvr>
                                      <p:tavLst>
                                        <p:tav tm="0">
                                          <p:val>
                                            <p:strVal val="#ppt_x-.1"/>
                                          </p:val>
                                        </p:tav>
                                        <p:tav tm="100000">
                                          <p:val>
                                            <p:strVal val="#ppt_x"/>
                                          </p:val>
                                        </p:tav>
                                      </p:tavLst>
                                    </p:anim>
                                    <p:anim calcmode="lin" valueType="num">
                                      <p:cBhvr>
                                        <p:cTn id="35" dur="2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36" fill="hold">
                            <p:stCondLst>
                              <p:cond delay="47400"/>
                            </p:stCondLst>
                            <p:childTnLst>
                              <p:par>
                                <p:cTn id="37" presetID="18" presetClass="entr" presetSubtype="12" fill="hold"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strips(downLeft)">
                                      <p:cBhvr>
                                        <p:cTn id="39" dur="2000"/>
                                        <p:tgtEl>
                                          <p:spTgt spid="3">
                                            <p:txEl>
                                              <p:pRg st="8" end="8"/>
                                            </p:txEl>
                                          </p:spTgt>
                                        </p:tgtEl>
                                      </p:cBhvr>
                                    </p:animEffect>
                                  </p:childTnLst>
                                </p:cTn>
                              </p:par>
                            </p:childTnLst>
                          </p:cTn>
                        </p:par>
                        <p:par>
                          <p:cTn id="40" fill="hold">
                            <p:stCondLst>
                              <p:cond delay="49400"/>
                            </p:stCondLst>
                            <p:childTnLst>
                              <p:par>
                                <p:cTn id="41" presetID="40" presetClass="entr" presetSubtype="0" fill="hold" nodeType="afterEffect">
                                  <p:stCondLst>
                                    <p:cond delay="0"/>
                                  </p:stCondLst>
                                  <p:iterate type="lt">
                                    <p:tmPct val="10000"/>
                                  </p:iterate>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2000"/>
                                        <p:tgtEl>
                                          <p:spTgt spid="3">
                                            <p:txEl>
                                              <p:pRg st="9" end="9"/>
                                            </p:txEl>
                                          </p:spTgt>
                                        </p:tgtEl>
                                      </p:cBhvr>
                                    </p:animEffect>
                                    <p:anim calcmode="lin" valueType="num">
                                      <p:cBhvr>
                                        <p:cTn id="44" dur="2000" fill="hold"/>
                                        <p:tgtEl>
                                          <p:spTgt spid="3">
                                            <p:txEl>
                                              <p:pRg st="9" end="9"/>
                                            </p:txEl>
                                          </p:spTgt>
                                        </p:tgtEl>
                                        <p:attrNameLst>
                                          <p:attrName>ppt_x</p:attrName>
                                        </p:attrNameLst>
                                      </p:cBhvr>
                                      <p:tavLst>
                                        <p:tav tm="0">
                                          <p:val>
                                            <p:strVal val="#ppt_x-.1"/>
                                          </p:val>
                                        </p:tav>
                                        <p:tav tm="100000">
                                          <p:val>
                                            <p:strVal val="#ppt_x"/>
                                          </p:val>
                                        </p:tav>
                                      </p:tavLst>
                                    </p:anim>
                                    <p:anim calcmode="lin" valueType="num">
                                      <p:cBhvr>
                                        <p:cTn id="45" dur="2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par>
                          <p:cTn id="46" fill="hold">
                            <p:stCondLst>
                              <p:cond delay="75800"/>
                            </p:stCondLst>
                            <p:childTnLst>
                              <p:par>
                                <p:cTn id="47" presetID="18" presetClass="entr" presetSubtype="12" fill="hold" nodeType="after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strips(downLeft)">
                                      <p:cBhvr>
                                        <p:cTn id="49" dur="2000"/>
                                        <p:tgtEl>
                                          <p:spTgt spid="3">
                                            <p:txEl>
                                              <p:pRg st="10" end="10"/>
                                            </p:txEl>
                                          </p:spTgt>
                                        </p:tgtEl>
                                      </p:cBhvr>
                                    </p:animEffect>
                                  </p:childTnLst>
                                </p:cTn>
                              </p:par>
                            </p:childTnLst>
                          </p:cTn>
                        </p:par>
                        <p:par>
                          <p:cTn id="50" fill="hold">
                            <p:stCondLst>
                              <p:cond delay="77800"/>
                            </p:stCondLst>
                            <p:childTnLst>
                              <p:par>
                                <p:cTn id="51" presetID="40" presetClass="entr" presetSubtype="0" fill="hold" nodeType="afterEffect">
                                  <p:stCondLst>
                                    <p:cond delay="0"/>
                                  </p:stCondLst>
                                  <p:iterate type="lt">
                                    <p:tmPct val="10000"/>
                                  </p:iterate>
                                  <p:childTnLst>
                                    <p:set>
                                      <p:cBhvr>
                                        <p:cTn id="52" dur="1" fill="hold">
                                          <p:stCondLst>
                                            <p:cond delay="0"/>
                                          </p:stCondLst>
                                        </p:cTn>
                                        <p:tgtEl>
                                          <p:spTgt spid="3">
                                            <p:txEl>
                                              <p:pRg st="11" end="11"/>
                                            </p:txEl>
                                          </p:spTgt>
                                        </p:tgtEl>
                                        <p:attrNameLst>
                                          <p:attrName>style.visibility</p:attrName>
                                        </p:attrNameLst>
                                      </p:cBhvr>
                                      <p:to>
                                        <p:strVal val="visible"/>
                                      </p:to>
                                    </p:set>
                                    <p:animEffect transition="in" filter="fade">
                                      <p:cBhvr>
                                        <p:cTn id="53" dur="2000"/>
                                        <p:tgtEl>
                                          <p:spTgt spid="3">
                                            <p:txEl>
                                              <p:pRg st="11" end="11"/>
                                            </p:txEl>
                                          </p:spTgt>
                                        </p:tgtEl>
                                      </p:cBhvr>
                                    </p:animEffect>
                                    <p:anim calcmode="lin" valueType="num">
                                      <p:cBhvr>
                                        <p:cTn id="54" dur="2000" fill="hold"/>
                                        <p:tgtEl>
                                          <p:spTgt spid="3">
                                            <p:txEl>
                                              <p:pRg st="11" end="11"/>
                                            </p:txEl>
                                          </p:spTgt>
                                        </p:tgtEl>
                                        <p:attrNameLst>
                                          <p:attrName>ppt_x</p:attrName>
                                        </p:attrNameLst>
                                      </p:cBhvr>
                                      <p:tavLst>
                                        <p:tav tm="0">
                                          <p:val>
                                            <p:strVal val="#ppt_x-.1"/>
                                          </p:val>
                                        </p:tav>
                                        <p:tav tm="100000">
                                          <p:val>
                                            <p:strVal val="#ppt_x"/>
                                          </p:val>
                                        </p:tav>
                                      </p:tavLst>
                                    </p:anim>
                                    <p:anim calcmode="lin" valueType="num">
                                      <p:cBhvr>
                                        <p:cTn id="55" dur="20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Boiler</a:t>
            </a:r>
            <a:endParaRPr lang="en-US" dirty="0"/>
          </a:p>
        </p:txBody>
      </p:sp>
      <p:sp>
        <p:nvSpPr>
          <p:cNvPr id="3" name="Content Placeholder 2"/>
          <p:cNvSpPr>
            <a:spLocks noGrp="1"/>
          </p:cNvSpPr>
          <p:nvPr>
            <p:ph idx="1"/>
          </p:nvPr>
        </p:nvSpPr>
        <p:spPr>
          <a:xfrm>
            <a:off x="457200" y="1600200"/>
            <a:ext cx="8305800" cy="5867400"/>
          </a:xfrm>
        </p:spPr>
        <p:txBody>
          <a:bodyPr>
            <a:normAutofit fontScale="77500" lnSpcReduction="20000"/>
          </a:bodyPr>
          <a:lstStyle/>
          <a:p>
            <a:endParaRPr lang="en-US" dirty="0" smtClean="0"/>
          </a:p>
          <a:p>
            <a:pPr>
              <a:buNone/>
            </a:pPr>
            <a:r>
              <a:rPr lang="en-US" b="1" dirty="0" smtClean="0"/>
              <a:t>2. Depending upon to the position furnace :</a:t>
            </a:r>
          </a:p>
          <a:p>
            <a:endParaRPr lang="en-US" dirty="0" smtClean="0"/>
          </a:p>
          <a:p>
            <a:pPr>
              <a:buNone/>
            </a:pPr>
            <a:r>
              <a:rPr lang="en-US" b="1" dirty="0" smtClean="0"/>
              <a:t>          (a) Internally fired boilers: </a:t>
            </a:r>
          </a:p>
          <a:p>
            <a:pPr>
              <a:buNone/>
            </a:pPr>
            <a:r>
              <a:rPr lang="en-US" dirty="0" smtClean="0"/>
              <a:t>                                            in these the furnace is </a:t>
            </a:r>
            <a:r>
              <a:rPr lang="en-US" b="1" dirty="0" smtClean="0"/>
              <a:t>inside </a:t>
            </a:r>
            <a:r>
              <a:rPr lang="en-US" dirty="0" smtClean="0"/>
              <a:t>the body of the boiler shell.</a:t>
            </a:r>
          </a:p>
          <a:p>
            <a:pPr>
              <a:buNone/>
            </a:pPr>
            <a:r>
              <a:rPr lang="en-US" dirty="0" smtClean="0"/>
              <a:t>     </a:t>
            </a:r>
            <a:r>
              <a:rPr lang="en-US" b="1" dirty="0" smtClean="0"/>
              <a:t>Examples:</a:t>
            </a:r>
          </a:p>
          <a:p>
            <a:pPr>
              <a:buNone/>
            </a:pPr>
            <a:r>
              <a:rPr lang="en-US" b="1" dirty="0" smtClean="0"/>
              <a:t>                      </a:t>
            </a:r>
            <a:r>
              <a:rPr lang="en-US" dirty="0" smtClean="0"/>
              <a:t> Lancashire, locomotive boilers etc. </a:t>
            </a:r>
          </a:p>
          <a:p>
            <a:endParaRPr lang="en-US" dirty="0" smtClean="0"/>
          </a:p>
          <a:p>
            <a:pPr>
              <a:buNone/>
            </a:pPr>
            <a:r>
              <a:rPr lang="en-US" b="1" dirty="0" smtClean="0"/>
              <a:t>          (b) Externally fired boilers:</a:t>
            </a:r>
          </a:p>
          <a:p>
            <a:pPr>
              <a:buNone/>
            </a:pPr>
            <a:r>
              <a:rPr lang="en-US" dirty="0" smtClean="0"/>
              <a:t>                                             in these the furnace is </a:t>
            </a:r>
            <a:r>
              <a:rPr lang="en-US" b="1" dirty="0" smtClean="0"/>
              <a:t>outside</a:t>
            </a:r>
            <a:r>
              <a:rPr lang="en-US" dirty="0" smtClean="0"/>
              <a:t> the boiler shell.</a:t>
            </a:r>
          </a:p>
          <a:p>
            <a:pPr>
              <a:buNone/>
            </a:pPr>
            <a:r>
              <a:rPr lang="en-US" dirty="0" smtClean="0"/>
              <a:t>      </a:t>
            </a:r>
            <a:r>
              <a:rPr lang="en-US" b="1" dirty="0" smtClean="0"/>
              <a:t>Examples:</a:t>
            </a:r>
          </a:p>
          <a:p>
            <a:pPr>
              <a:buNone/>
            </a:pPr>
            <a:r>
              <a:rPr lang="en-US" b="1" dirty="0" smtClean="0"/>
              <a:t>                        </a:t>
            </a:r>
            <a:r>
              <a:rPr lang="en-US" dirty="0" smtClean="0"/>
              <a:t>Babcock-wilcox, Loffler boilers etc. </a:t>
            </a:r>
          </a:p>
          <a:p>
            <a:pPr>
              <a:buNone/>
            </a:pPr>
            <a:r>
              <a:rPr lang="en-US" dirty="0" smtClean="0"/>
              <a:t>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advTm="2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nodeType="after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 by="(-#ppt_w*2)" calcmode="lin" valueType="num">
                                      <p:cBhvr rctx="PPT">
                                        <p:cTn id="7" dur="1000" autoRev="1" fill="hold">
                                          <p:stCondLst>
                                            <p:cond delay="0"/>
                                          </p:stCondLst>
                                        </p:cTn>
                                        <p:tgtEl>
                                          <p:spTgt spid="3">
                                            <p:txEl>
                                              <p:pRg st="1" end="1"/>
                                            </p:txEl>
                                          </p:spTgt>
                                        </p:tgtEl>
                                        <p:attrNameLst>
                                          <p:attrName>ppt_w</p:attrName>
                                        </p:attrNameLst>
                                      </p:cBhvr>
                                    </p:anim>
                                    <p:anim by="(#ppt_w*0.50)" calcmode="lin" valueType="num">
                                      <p:cBhvr>
                                        <p:cTn id="8" dur="1000" decel="50000" autoRev="1" fill="hold">
                                          <p:stCondLst>
                                            <p:cond delay="0"/>
                                          </p:stCondLst>
                                        </p:cTn>
                                        <p:tgtEl>
                                          <p:spTgt spid="3">
                                            <p:txEl>
                                              <p:pRg st="1" end="1"/>
                                            </p:txEl>
                                          </p:spTgt>
                                        </p:tgtEl>
                                        <p:attrNameLst>
                                          <p:attrName>ppt_x</p:attrName>
                                        </p:attrNameLst>
                                      </p:cBhvr>
                                    </p:anim>
                                    <p:anim from="(-#ppt_h/2)" to="(#ppt_y)" calcmode="lin" valueType="num">
                                      <p:cBhvr>
                                        <p:cTn id="9" dur="2000" fill="hold">
                                          <p:stCondLst>
                                            <p:cond delay="0"/>
                                          </p:stCondLst>
                                        </p:cTn>
                                        <p:tgtEl>
                                          <p:spTgt spid="3">
                                            <p:txEl>
                                              <p:pRg st="1" end="1"/>
                                            </p:txEl>
                                          </p:spTgt>
                                        </p:tgtEl>
                                        <p:attrNameLst>
                                          <p:attrName>ppt_y</p:attrName>
                                        </p:attrNameLst>
                                      </p:cBhvr>
                                    </p:anim>
                                    <p:animRot by="21600000">
                                      <p:cBhvr>
                                        <p:cTn id="10" dur="2000" fill="hold">
                                          <p:stCondLst>
                                            <p:cond delay="0"/>
                                          </p:stCondLst>
                                        </p:cTn>
                                        <p:tgtEl>
                                          <p:spTgt spid="3">
                                            <p:txEl>
                                              <p:pRg st="1" end="1"/>
                                            </p:txEl>
                                          </p:spTgt>
                                        </p:tgtEl>
                                        <p:attrNameLst>
                                          <p:attrName>r</p:attrName>
                                        </p:attrNameLst>
                                      </p:cBhvr>
                                    </p:animRot>
                                  </p:childTnLst>
                                </p:cTn>
                              </p:par>
                            </p:childTnLst>
                          </p:cTn>
                        </p:par>
                        <p:par>
                          <p:cTn id="11" fill="hold">
                            <p:stCondLst>
                              <p:cond delay="9000"/>
                            </p:stCondLst>
                            <p:childTnLst>
                              <p:par>
                                <p:cTn id="12" presetID="52" presetClass="entr" presetSubtype="0" fill="hold" nodeType="after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Scale>
                                      <p:cBhvr>
                                        <p:cTn id="14" dur="2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3">
                                            <p:txEl>
                                              <p:pRg st="3" end="3"/>
                                            </p:txEl>
                                          </p:spTgt>
                                        </p:tgtEl>
                                        <p:attrNameLst>
                                          <p:attrName>ppt_x</p:attrName>
                                          <p:attrName>ppt_y</p:attrName>
                                        </p:attrNameLst>
                                      </p:cBhvr>
                                    </p:animMotion>
                                    <p:animEffect transition="in" filter="fade">
                                      <p:cBhvr>
                                        <p:cTn id="16" dur="2000"/>
                                        <p:tgtEl>
                                          <p:spTgt spid="3">
                                            <p:txEl>
                                              <p:pRg st="3" end="3"/>
                                            </p:txEl>
                                          </p:spTgt>
                                        </p:tgtEl>
                                      </p:cBhvr>
                                    </p:animEffect>
                                  </p:childTnLst>
                                </p:cTn>
                              </p:par>
                            </p:childTnLst>
                          </p:cTn>
                        </p:par>
                        <p:par>
                          <p:cTn id="17" fill="hold">
                            <p:stCondLst>
                              <p:cond delay="11000"/>
                            </p:stCondLst>
                            <p:childTnLst>
                              <p:par>
                                <p:cTn id="18" presetID="45" presetClass="entr" presetSubtype="0" fill="hold" nodeType="afterEffect">
                                  <p:stCondLst>
                                    <p:cond delay="0"/>
                                  </p:stCondLst>
                                  <p:iterate type="lt">
                                    <p:tmPct val="10000"/>
                                  </p:iterate>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2000"/>
                                        <p:tgtEl>
                                          <p:spTgt spid="3">
                                            <p:txEl>
                                              <p:pRg st="4" end="4"/>
                                            </p:txEl>
                                          </p:spTgt>
                                        </p:tgtEl>
                                      </p:cBhvr>
                                    </p:animEffect>
                                    <p:anim calcmode="lin" valueType="num">
                                      <p:cBhvr>
                                        <p:cTn id="21"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2"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par>
                          <p:cTn id="23" fill="hold">
                            <p:stCondLst>
                              <p:cond delay="22600"/>
                            </p:stCondLst>
                            <p:childTnLst>
                              <p:par>
                                <p:cTn id="24" presetID="7" presetClass="entr" presetSubtype="8" fill="hold"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7"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28" fill="hold">
                            <p:stCondLst>
                              <p:cond delay="24600"/>
                            </p:stCondLst>
                            <p:childTnLst>
                              <p:par>
                                <p:cTn id="29" presetID="40" presetClass="entr" presetSubtype="0" fill="hold" nodeType="afterEffect">
                                  <p:stCondLst>
                                    <p:cond delay="0"/>
                                  </p:stCondLst>
                                  <p:iterate type="lt">
                                    <p:tmPct val="10000"/>
                                  </p:iterate>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anim calcmode="lin" valueType="num">
                                      <p:cBhvr>
                                        <p:cTn id="32" dur="2000" fill="hold"/>
                                        <p:tgtEl>
                                          <p:spTgt spid="3">
                                            <p:txEl>
                                              <p:pRg st="6" end="6"/>
                                            </p:txEl>
                                          </p:spTgt>
                                        </p:tgtEl>
                                        <p:attrNameLst>
                                          <p:attrName>ppt_x</p:attrName>
                                        </p:attrNameLst>
                                      </p:cBhvr>
                                      <p:tavLst>
                                        <p:tav tm="0">
                                          <p:val>
                                            <p:strVal val="#ppt_x-.1"/>
                                          </p:val>
                                        </p:tav>
                                        <p:tav tm="100000">
                                          <p:val>
                                            <p:strVal val="#ppt_x"/>
                                          </p:val>
                                        </p:tav>
                                      </p:tavLst>
                                    </p:anim>
                                    <p:anim calcmode="lin" valueType="num">
                                      <p:cBhvr>
                                        <p:cTn id="33" dur="2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34" fill="hold">
                            <p:stCondLst>
                              <p:cond delay="32800"/>
                            </p:stCondLst>
                            <p:childTnLst>
                              <p:par>
                                <p:cTn id="35" presetID="47" presetClass="entr" presetSubtype="0" fill="hold" nodeType="after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anim calcmode="lin" valueType="num">
                                      <p:cBhvr>
                                        <p:cTn id="38"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9" dur="2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40" fill="hold">
                            <p:stCondLst>
                              <p:cond delay="34800"/>
                            </p:stCondLst>
                            <p:childTnLst>
                              <p:par>
                                <p:cTn id="41" presetID="40" presetClass="entr" presetSubtype="0" fill="hold" nodeType="afterEffect">
                                  <p:stCondLst>
                                    <p:cond delay="0"/>
                                  </p:stCondLst>
                                  <p:iterate type="lt">
                                    <p:tmPct val="10000"/>
                                  </p:iterate>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2000"/>
                                        <p:tgtEl>
                                          <p:spTgt spid="3">
                                            <p:txEl>
                                              <p:pRg st="9" end="9"/>
                                            </p:txEl>
                                          </p:spTgt>
                                        </p:tgtEl>
                                      </p:cBhvr>
                                    </p:animEffect>
                                    <p:anim calcmode="lin" valueType="num">
                                      <p:cBhvr>
                                        <p:cTn id="44" dur="2000" fill="hold"/>
                                        <p:tgtEl>
                                          <p:spTgt spid="3">
                                            <p:txEl>
                                              <p:pRg st="9" end="9"/>
                                            </p:txEl>
                                          </p:spTgt>
                                        </p:tgtEl>
                                        <p:attrNameLst>
                                          <p:attrName>ppt_x</p:attrName>
                                        </p:attrNameLst>
                                      </p:cBhvr>
                                      <p:tavLst>
                                        <p:tav tm="0">
                                          <p:val>
                                            <p:strVal val="#ppt_x-.1"/>
                                          </p:val>
                                        </p:tav>
                                        <p:tav tm="100000">
                                          <p:val>
                                            <p:strVal val="#ppt_x"/>
                                          </p:val>
                                        </p:tav>
                                      </p:tavLst>
                                    </p:anim>
                                    <p:anim calcmode="lin" valueType="num">
                                      <p:cBhvr>
                                        <p:cTn id="45" dur="2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par>
                          <p:cTn id="46" fill="hold">
                            <p:stCondLst>
                              <p:cond delay="44800"/>
                            </p:stCondLst>
                            <p:childTnLst>
                              <p:par>
                                <p:cTn id="47" presetID="42" presetClass="entr" presetSubtype="0" fill="hold" nodeType="after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2000"/>
                                        <p:tgtEl>
                                          <p:spTgt spid="3">
                                            <p:txEl>
                                              <p:pRg st="10" end="10"/>
                                            </p:txEl>
                                          </p:spTgt>
                                        </p:tgtEl>
                                      </p:cBhvr>
                                    </p:animEffect>
                                    <p:anim calcmode="lin" valueType="num">
                                      <p:cBhvr>
                                        <p:cTn id="50" dur="2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1" dur="2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52" fill="hold">
                            <p:stCondLst>
                              <p:cond delay="46800"/>
                            </p:stCondLst>
                            <p:childTnLst>
                              <p:par>
                                <p:cTn id="53" presetID="40" presetClass="entr" presetSubtype="0" fill="hold" nodeType="afterEffect">
                                  <p:stCondLst>
                                    <p:cond delay="0"/>
                                  </p:stCondLst>
                                  <p:iterate type="lt">
                                    <p:tmPct val="10000"/>
                                  </p:iterate>
                                  <p:childTnLst>
                                    <p:set>
                                      <p:cBhvr>
                                        <p:cTn id="54" dur="1" fill="hold">
                                          <p:stCondLst>
                                            <p:cond delay="0"/>
                                          </p:stCondLst>
                                        </p:cTn>
                                        <p:tgtEl>
                                          <p:spTgt spid="3">
                                            <p:txEl>
                                              <p:pRg st="11" end="11"/>
                                            </p:txEl>
                                          </p:spTgt>
                                        </p:tgtEl>
                                        <p:attrNameLst>
                                          <p:attrName>style.visibility</p:attrName>
                                        </p:attrNameLst>
                                      </p:cBhvr>
                                      <p:to>
                                        <p:strVal val="visible"/>
                                      </p:to>
                                    </p:set>
                                    <p:animEffect transition="in" filter="fade">
                                      <p:cBhvr>
                                        <p:cTn id="55" dur="2000"/>
                                        <p:tgtEl>
                                          <p:spTgt spid="3">
                                            <p:txEl>
                                              <p:pRg st="11" end="11"/>
                                            </p:txEl>
                                          </p:spTgt>
                                        </p:tgtEl>
                                      </p:cBhvr>
                                    </p:animEffect>
                                    <p:anim calcmode="lin" valueType="num">
                                      <p:cBhvr>
                                        <p:cTn id="56" dur="2000" fill="hold"/>
                                        <p:tgtEl>
                                          <p:spTgt spid="3">
                                            <p:txEl>
                                              <p:pRg st="11" end="11"/>
                                            </p:txEl>
                                          </p:spTgt>
                                        </p:tgtEl>
                                        <p:attrNameLst>
                                          <p:attrName>ppt_x</p:attrName>
                                        </p:attrNameLst>
                                      </p:cBhvr>
                                      <p:tavLst>
                                        <p:tav tm="0">
                                          <p:val>
                                            <p:strVal val="#ppt_x-.1"/>
                                          </p:val>
                                        </p:tav>
                                        <p:tav tm="100000">
                                          <p:val>
                                            <p:strVal val="#ppt_x"/>
                                          </p:val>
                                        </p:tav>
                                      </p:tavLst>
                                    </p:anim>
                                    <p:anim calcmode="lin" valueType="num">
                                      <p:cBhvr>
                                        <p:cTn id="57" dur="20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Boiler</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3. Depending upon the position of axis of the boiler:</a:t>
            </a:r>
          </a:p>
          <a:p>
            <a:pPr>
              <a:buNone/>
            </a:pPr>
            <a:endParaRPr lang="en-US" dirty="0" smtClean="0"/>
          </a:p>
          <a:p>
            <a:pPr>
              <a:buNone/>
            </a:pPr>
            <a:r>
              <a:rPr lang="en-US" b="1" dirty="0" smtClean="0"/>
              <a:t>          (a) Vertical boilers:</a:t>
            </a:r>
          </a:p>
          <a:p>
            <a:pPr>
              <a:buNone/>
            </a:pPr>
            <a:r>
              <a:rPr lang="en-US" dirty="0" smtClean="0"/>
              <a:t>                       In which the axis of the boiler shell is in </a:t>
            </a:r>
            <a:r>
              <a:rPr lang="en-US" b="1" dirty="0" smtClean="0"/>
              <a:t>vertical</a:t>
            </a:r>
            <a:r>
              <a:rPr lang="en-US" dirty="0" smtClean="0"/>
              <a:t> plane.</a:t>
            </a:r>
          </a:p>
          <a:p>
            <a:endParaRPr lang="en-US" dirty="0" smtClean="0"/>
          </a:p>
          <a:p>
            <a:pPr>
              <a:buNone/>
            </a:pPr>
            <a:r>
              <a:rPr lang="en-US" b="1" dirty="0" smtClean="0"/>
              <a:t>          (b) Horizontal boilers: </a:t>
            </a:r>
          </a:p>
          <a:p>
            <a:pPr>
              <a:buNone/>
            </a:pPr>
            <a:r>
              <a:rPr lang="en-US" dirty="0" smtClean="0"/>
              <a:t>                       In which the axis of the boiler shell is in the </a:t>
            </a:r>
            <a:r>
              <a:rPr lang="en-US" b="1" dirty="0" smtClean="0"/>
              <a:t>horizontal</a:t>
            </a:r>
            <a:r>
              <a:rPr lang="en-US" dirty="0" smtClean="0"/>
              <a:t> plane.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advTm="2000">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3">
                                            <p:txEl>
                                              <p:pRg st="0" end="0"/>
                                            </p:txEl>
                                          </p:spTgt>
                                        </p:tgtEl>
                                      </p:cBhvr>
                                    </p:animEffect>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anim calcmode="lin" valueType="num">
                                      <p:cBhvr>
                                        <p:cTn id="14"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31" presetClass="entr" presetSubtype="0" fill="hold" nodeType="afterEffect">
                                  <p:stCondLst>
                                    <p:cond delay="0"/>
                                  </p:stCondLst>
                                  <p:iterate type="lt">
                                    <p:tmPct val="5000"/>
                                  </p:iterate>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1" dur="2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2" dur="2000"/>
                                        <p:tgtEl>
                                          <p:spTgt spid="3">
                                            <p:txEl>
                                              <p:pRg st="3" end="3"/>
                                            </p:txEl>
                                          </p:spTgt>
                                        </p:tgtEl>
                                      </p:cBhvr>
                                    </p:animEffect>
                                  </p:childTnLst>
                                </p:cTn>
                              </p:par>
                            </p:childTnLst>
                          </p:cTn>
                        </p:par>
                        <p:par>
                          <p:cTn id="23" fill="hold">
                            <p:stCondLst>
                              <p:cond delay="10700"/>
                            </p:stCondLst>
                            <p:childTnLst>
                              <p:par>
                                <p:cTn id="24" presetID="42" presetClass="entr" presetSubtype="0" fill="hold"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anim calcmode="lin" valueType="num">
                                      <p:cBhvr>
                                        <p:cTn id="27"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29" fill="hold">
                            <p:stCondLst>
                              <p:cond delay="12700"/>
                            </p:stCondLst>
                            <p:childTnLst>
                              <p:par>
                                <p:cTn id="30" presetID="31" presetClass="entr" presetSubtype="0" fill="hold" nodeType="afterEffect">
                                  <p:stCondLst>
                                    <p:cond delay="0"/>
                                  </p:stCondLst>
                                  <p:iterate type="lt">
                                    <p:tmPct val="5000"/>
                                  </p:iterate>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4" dur="2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Boiler</a:t>
            </a:r>
            <a:endParaRPr lang="en-US" dirty="0"/>
          </a:p>
        </p:txBody>
      </p:sp>
      <p:sp>
        <p:nvSpPr>
          <p:cNvPr id="3" name="Content Placeholder 2"/>
          <p:cNvSpPr>
            <a:spLocks noGrp="1"/>
          </p:cNvSpPr>
          <p:nvPr>
            <p:ph idx="1"/>
          </p:nvPr>
        </p:nvSpPr>
        <p:spPr/>
        <p:txBody>
          <a:bodyPr>
            <a:normAutofit/>
          </a:bodyPr>
          <a:lstStyle/>
          <a:p>
            <a:pPr>
              <a:buNone/>
            </a:pPr>
            <a:r>
              <a:rPr lang="en-US" dirty="0" smtClean="0"/>
              <a:t>4. Depending upon to the service which the boiler are put , like stationary, portable, marine or locomotive boiler etc.</a:t>
            </a:r>
          </a:p>
          <a:p>
            <a:endParaRPr lang="en-US" dirty="0" smtClean="0"/>
          </a:p>
          <a:p>
            <a:endParaRPr lang="en-US" dirty="0" smtClean="0"/>
          </a:p>
          <a:p>
            <a:pPr>
              <a:buNone/>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advTm="2000">
    <p:cut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1500" autoRev="1" fill="hold">
                                          <p:stCondLst>
                                            <p:cond delay="0"/>
                                          </p:stCondLst>
                                        </p:cTn>
                                        <p:tgtEl>
                                          <p:spTgt spid="3">
                                            <p:txEl>
                                              <p:pRg st="0" end="0"/>
                                            </p:txEl>
                                          </p:spTgt>
                                        </p:tgtEl>
                                        <p:attrNameLst>
                                          <p:attrName>ppt_w</p:attrName>
                                        </p:attrNameLst>
                                      </p:cBhvr>
                                    </p:anim>
                                    <p:anim by="(#ppt_w*0.50)" calcmode="lin" valueType="num">
                                      <p:cBhvr>
                                        <p:cTn id="8" dur="1500" decel="50000" autoRev="1" fill="hold">
                                          <p:stCondLst>
                                            <p:cond delay="0"/>
                                          </p:stCondLst>
                                        </p:cTn>
                                        <p:tgtEl>
                                          <p:spTgt spid="3">
                                            <p:txEl>
                                              <p:pRg st="0" end="0"/>
                                            </p:txEl>
                                          </p:spTgt>
                                        </p:tgtEl>
                                        <p:attrNameLst>
                                          <p:attrName>ppt_x</p:attrName>
                                        </p:attrNameLst>
                                      </p:cBhvr>
                                    </p:anim>
                                    <p:anim from="(-#ppt_h/2)" to="(#ppt_y)" calcmode="lin" valueType="num">
                                      <p:cBhvr>
                                        <p:cTn id="9" dur="3000" fill="hold">
                                          <p:stCondLst>
                                            <p:cond delay="0"/>
                                          </p:stCondLst>
                                        </p:cTn>
                                        <p:tgtEl>
                                          <p:spTgt spid="3">
                                            <p:txEl>
                                              <p:pRg st="0" end="0"/>
                                            </p:txEl>
                                          </p:spTgt>
                                        </p:tgtEl>
                                        <p:attrNameLst>
                                          <p:attrName>ppt_y</p:attrName>
                                        </p:attrNameLst>
                                      </p:cBhvr>
                                    </p:anim>
                                    <p:animRot by="21600000">
                                      <p:cBhvr>
                                        <p:cTn id="10" dur="30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Boiler</a:t>
            </a:r>
            <a:endParaRPr lang="en-US" dirty="0"/>
          </a:p>
        </p:txBody>
      </p:sp>
      <p:sp>
        <p:nvSpPr>
          <p:cNvPr id="3" name="Content Placeholder 2"/>
          <p:cNvSpPr>
            <a:spLocks noGrp="1"/>
          </p:cNvSpPr>
          <p:nvPr>
            <p:ph idx="1"/>
          </p:nvPr>
        </p:nvSpPr>
        <p:spPr/>
        <p:txBody>
          <a:bodyPr>
            <a:normAutofit/>
          </a:bodyPr>
          <a:lstStyle/>
          <a:p>
            <a:pPr>
              <a:buNone/>
            </a:pPr>
            <a:r>
              <a:rPr lang="en-US" b="1" dirty="0" smtClean="0"/>
              <a:t>5. Depending upon the source of heat: </a:t>
            </a:r>
          </a:p>
          <a:p>
            <a:pPr>
              <a:buNone/>
            </a:pPr>
            <a:r>
              <a:rPr lang="en-US" dirty="0" smtClean="0"/>
              <a:t>       The source of heat may be due to:</a:t>
            </a:r>
          </a:p>
          <a:p>
            <a:pPr>
              <a:buNone/>
            </a:pPr>
            <a:r>
              <a:rPr lang="en-US" dirty="0" smtClean="0"/>
              <a:t>               * heat generated due to combustion of  solid , liquid  or gaseous fuels.  </a:t>
            </a:r>
          </a:p>
          <a:p>
            <a:pPr>
              <a:buNone/>
            </a:pPr>
            <a:r>
              <a:rPr lang="en-US" dirty="0" smtClean="0"/>
              <a:t>               * hot waste  gases or electrical energy or atomic energy etc.</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iterate type="lt">
                                    <p:tmPct val="5000"/>
                                  </p:iterate>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6" presetClass="entr" presetSubtype="0" fill="hold" nodeType="clickEffect">
                                  <p:stCondLst>
                                    <p:cond delay="0"/>
                                  </p:stCondLst>
                                  <p:iterate type="lt">
                                    <p:tmPct val="10000"/>
                                  </p:iterate>
                                  <p:childTnLst>
                                    <p:set>
                                      <p:cBhvr>
                                        <p:cTn id="19" dur="1" fill="hold">
                                          <p:stCondLst>
                                            <p:cond delay="0"/>
                                          </p:stCondLst>
                                        </p:cTn>
                                        <p:tgtEl>
                                          <p:spTgt spid="3">
                                            <p:txEl>
                                              <p:pRg st="2" end="2"/>
                                            </p:txEl>
                                          </p:spTgt>
                                        </p:tgtEl>
                                        <p:attrNameLst>
                                          <p:attrName>style.visibility</p:attrName>
                                        </p:attrNameLst>
                                      </p:cBhvr>
                                      <p:to>
                                        <p:strVal val="visible"/>
                                      </p:to>
                                    </p:set>
                                    <p:anim by="(-#ppt_w*2)" calcmode="lin" valueType="num">
                                      <p:cBhvr rctx="PPT">
                                        <p:cTn id="20" dur="500" autoRev="1" fill="hold">
                                          <p:stCondLst>
                                            <p:cond delay="0"/>
                                          </p:stCondLst>
                                        </p:cTn>
                                        <p:tgtEl>
                                          <p:spTgt spid="3">
                                            <p:txEl>
                                              <p:pRg st="2" end="2"/>
                                            </p:txEl>
                                          </p:spTgt>
                                        </p:tgtEl>
                                        <p:attrNameLst>
                                          <p:attrName>ppt_w</p:attrName>
                                        </p:attrNameLst>
                                      </p:cBhvr>
                                    </p:anim>
                                    <p:anim by="(#ppt_w*0.50)" calcmode="lin" valueType="num">
                                      <p:cBhvr>
                                        <p:cTn id="21" dur="500" decel="50000" autoRev="1" fill="hold">
                                          <p:stCondLst>
                                            <p:cond delay="0"/>
                                          </p:stCondLst>
                                        </p:cTn>
                                        <p:tgtEl>
                                          <p:spTgt spid="3">
                                            <p:txEl>
                                              <p:pRg st="2" end="2"/>
                                            </p:txEl>
                                          </p:spTgt>
                                        </p:tgtEl>
                                        <p:attrNameLst>
                                          <p:attrName>ppt_x</p:attrName>
                                        </p:attrNameLst>
                                      </p:cBhvr>
                                    </p:anim>
                                    <p:anim from="(-#ppt_h/2)" to="(#ppt_y)" calcmode="lin" valueType="num">
                                      <p:cBhvr>
                                        <p:cTn id="22" dur="1000" fill="hold">
                                          <p:stCondLst>
                                            <p:cond delay="0"/>
                                          </p:stCondLst>
                                        </p:cTn>
                                        <p:tgtEl>
                                          <p:spTgt spid="3">
                                            <p:txEl>
                                              <p:pRg st="2" end="2"/>
                                            </p:txEl>
                                          </p:spTgt>
                                        </p:tgtEl>
                                        <p:attrNameLst>
                                          <p:attrName>ppt_y</p:attrName>
                                        </p:attrNameLst>
                                      </p:cBhvr>
                                    </p:anim>
                                    <p:animRot by="21600000">
                                      <p:cBhvr>
                                        <p:cTn id="23" dur="1000" fill="hold">
                                          <p:stCondLst>
                                            <p:cond delay="0"/>
                                          </p:stCondLst>
                                        </p:cTn>
                                        <p:tgtEl>
                                          <p:spTgt spid="3">
                                            <p:txEl>
                                              <p:pRg st="2" end="2"/>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56" presetClass="entr" presetSubtype="0" fill="hold" nodeType="clickEffect">
                                  <p:stCondLst>
                                    <p:cond delay="0"/>
                                  </p:stCondLst>
                                  <p:iterate type="lt">
                                    <p:tmPct val="10000"/>
                                  </p:iterate>
                                  <p:childTnLst>
                                    <p:set>
                                      <p:cBhvr>
                                        <p:cTn id="27" dur="1" fill="hold">
                                          <p:stCondLst>
                                            <p:cond delay="0"/>
                                          </p:stCondLst>
                                        </p:cTn>
                                        <p:tgtEl>
                                          <p:spTgt spid="3">
                                            <p:txEl>
                                              <p:pRg st="3" end="3"/>
                                            </p:txEl>
                                          </p:spTgt>
                                        </p:tgtEl>
                                        <p:attrNameLst>
                                          <p:attrName>style.visibility</p:attrName>
                                        </p:attrNameLst>
                                      </p:cBhvr>
                                      <p:to>
                                        <p:strVal val="visible"/>
                                      </p:to>
                                    </p:set>
                                    <p:anim by="(-#ppt_w*2)" calcmode="lin" valueType="num">
                                      <p:cBhvr rctx="PPT">
                                        <p:cTn id="28" dur="500" autoRev="1" fill="hold">
                                          <p:stCondLst>
                                            <p:cond delay="0"/>
                                          </p:stCondLst>
                                        </p:cTn>
                                        <p:tgtEl>
                                          <p:spTgt spid="3">
                                            <p:txEl>
                                              <p:pRg st="3" end="3"/>
                                            </p:txEl>
                                          </p:spTgt>
                                        </p:tgtEl>
                                        <p:attrNameLst>
                                          <p:attrName>ppt_w</p:attrName>
                                        </p:attrNameLst>
                                      </p:cBhvr>
                                    </p:anim>
                                    <p:anim by="(#ppt_w*0.50)" calcmode="lin" valueType="num">
                                      <p:cBhvr>
                                        <p:cTn id="29" dur="500" decel="50000" autoRev="1" fill="hold">
                                          <p:stCondLst>
                                            <p:cond delay="0"/>
                                          </p:stCondLst>
                                        </p:cTn>
                                        <p:tgtEl>
                                          <p:spTgt spid="3">
                                            <p:txEl>
                                              <p:pRg st="3" end="3"/>
                                            </p:txEl>
                                          </p:spTgt>
                                        </p:tgtEl>
                                        <p:attrNameLst>
                                          <p:attrName>ppt_x</p:attrName>
                                        </p:attrNameLst>
                                      </p:cBhvr>
                                    </p:anim>
                                    <p:anim from="(-#ppt_h/2)" to="(#ppt_y)" calcmode="lin" valueType="num">
                                      <p:cBhvr>
                                        <p:cTn id="30" dur="1000" fill="hold">
                                          <p:stCondLst>
                                            <p:cond delay="0"/>
                                          </p:stCondLst>
                                        </p:cTn>
                                        <p:tgtEl>
                                          <p:spTgt spid="3">
                                            <p:txEl>
                                              <p:pRg st="3" end="3"/>
                                            </p:txEl>
                                          </p:spTgt>
                                        </p:tgtEl>
                                        <p:attrNameLst>
                                          <p:attrName>ppt_y</p:attrName>
                                        </p:attrNameLst>
                                      </p:cBhvr>
                                    </p:anim>
                                    <p:animRot by="21600000">
                                      <p:cBhvr>
                                        <p:cTn id="31" dur="1000" fill="hold">
                                          <p:stCondLst>
                                            <p:cond delay="0"/>
                                          </p:stCondLst>
                                        </p:cTn>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Boiler</a:t>
            </a:r>
            <a:endParaRPr lang="en-US" dirty="0"/>
          </a:p>
        </p:txBody>
      </p:sp>
      <p:sp>
        <p:nvSpPr>
          <p:cNvPr id="3" name="Content Placeholder 2"/>
          <p:cNvSpPr>
            <a:spLocks noGrp="1"/>
          </p:cNvSpPr>
          <p:nvPr>
            <p:ph idx="1"/>
          </p:nvPr>
        </p:nvSpPr>
        <p:spPr>
          <a:xfrm>
            <a:off x="0" y="1600201"/>
            <a:ext cx="9144000" cy="5638800"/>
          </a:xfrm>
        </p:spPr>
        <p:txBody>
          <a:bodyPr>
            <a:normAutofit fontScale="55000" lnSpcReduction="20000"/>
          </a:bodyPr>
          <a:lstStyle/>
          <a:p>
            <a:pPr>
              <a:buNone/>
            </a:pPr>
            <a:r>
              <a:rPr lang="en-US" sz="3800" b="1" dirty="0" smtClean="0"/>
              <a:t>      6. According to the method of circulation of water and steam :</a:t>
            </a:r>
          </a:p>
          <a:p>
            <a:pPr>
              <a:buNone/>
            </a:pPr>
            <a:endParaRPr lang="en-US" sz="3800" b="1" dirty="0" smtClean="0"/>
          </a:p>
          <a:p>
            <a:pPr>
              <a:buNone/>
            </a:pPr>
            <a:r>
              <a:rPr lang="en-US" sz="3800" b="1" dirty="0" smtClean="0"/>
              <a:t>             (a) natural  circulation:</a:t>
            </a:r>
          </a:p>
          <a:p>
            <a:pPr>
              <a:buNone/>
            </a:pPr>
            <a:r>
              <a:rPr lang="en-US" sz="3800" dirty="0" smtClean="0"/>
              <a:t>                     In case of natural circulation steam boilers, the water is </a:t>
            </a:r>
            <a:r>
              <a:rPr lang="en-US" sz="3800" b="1" dirty="0" smtClean="0"/>
              <a:t>circulated by natural convection </a:t>
            </a:r>
            <a:r>
              <a:rPr lang="en-US" sz="3800" dirty="0" smtClean="0"/>
              <a:t>which are set up </a:t>
            </a:r>
            <a:r>
              <a:rPr lang="en-US" sz="3800" b="1" dirty="0" smtClean="0"/>
              <a:t>due</a:t>
            </a:r>
            <a:r>
              <a:rPr lang="en-US" sz="3800" dirty="0" smtClean="0"/>
              <a:t> </a:t>
            </a:r>
            <a:r>
              <a:rPr lang="en-US" sz="3800" b="1" dirty="0" smtClean="0"/>
              <a:t>to heating of water</a:t>
            </a:r>
            <a:r>
              <a:rPr lang="en-US" sz="3800" dirty="0" smtClean="0"/>
              <a:t>. the temperature gradient the density gradient along the length of the  tube due to which water flows from high density  water to low density water and steam .</a:t>
            </a:r>
          </a:p>
          <a:p>
            <a:pPr>
              <a:buNone/>
            </a:pPr>
            <a:r>
              <a:rPr lang="en-US" sz="3800" dirty="0" smtClean="0"/>
              <a:t>                     </a:t>
            </a:r>
            <a:r>
              <a:rPr lang="en-US" sz="3800" b="1" dirty="0" smtClean="0"/>
              <a:t>Examples: </a:t>
            </a:r>
          </a:p>
          <a:p>
            <a:pPr>
              <a:buNone/>
            </a:pPr>
            <a:r>
              <a:rPr lang="en-US" sz="3800" b="1" dirty="0" smtClean="0"/>
              <a:t>                                         </a:t>
            </a:r>
            <a:r>
              <a:rPr lang="en-US" sz="3800" dirty="0" smtClean="0"/>
              <a:t>Babcock-wilcox boiler.</a:t>
            </a:r>
          </a:p>
          <a:p>
            <a:pPr>
              <a:buNone/>
            </a:pPr>
            <a:r>
              <a:rPr lang="en-US" sz="3800" b="1" dirty="0" smtClean="0"/>
              <a:t>             (b) forced circulation :</a:t>
            </a:r>
          </a:p>
          <a:p>
            <a:pPr>
              <a:buNone/>
            </a:pPr>
            <a:r>
              <a:rPr lang="en-US" sz="3800" dirty="0" smtClean="0"/>
              <a:t>                      In forced circulation boiler, the water </a:t>
            </a:r>
            <a:r>
              <a:rPr lang="en-US" sz="3800" b="1" dirty="0" smtClean="0"/>
              <a:t>is circulated </a:t>
            </a:r>
            <a:r>
              <a:rPr lang="en-US" sz="3800" dirty="0" smtClean="0"/>
              <a:t>with </a:t>
            </a:r>
            <a:r>
              <a:rPr lang="en-US" sz="3800" b="1" dirty="0" smtClean="0"/>
              <a:t>the help of centrifugal pump </a:t>
            </a:r>
            <a:r>
              <a:rPr lang="en-US" sz="3800" dirty="0" smtClean="0"/>
              <a:t>driven by </a:t>
            </a:r>
            <a:r>
              <a:rPr lang="en-US" sz="3800" b="1" dirty="0" smtClean="0"/>
              <a:t>external source of power. </a:t>
            </a:r>
            <a:r>
              <a:rPr lang="en-US" sz="3800" dirty="0" smtClean="0"/>
              <a:t>such a method of water circulation is usually employed in high pressure boilers.</a:t>
            </a:r>
          </a:p>
          <a:p>
            <a:pPr>
              <a:buNone/>
            </a:pPr>
            <a:r>
              <a:rPr lang="en-US" sz="3800" b="1" dirty="0" smtClean="0"/>
              <a:t>                     Examples: </a:t>
            </a:r>
          </a:p>
          <a:p>
            <a:pPr>
              <a:buNone/>
            </a:pPr>
            <a:r>
              <a:rPr lang="en-US" sz="3800" b="1" dirty="0" smtClean="0"/>
              <a:t>                                        </a:t>
            </a:r>
            <a:r>
              <a:rPr lang="en-US" sz="3800" dirty="0" smtClean="0"/>
              <a:t>Loafers boilers.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advTm="2000">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6" presetClass="entr" presetSubtype="0" fill="hold" nodeType="clickEffect">
                                  <p:stCondLst>
                                    <p:cond delay="0"/>
                                  </p:stCondLst>
                                  <p:iterate type="lt">
                                    <p:tmPct val="10000"/>
                                  </p:iterate>
                                  <p:childTnLst>
                                    <p:set>
                                      <p:cBhvr>
                                        <p:cTn id="20" dur="1" fill="hold">
                                          <p:stCondLst>
                                            <p:cond delay="0"/>
                                          </p:stCondLst>
                                        </p:cTn>
                                        <p:tgtEl>
                                          <p:spTgt spid="3">
                                            <p:txEl>
                                              <p:pRg st="3" end="3"/>
                                            </p:txEl>
                                          </p:spTgt>
                                        </p:tgtEl>
                                        <p:attrNameLst>
                                          <p:attrName>style.visibility</p:attrName>
                                        </p:attrNameLst>
                                      </p:cBhvr>
                                      <p:to>
                                        <p:strVal val="visible"/>
                                      </p:to>
                                    </p:set>
                                    <p:anim by="(-#ppt_w*2)" calcmode="lin" valueType="num">
                                      <p:cBhvr rctx="PPT">
                                        <p:cTn id="21" dur="500" autoRev="1" fill="hold">
                                          <p:stCondLst>
                                            <p:cond delay="0"/>
                                          </p:stCondLst>
                                        </p:cTn>
                                        <p:tgtEl>
                                          <p:spTgt spid="3">
                                            <p:txEl>
                                              <p:pRg st="3" end="3"/>
                                            </p:txEl>
                                          </p:spTgt>
                                        </p:tgtEl>
                                        <p:attrNameLst>
                                          <p:attrName>ppt_w</p:attrName>
                                        </p:attrNameLst>
                                      </p:cBhvr>
                                    </p:anim>
                                    <p:anim by="(#ppt_w*0.50)" calcmode="lin" valueType="num">
                                      <p:cBhvr>
                                        <p:cTn id="22" dur="500" decel="50000" autoRev="1" fill="hold">
                                          <p:stCondLst>
                                            <p:cond delay="0"/>
                                          </p:stCondLst>
                                        </p:cTn>
                                        <p:tgtEl>
                                          <p:spTgt spid="3">
                                            <p:txEl>
                                              <p:pRg st="3" end="3"/>
                                            </p:txEl>
                                          </p:spTgt>
                                        </p:tgtEl>
                                        <p:attrNameLst>
                                          <p:attrName>ppt_x</p:attrName>
                                        </p:attrNameLst>
                                      </p:cBhvr>
                                    </p:anim>
                                    <p:anim from="(-#ppt_h/2)" to="(#ppt_y)" calcmode="lin" valueType="num">
                                      <p:cBhvr>
                                        <p:cTn id="23" dur="1000" fill="hold">
                                          <p:stCondLst>
                                            <p:cond delay="0"/>
                                          </p:stCondLst>
                                        </p:cTn>
                                        <p:tgtEl>
                                          <p:spTgt spid="3">
                                            <p:txEl>
                                              <p:pRg st="3" end="3"/>
                                            </p:txEl>
                                          </p:spTgt>
                                        </p:tgtEl>
                                        <p:attrNameLst>
                                          <p:attrName>ppt_y</p:attrName>
                                        </p:attrNameLst>
                                      </p:cBhvr>
                                    </p:anim>
                                    <p:animRot by="21600000">
                                      <p:cBhvr>
                                        <p:cTn id="24" dur="1000" fill="hold">
                                          <p:stCondLst>
                                            <p:cond delay="0"/>
                                          </p:stCondLst>
                                        </p:cTn>
                                        <p:tgtEl>
                                          <p:spTgt spid="3">
                                            <p:txEl>
                                              <p:pRg st="3" end="3"/>
                                            </p:txEl>
                                          </p:spTgt>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54" presetClass="entr" presetSubtype="0" accel="10000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30"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31"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2"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6" presetClass="entr" presetSubtype="0" fill="hold" nodeType="clickEffect">
                                  <p:stCondLst>
                                    <p:cond delay="0"/>
                                  </p:stCondLst>
                                  <p:iterate type="lt">
                                    <p:tmPct val="10000"/>
                                  </p:iterate>
                                  <p:childTnLst>
                                    <p:set>
                                      <p:cBhvr>
                                        <p:cTn id="37" dur="1" fill="hold">
                                          <p:stCondLst>
                                            <p:cond delay="0"/>
                                          </p:stCondLst>
                                        </p:cTn>
                                        <p:tgtEl>
                                          <p:spTgt spid="3">
                                            <p:txEl>
                                              <p:pRg st="5" end="5"/>
                                            </p:txEl>
                                          </p:spTgt>
                                        </p:tgtEl>
                                        <p:attrNameLst>
                                          <p:attrName>style.visibility</p:attrName>
                                        </p:attrNameLst>
                                      </p:cBhvr>
                                      <p:to>
                                        <p:strVal val="visible"/>
                                      </p:to>
                                    </p:set>
                                    <p:anim by="(-#ppt_w*2)" calcmode="lin" valueType="num">
                                      <p:cBhvr rctx="PPT">
                                        <p:cTn id="38" dur="500" autoRev="1" fill="hold">
                                          <p:stCondLst>
                                            <p:cond delay="0"/>
                                          </p:stCondLst>
                                        </p:cTn>
                                        <p:tgtEl>
                                          <p:spTgt spid="3">
                                            <p:txEl>
                                              <p:pRg st="5" end="5"/>
                                            </p:txEl>
                                          </p:spTgt>
                                        </p:tgtEl>
                                        <p:attrNameLst>
                                          <p:attrName>ppt_w</p:attrName>
                                        </p:attrNameLst>
                                      </p:cBhvr>
                                    </p:anim>
                                    <p:anim by="(#ppt_w*0.50)" calcmode="lin" valueType="num">
                                      <p:cBhvr>
                                        <p:cTn id="39" dur="500" decel="50000" autoRev="1" fill="hold">
                                          <p:stCondLst>
                                            <p:cond delay="0"/>
                                          </p:stCondLst>
                                        </p:cTn>
                                        <p:tgtEl>
                                          <p:spTgt spid="3">
                                            <p:txEl>
                                              <p:pRg st="5" end="5"/>
                                            </p:txEl>
                                          </p:spTgt>
                                        </p:tgtEl>
                                        <p:attrNameLst>
                                          <p:attrName>ppt_x</p:attrName>
                                        </p:attrNameLst>
                                      </p:cBhvr>
                                    </p:anim>
                                    <p:anim from="(-#ppt_h/2)" to="(#ppt_y)" calcmode="lin" valueType="num">
                                      <p:cBhvr>
                                        <p:cTn id="40" dur="1000" fill="hold">
                                          <p:stCondLst>
                                            <p:cond delay="0"/>
                                          </p:stCondLst>
                                        </p:cTn>
                                        <p:tgtEl>
                                          <p:spTgt spid="3">
                                            <p:txEl>
                                              <p:pRg st="5" end="5"/>
                                            </p:txEl>
                                          </p:spTgt>
                                        </p:tgtEl>
                                        <p:attrNameLst>
                                          <p:attrName>ppt_y</p:attrName>
                                        </p:attrNameLst>
                                      </p:cBhvr>
                                    </p:anim>
                                    <p:animRot by="21600000">
                                      <p:cBhvr>
                                        <p:cTn id="41" dur="1000" fill="hold">
                                          <p:stCondLst>
                                            <p:cond delay="0"/>
                                          </p:stCondLst>
                                        </p:cTn>
                                        <p:tgtEl>
                                          <p:spTgt spid="3">
                                            <p:txEl>
                                              <p:pRg st="5" end="5"/>
                                            </p:txEl>
                                          </p:spTgt>
                                        </p:tgtEl>
                                        <p:attrNameLst>
                                          <p:attrName>r</p:attrName>
                                        </p:attrNameLst>
                                      </p:cBhvr>
                                    </p:animRot>
                                  </p:childTnLst>
                                </p:cTn>
                              </p:par>
                            </p:childTnLst>
                          </p:cTn>
                        </p:par>
                      </p:childTnLst>
                    </p:cTn>
                  </p:par>
                  <p:par>
                    <p:cTn id="42" fill="hold">
                      <p:stCondLst>
                        <p:cond delay="indefinite"/>
                      </p:stCondLst>
                      <p:childTnLst>
                        <p:par>
                          <p:cTn id="43" fill="hold">
                            <p:stCondLst>
                              <p:cond delay="0"/>
                            </p:stCondLst>
                            <p:childTnLst>
                              <p:par>
                                <p:cTn id="44" presetID="35" presetClass="entr" presetSubtype="0"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2000"/>
                                        <p:tgtEl>
                                          <p:spTgt spid="3">
                                            <p:txEl>
                                              <p:pRg st="6" end="6"/>
                                            </p:txEl>
                                          </p:spTgt>
                                        </p:tgtEl>
                                      </p:cBhvr>
                                    </p:animEffect>
                                    <p:anim calcmode="lin" valueType="num">
                                      <p:cBhvr>
                                        <p:cTn id="47" dur="2000" fill="hold"/>
                                        <p:tgtEl>
                                          <p:spTgt spid="3">
                                            <p:txEl>
                                              <p:pRg st="6" end="6"/>
                                            </p:txEl>
                                          </p:spTgt>
                                        </p:tgtEl>
                                        <p:attrNameLst>
                                          <p:attrName>style.rotation</p:attrName>
                                        </p:attrNameLst>
                                      </p:cBhvr>
                                      <p:tavLst>
                                        <p:tav tm="0">
                                          <p:val>
                                            <p:fltVal val="720"/>
                                          </p:val>
                                        </p:tav>
                                        <p:tav tm="100000">
                                          <p:val>
                                            <p:fltVal val="0"/>
                                          </p:val>
                                        </p:tav>
                                      </p:tavLst>
                                    </p:anim>
                                    <p:anim calcmode="lin" valueType="num">
                                      <p:cBhvr>
                                        <p:cTn id="48"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2000" fill="hold"/>
                                        <p:tgtEl>
                                          <p:spTgt spid="3">
                                            <p:txEl>
                                              <p:pRg st="6" end="6"/>
                                            </p:txEl>
                                          </p:spTgt>
                                        </p:tgtEl>
                                        <p:attrNameLst>
                                          <p:attrName>ppt_w</p:attrName>
                                        </p:attrNameLst>
                                      </p:cBhvr>
                                      <p:tavLst>
                                        <p:tav tm="0">
                                          <p:val>
                                            <p:fltVal val="0"/>
                                          </p:val>
                                        </p:tav>
                                        <p:tav tm="100000">
                                          <p:val>
                                            <p:strVal val="#ppt_w"/>
                                          </p:val>
                                        </p:tav>
                                      </p:tavLst>
                                    </p:anim>
                                  </p:childTnLst>
                                </p:cTn>
                              </p:par>
                            </p:childTnLst>
                          </p:cTn>
                        </p:par>
                      </p:childTnLst>
                    </p:cTn>
                  </p:par>
                  <p:par>
                    <p:cTn id="50" fill="hold">
                      <p:stCondLst>
                        <p:cond delay="indefinite"/>
                      </p:stCondLst>
                      <p:childTnLst>
                        <p:par>
                          <p:cTn id="51" fill="hold">
                            <p:stCondLst>
                              <p:cond delay="0"/>
                            </p:stCondLst>
                            <p:childTnLst>
                              <p:par>
                                <p:cTn id="52" presetID="40" presetClass="entr" presetSubtype="0" fill="hold" nodeType="clickEffect">
                                  <p:stCondLst>
                                    <p:cond delay="0"/>
                                  </p:stCondLst>
                                  <p:iterate type="lt">
                                    <p:tmPct val="10000"/>
                                  </p:iterate>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1"/>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56" presetClass="entr" presetSubtype="0" fill="hold" nodeType="clickEffect">
                                  <p:stCondLst>
                                    <p:cond delay="0"/>
                                  </p:stCondLst>
                                  <p:iterate type="lt">
                                    <p:tmPct val="10000"/>
                                  </p:iterate>
                                  <p:childTnLst>
                                    <p:set>
                                      <p:cBhvr>
                                        <p:cTn id="67" dur="1" fill="hold">
                                          <p:stCondLst>
                                            <p:cond delay="0"/>
                                          </p:stCondLst>
                                        </p:cTn>
                                        <p:tgtEl>
                                          <p:spTgt spid="3">
                                            <p:txEl>
                                              <p:pRg st="9" end="9"/>
                                            </p:txEl>
                                          </p:spTgt>
                                        </p:tgtEl>
                                        <p:attrNameLst>
                                          <p:attrName>style.visibility</p:attrName>
                                        </p:attrNameLst>
                                      </p:cBhvr>
                                      <p:to>
                                        <p:strVal val="visible"/>
                                      </p:to>
                                    </p:set>
                                    <p:anim by="(-#ppt_w*2)" calcmode="lin" valueType="num">
                                      <p:cBhvr rctx="PPT">
                                        <p:cTn id="68" dur="500" autoRev="1" fill="hold">
                                          <p:stCondLst>
                                            <p:cond delay="0"/>
                                          </p:stCondLst>
                                        </p:cTn>
                                        <p:tgtEl>
                                          <p:spTgt spid="3">
                                            <p:txEl>
                                              <p:pRg st="9" end="9"/>
                                            </p:txEl>
                                          </p:spTgt>
                                        </p:tgtEl>
                                        <p:attrNameLst>
                                          <p:attrName>ppt_w</p:attrName>
                                        </p:attrNameLst>
                                      </p:cBhvr>
                                    </p:anim>
                                    <p:anim by="(#ppt_w*0.50)" calcmode="lin" valueType="num">
                                      <p:cBhvr>
                                        <p:cTn id="69" dur="500" decel="50000" autoRev="1" fill="hold">
                                          <p:stCondLst>
                                            <p:cond delay="0"/>
                                          </p:stCondLst>
                                        </p:cTn>
                                        <p:tgtEl>
                                          <p:spTgt spid="3">
                                            <p:txEl>
                                              <p:pRg st="9" end="9"/>
                                            </p:txEl>
                                          </p:spTgt>
                                        </p:tgtEl>
                                        <p:attrNameLst>
                                          <p:attrName>ppt_x</p:attrName>
                                        </p:attrNameLst>
                                      </p:cBhvr>
                                    </p:anim>
                                    <p:anim from="(-#ppt_h/2)" to="(#ppt_y)" calcmode="lin" valueType="num">
                                      <p:cBhvr>
                                        <p:cTn id="70" dur="1000" fill="hold">
                                          <p:stCondLst>
                                            <p:cond delay="0"/>
                                          </p:stCondLst>
                                        </p:cTn>
                                        <p:tgtEl>
                                          <p:spTgt spid="3">
                                            <p:txEl>
                                              <p:pRg st="9" end="9"/>
                                            </p:txEl>
                                          </p:spTgt>
                                        </p:tgtEl>
                                        <p:attrNameLst>
                                          <p:attrName>ppt_y</p:attrName>
                                        </p:attrNameLst>
                                      </p:cBhvr>
                                    </p:anim>
                                    <p:animRot by="21600000">
                                      <p:cBhvr>
                                        <p:cTn id="71" dur="1000" fill="hold">
                                          <p:stCondLst>
                                            <p:cond delay="0"/>
                                          </p:stCondLst>
                                        </p:cTn>
                                        <p:tgtEl>
                                          <p:spTgt spid="3">
                                            <p:txEl>
                                              <p:pRg st="9" end="9"/>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1885</Words>
  <Application>Microsoft Office PowerPoint</Application>
  <PresentationFormat>On-screen Show (4:3)</PresentationFormat>
  <Paragraphs>319</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Steam Boilers</vt:lpstr>
      <vt:lpstr>Classification of boilers  </vt:lpstr>
      <vt:lpstr>Classification of boilers  </vt:lpstr>
      <vt:lpstr>Classification of Boiler</vt:lpstr>
      <vt:lpstr>Classification of Boiler</vt:lpstr>
      <vt:lpstr>Classification of Boiler</vt:lpstr>
      <vt:lpstr>Classification of Boiler</vt:lpstr>
      <vt:lpstr>Classification of Boiler</vt:lpstr>
      <vt:lpstr>Classification of Boiler</vt:lpstr>
      <vt:lpstr>Classification of Boiler</vt:lpstr>
      <vt:lpstr>Classification of Boiler</vt:lpstr>
      <vt:lpstr>Cochran boiler</vt:lpstr>
      <vt:lpstr>Characteristics of boiler</vt:lpstr>
      <vt:lpstr>Specification </vt:lpstr>
      <vt:lpstr>Construction</vt:lpstr>
      <vt:lpstr>Working</vt:lpstr>
      <vt:lpstr>Advantages</vt:lpstr>
      <vt:lpstr>Lancashire boiler</vt:lpstr>
      <vt:lpstr>Disadvantages</vt:lpstr>
      <vt:lpstr>specification</vt:lpstr>
      <vt:lpstr>Characteristics</vt:lpstr>
      <vt:lpstr>construction</vt:lpstr>
      <vt:lpstr>Working</vt:lpstr>
      <vt:lpstr>Advantages</vt:lpstr>
      <vt:lpstr>Disadvantages</vt:lpstr>
      <vt:lpstr>Babcock and wilcox water tube boiler</vt:lpstr>
      <vt:lpstr>Specification </vt:lpstr>
      <vt:lpstr>Characteristics</vt:lpstr>
      <vt:lpstr>construction</vt:lpstr>
      <vt:lpstr>Working</vt:lpstr>
      <vt:lpstr>Advantages</vt:lpstr>
      <vt:lpstr>Vertical boiler</vt:lpstr>
      <vt:lpstr>Characteristics</vt:lpstr>
      <vt:lpstr>construction</vt:lpstr>
      <vt:lpstr>Working</vt:lpstr>
      <vt:lpstr>Advantages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Nisha</dc:creator>
  <cp:lastModifiedBy>niki</cp:lastModifiedBy>
  <cp:revision>49</cp:revision>
  <dcterms:created xsi:type="dcterms:W3CDTF">2013-10-04T00:25:54Z</dcterms:created>
  <dcterms:modified xsi:type="dcterms:W3CDTF">2013-12-19T08:23:35Z</dcterms:modified>
</cp:coreProperties>
</file>