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9" r:id="rId2"/>
    <p:sldId id="260" r:id="rId3"/>
    <p:sldId id="261" r:id="rId4"/>
    <p:sldId id="262" r:id="rId5"/>
    <p:sldId id="263" r:id="rId6"/>
    <p:sldId id="264" r:id="rId7"/>
    <p:sldId id="265" r:id="rId8"/>
    <p:sldId id="266" r:id="rId9"/>
    <p:sldId id="267" r:id="rId10"/>
    <p:sldId id="268" r:id="rId11"/>
    <p:sldId id="272"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9BE8B0A0-E4EB-4F99-9FC9-BA509CF305F0}"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E8B0A0-E4EB-4F99-9FC9-BA509CF305F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BE8B0A0-E4EB-4F99-9FC9-BA509CF305F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AD633D-81AF-40B3-9668-44A9A1034165}" type="datetimeFigureOut">
              <a:rPr lang="en-US" smtClean="0"/>
              <a:pPr/>
              <a:t>12/14/2013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E8B0A0-E4EB-4F99-9FC9-BA509CF305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9AD633D-81AF-40B3-9668-44A9A1034165}" type="datetimeFigureOut">
              <a:rPr lang="en-US" smtClean="0"/>
              <a:pPr/>
              <a:t>12/14/2013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9BE8B0A0-E4EB-4F99-9FC9-BA509CF305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9AD633D-81AF-40B3-9668-44A9A1034165}" type="datetimeFigureOut">
              <a:rPr lang="en-US" smtClean="0"/>
              <a:pPr/>
              <a:t>12/14/2013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BE8B0A0-E4EB-4F99-9FC9-BA509CF305F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amazon.com/eTopLighting-Bulbs-Double-Ended-Halogen/dp/B005BYZARS?SubscriptionId=14H876SFAKFS0EHBYQ02&amp;tag=hubpages-20&amp;linkCode=xm2&amp;camp=2025&amp;creative=165953&amp;creativeASIN=B005BYZAR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amazon.com/Under-Cabinet-Fluorescent-Light-Stick/dp/B0026KW4QK?SubscriptionId=14H876SFAKFS0EHBYQ02&amp;tag=hubpages-20&amp;linkCode=xm2&amp;camp=2025&amp;creative=165953&amp;creativeASIN=B0026KW4Q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610600" cy="6432530"/>
          </a:xfrm>
          <a:prstGeom prst="rect">
            <a:avLst/>
          </a:prstGeom>
          <a:noFill/>
        </p:spPr>
        <p:txBody>
          <a:bodyPr wrap="square" rtlCol="0">
            <a:spAutoFit/>
          </a:bodyPr>
          <a:lstStyle/>
          <a:p>
            <a:pPr algn="ctr"/>
            <a:r>
              <a:rPr lang="en-US" sz="3200" b="1" dirty="0" smtClean="0">
                <a:effectLst>
                  <a:outerShdw blurRad="38100" dist="38100" dir="2700000" algn="tl">
                    <a:srgbClr val="000000">
                      <a:alpha val="43137"/>
                    </a:srgbClr>
                  </a:outerShdw>
                </a:effectLst>
              </a:rPr>
              <a:t>VADODARA INSTITUTE OF ENGINEERING</a:t>
            </a:r>
          </a:p>
          <a:p>
            <a:pPr algn="ctr"/>
            <a:r>
              <a:rPr lang="en-US" sz="3200" b="1" dirty="0" smtClean="0">
                <a:effectLst>
                  <a:outerShdw blurRad="38100" dist="38100" dir="2700000" algn="tl">
                    <a:srgbClr val="000000">
                      <a:alpha val="43137"/>
                    </a:srgbClr>
                  </a:outerShdw>
                </a:effectLst>
              </a:rPr>
              <a:t>KOTAMBI-391510</a:t>
            </a:r>
          </a:p>
          <a:p>
            <a:pPr algn="ctr"/>
            <a:r>
              <a:rPr lang="en-US" sz="2800" b="1" dirty="0" smtClean="0">
                <a:effectLst>
                  <a:outerShdw blurRad="38100" dist="38100" dir="2700000" algn="tl">
                    <a:srgbClr val="000000">
                      <a:alpha val="43137"/>
                    </a:srgbClr>
                  </a:outerShdw>
                </a:effectLst>
              </a:rPr>
              <a:t>VADODARA</a:t>
            </a:r>
          </a:p>
          <a:p>
            <a:r>
              <a:rPr lang="en-US" sz="2000" b="1" i="1" dirty="0" smtClean="0"/>
              <a:t>ACTIVE LEARNING ASSIIGMENT</a:t>
            </a:r>
          </a:p>
          <a:p>
            <a:r>
              <a:rPr lang="en-US" sz="2000" b="1" i="1" dirty="0" smtClean="0"/>
              <a:t>TYPES OF LAMP</a:t>
            </a:r>
          </a:p>
          <a:p>
            <a:r>
              <a:rPr lang="en-US" sz="2000" b="1" i="1" dirty="0"/>
              <a:t> </a:t>
            </a:r>
            <a:r>
              <a:rPr lang="en-US" sz="2000" b="1" i="1" dirty="0" smtClean="0"/>
              <a:t>            </a:t>
            </a:r>
          </a:p>
          <a:p>
            <a:r>
              <a:rPr lang="en-US" sz="2000" b="1" i="1" dirty="0" smtClean="0"/>
              <a:t>MADE BY:</a:t>
            </a:r>
          </a:p>
          <a:p>
            <a:r>
              <a:rPr lang="en-US" sz="2000" b="1" i="1" dirty="0" smtClean="0"/>
              <a:t>PATEL TWINKLE                  (13ELEE160)</a:t>
            </a:r>
          </a:p>
          <a:p>
            <a:r>
              <a:rPr lang="en-US" sz="2000" b="1" i="1" dirty="0" smtClean="0"/>
              <a:t>KARANSIGH PANCHAL      (13ELEE156)</a:t>
            </a:r>
          </a:p>
          <a:p>
            <a:r>
              <a:rPr lang="en-US" sz="2000" b="1" i="1" dirty="0" smtClean="0"/>
              <a:t>BARIYA PARESH                  (13ELEE157)</a:t>
            </a:r>
          </a:p>
          <a:p>
            <a:r>
              <a:rPr lang="en-US" sz="2000" b="1" i="1" dirty="0" smtClean="0"/>
              <a:t>PATEL BHARGAV                 (13ELEE164)</a:t>
            </a:r>
          </a:p>
          <a:p>
            <a:endParaRPr lang="en-US" sz="2000" b="1" i="1" dirty="0"/>
          </a:p>
          <a:p>
            <a:r>
              <a:rPr lang="en-US" sz="2000" b="1" i="1" dirty="0" smtClean="0"/>
              <a:t>SUBJECT:ELEMENTS OF ELECTRICAL ENGG.</a:t>
            </a:r>
          </a:p>
          <a:p>
            <a:r>
              <a:rPr lang="en-US" sz="2000" b="1" i="1" dirty="0" smtClean="0"/>
              <a:t>SUBJECE CODE:2110005</a:t>
            </a:r>
          </a:p>
          <a:p>
            <a:endParaRPr lang="en-US" sz="2000" b="1" i="1" dirty="0"/>
          </a:p>
          <a:p>
            <a:r>
              <a:rPr lang="en-US" sz="2000" b="1" i="1" dirty="0" smtClean="0"/>
              <a:t>DISCIPLINE:EE-2</a:t>
            </a:r>
          </a:p>
          <a:p>
            <a:r>
              <a:rPr lang="en-US" sz="2000" b="1" i="1" dirty="0" smtClean="0"/>
              <a:t>BE-1</a:t>
            </a:r>
          </a:p>
          <a:p>
            <a:pPr algn="r"/>
            <a:r>
              <a:rPr lang="en-US" sz="2000" b="1" i="1" dirty="0" smtClean="0"/>
              <a:t>-GUIDED BY:</a:t>
            </a:r>
            <a:endParaRPr lang="en-US" sz="2000" b="1" i="1" dirty="0"/>
          </a:p>
          <a:p>
            <a:pPr algn="r"/>
            <a:r>
              <a:rPr lang="en-US" sz="2000" b="1" i="1" dirty="0" smtClean="0"/>
              <a:t>SHANKAR NOTANI</a:t>
            </a:r>
          </a:p>
        </p:txBody>
      </p:sp>
      <p:pic>
        <p:nvPicPr>
          <p:cNvPr id="2050" name="Picture 2" descr="C:\Users\Parth\Documents\VIT 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56564" y="1371600"/>
            <a:ext cx="3352800" cy="345372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638326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arn(inVertic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wheel(1)">
                                      <p:cBhvr>
                                        <p:cTn id="18" dur="200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580">
                                          <p:stCondLst>
                                            <p:cond delay="0"/>
                                          </p:stCondLst>
                                        </p:cTn>
                                        <p:tgtEl>
                                          <p:spTgt spid="2">
                                            <p:txEl>
                                              <p:pRg st="6" end="6"/>
                                            </p:txEl>
                                          </p:spTgt>
                                        </p:tgtEl>
                                      </p:cBhvr>
                                    </p:animEffect>
                                    <p:anim calcmode="lin" valueType="num">
                                      <p:cBhvr>
                                        <p:cTn id="2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6" end="6"/>
                                            </p:txEl>
                                          </p:spTgt>
                                        </p:tgtEl>
                                      </p:cBhvr>
                                      <p:to x="100000" y="60000"/>
                                    </p:animScale>
                                    <p:animScale>
                                      <p:cBhvr>
                                        <p:cTn id="30" dur="166" decel="50000">
                                          <p:stCondLst>
                                            <p:cond delay="676"/>
                                          </p:stCondLst>
                                        </p:cTn>
                                        <p:tgtEl>
                                          <p:spTgt spid="2">
                                            <p:txEl>
                                              <p:pRg st="6" end="6"/>
                                            </p:txEl>
                                          </p:spTgt>
                                        </p:tgtEl>
                                      </p:cBhvr>
                                      <p:to x="100000" y="100000"/>
                                    </p:animScale>
                                    <p:animScale>
                                      <p:cBhvr>
                                        <p:cTn id="31" dur="26">
                                          <p:stCondLst>
                                            <p:cond delay="1312"/>
                                          </p:stCondLst>
                                        </p:cTn>
                                        <p:tgtEl>
                                          <p:spTgt spid="2">
                                            <p:txEl>
                                              <p:pRg st="6" end="6"/>
                                            </p:txEl>
                                          </p:spTgt>
                                        </p:tgtEl>
                                      </p:cBhvr>
                                      <p:to x="100000" y="80000"/>
                                    </p:animScale>
                                    <p:animScale>
                                      <p:cBhvr>
                                        <p:cTn id="32" dur="166" decel="50000">
                                          <p:stCondLst>
                                            <p:cond delay="1338"/>
                                          </p:stCondLst>
                                        </p:cTn>
                                        <p:tgtEl>
                                          <p:spTgt spid="2">
                                            <p:txEl>
                                              <p:pRg st="6" end="6"/>
                                            </p:txEl>
                                          </p:spTgt>
                                        </p:tgtEl>
                                      </p:cBhvr>
                                      <p:to x="100000" y="100000"/>
                                    </p:animScale>
                                    <p:animScale>
                                      <p:cBhvr>
                                        <p:cTn id="33" dur="26">
                                          <p:stCondLst>
                                            <p:cond delay="1642"/>
                                          </p:stCondLst>
                                        </p:cTn>
                                        <p:tgtEl>
                                          <p:spTgt spid="2">
                                            <p:txEl>
                                              <p:pRg st="6" end="6"/>
                                            </p:txEl>
                                          </p:spTgt>
                                        </p:tgtEl>
                                      </p:cBhvr>
                                      <p:to x="100000" y="90000"/>
                                    </p:animScale>
                                    <p:animScale>
                                      <p:cBhvr>
                                        <p:cTn id="34" dur="166" decel="50000">
                                          <p:stCondLst>
                                            <p:cond delay="1668"/>
                                          </p:stCondLst>
                                        </p:cTn>
                                        <p:tgtEl>
                                          <p:spTgt spid="2">
                                            <p:txEl>
                                              <p:pRg st="6" end="6"/>
                                            </p:txEl>
                                          </p:spTgt>
                                        </p:tgtEl>
                                      </p:cBhvr>
                                      <p:to x="100000" y="100000"/>
                                    </p:animScale>
                                    <p:animScale>
                                      <p:cBhvr>
                                        <p:cTn id="35" dur="26">
                                          <p:stCondLst>
                                            <p:cond delay="1808"/>
                                          </p:stCondLst>
                                        </p:cTn>
                                        <p:tgtEl>
                                          <p:spTgt spid="2">
                                            <p:txEl>
                                              <p:pRg st="6" end="6"/>
                                            </p:txEl>
                                          </p:spTgt>
                                        </p:tgtEl>
                                      </p:cBhvr>
                                      <p:to x="100000" y="95000"/>
                                    </p:animScale>
                                    <p:animScale>
                                      <p:cBhvr>
                                        <p:cTn id="36" dur="166" decel="50000">
                                          <p:stCondLst>
                                            <p:cond delay="1834"/>
                                          </p:stCondLst>
                                        </p:cTn>
                                        <p:tgtEl>
                                          <p:spTgt spid="2">
                                            <p:txEl>
                                              <p:pRg st="6" end="6"/>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wipe(down)">
                                      <p:cBhvr>
                                        <p:cTn id="39" dur="580">
                                          <p:stCondLst>
                                            <p:cond delay="0"/>
                                          </p:stCondLst>
                                        </p:cTn>
                                        <p:tgtEl>
                                          <p:spTgt spid="2">
                                            <p:txEl>
                                              <p:pRg st="7" end="7"/>
                                            </p:txEl>
                                          </p:spTgt>
                                        </p:tgtEl>
                                      </p:cBhvr>
                                    </p:animEffect>
                                    <p:anim calcmode="lin" valueType="num">
                                      <p:cBhvr>
                                        <p:cTn id="40"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7" end="7"/>
                                            </p:txEl>
                                          </p:spTgt>
                                        </p:tgtEl>
                                      </p:cBhvr>
                                      <p:to x="100000" y="60000"/>
                                    </p:animScale>
                                    <p:animScale>
                                      <p:cBhvr>
                                        <p:cTn id="46" dur="166" decel="50000">
                                          <p:stCondLst>
                                            <p:cond delay="676"/>
                                          </p:stCondLst>
                                        </p:cTn>
                                        <p:tgtEl>
                                          <p:spTgt spid="2">
                                            <p:txEl>
                                              <p:pRg st="7" end="7"/>
                                            </p:txEl>
                                          </p:spTgt>
                                        </p:tgtEl>
                                      </p:cBhvr>
                                      <p:to x="100000" y="100000"/>
                                    </p:animScale>
                                    <p:animScale>
                                      <p:cBhvr>
                                        <p:cTn id="47" dur="26">
                                          <p:stCondLst>
                                            <p:cond delay="1312"/>
                                          </p:stCondLst>
                                        </p:cTn>
                                        <p:tgtEl>
                                          <p:spTgt spid="2">
                                            <p:txEl>
                                              <p:pRg st="7" end="7"/>
                                            </p:txEl>
                                          </p:spTgt>
                                        </p:tgtEl>
                                      </p:cBhvr>
                                      <p:to x="100000" y="80000"/>
                                    </p:animScale>
                                    <p:animScale>
                                      <p:cBhvr>
                                        <p:cTn id="48" dur="166" decel="50000">
                                          <p:stCondLst>
                                            <p:cond delay="1338"/>
                                          </p:stCondLst>
                                        </p:cTn>
                                        <p:tgtEl>
                                          <p:spTgt spid="2">
                                            <p:txEl>
                                              <p:pRg st="7" end="7"/>
                                            </p:txEl>
                                          </p:spTgt>
                                        </p:tgtEl>
                                      </p:cBhvr>
                                      <p:to x="100000" y="100000"/>
                                    </p:animScale>
                                    <p:animScale>
                                      <p:cBhvr>
                                        <p:cTn id="49" dur="26">
                                          <p:stCondLst>
                                            <p:cond delay="1642"/>
                                          </p:stCondLst>
                                        </p:cTn>
                                        <p:tgtEl>
                                          <p:spTgt spid="2">
                                            <p:txEl>
                                              <p:pRg st="7" end="7"/>
                                            </p:txEl>
                                          </p:spTgt>
                                        </p:tgtEl>
                                      </p:cBhvr>
                                      <p:to x="100000" y="90000"/>
                                    </p:animScale>
                                    <p:animScale>
                                      <p:cBhvr>
                                        <p:cTn id="50" dur="166" decel="50000">
                                          <p:stCondLst>
                                            <p:cond delay="1668"/>
                                          </p:stCondLst>
                                        </p:cTn>
                                        <p:tgtEl>
                                          <p:spTgt spid="2">
                                            <p:txEl>
                                              <p:pRg st="7" end="7"/>
                                            </p:txEl>
                                          </p:spTgt>
                                        </p:tgtEl>
                                      </p:cBhvr>
                                      <p:to x="100000" y="100000"/>
                                    </p:animScale>
                                    <p:animScale>
                                      <p:cBhvr>
                                        <p:cTn id="51" dur="26">
                                          <p:stCondLst>
                                            <p:cond delay="1808"/>
                                          </p:stCondLst>
                                        </p:cTn>
                                        <p:tgtEl>
                                          <p:spTgt spid="2">
                                            <p:txEl>
                                              <p:pRg st="7" end="7"/>
                                            </p:txEl>
                                          </p:spTgt>
                                        </p:tgtEl>
                                      </p:cBhvr>
                                      <p:to x="100000" y="95000"/>
                                    </p:animScale>
                                    <p:animScale>
                                      <p:cBhvr>
                                        <p:cTn id="52" dur="166" decel="50000">
                                          <p:stCondLst>
                                            <p:cond delay="1834"/>
                                          </p:stCondLst>
                                        </p:cTn>
                                        <p:tgtEl>
                                          <p:spTgt spid="2">
                                            <p:txEl>
                                              <p:pRg st="7" end="7"/>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wipe(down)">
                                      <p:cBhvr>
                                        <p:cTn id="55" dur="580">
                                          <p:stCondLst>
                                            <p:cond delay="0"/>
                                          </p:stCondLst>
                                        </p:cTn>
                                        <p:tgtEl>
                                          <p:spTgt spid="2">
                                            <p:txEl>
                                              <p:pRg st="8" end="8"/>
                                            </p:txEl>
                                          </p:spTgt>
                                        </p:tgtEl>
                                      </p:cBhvr>
                                    </p:animEffect>
                                    <p:anim calcmode="lin" valueType="num">
                                      <p:cBhvr>
                                        <p:cTn id="56"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8" end="8"/>
                                            </p:txEl>
                                          </p:spTgt>
                                        </p:tgtEl>
                                      </p:cBhvr>
                                      <p:to x="100000" y="60000"/>
                                    </p:animScale>
                                    <p:animScale>
                                      <p:cBhvr>
                                        <p:cTn id="62" dur="166" decel="50000">
                                          <p:stCondLst>
                                            <p:cond delay="676"/>
                                          </p:stCondLst>
                                        </p:cTn>
                                        <p:tgtEl>
                                          <p:spTgt spid="2">
                                            <p:txEl>
                                              <p:pRg st="8" end="8"/>
                                            </p:txEl>
                                          </p:spTgt>
                                        </p:tgtEl>
                                      </p:cBhvr>
                                      <p:to x="100000" y="100000"/>
                                    </p:animScale>
                                    <p:animScale>
                                      <p:cBhvr>
                                        <p:cTn id="63" dur="26">
                                          <p:stCondLst>
                                            <p:cond delay="1312"/>
                                          </p:stCondLst>
                                        </p:cTn>
                                        <p:tgtEl>
                                          <p:spTgt spid="2">
                                            <p:txEl>
                                              <p:pRg st="8" end="8"/>
                                            </p:txEl>
                                          </p:spTgt>
                                        </p:tgtEl>
                                      </p:cBhvr>
                                      <p:to x="100000" y="80000"/>
                                    </p:animScale>
                                    <p:animScale>
                                      <p:cBhvr>
                                        <p:cTn id="64" dur="166" decel="50000">
                                          <p:stCondLst>
                                            <p:cond delay="1338"/>
                                          </p:stCondLst>
                                        </p:cTn>
                                        <p:tgtEl>
                                          <p:spTgt spid="2">
                                            <p:txEl>
                                              <p:pRg st="8" end="8"/>
                                            </p:txEl>
                                          </p:spTgt>
                                        </p:tgtEl>
                                      </p:cBhvr>
                                      <p:to x="100000" y="100000"/>
                                    </p:animScale>
                                    <p:animScale>
                                      <p:cBhvr>
                                        <p:cTn id="65" dur="26">
                                          <p:stCondLst>
                                            <p:cond delay="1642"/>
                                          </p:stCondLst>
                                        </p:cTn>
                                        <p:tgtEl>
                                          <p:spTgt spid="2">
                                            <p:txEl>
                                              <p:pRg st="8" end="8"/>
                                            </p:txEl>
                                          </p:spTgt>
                                        </p:tgtEl>
                                      </p:cBhvr>
                                      <p:to x="100000" y="90000"/>
                                    </p:animScale>
                                    <p:animScale>
                                      <p:cBhvr>
                                        <p:cTn id="66" dur="166" decel="50000">
                                          <p:stCondLst>
                                            <p:cond delay="1668"/>
                                          </p:stCondLst>
                                        </p:cTn>
                                        <p:tgtEl>
                                          <p:spTgt spid="2">
                                            <p:txEl>
                                              <p:pRg st="8" end="8"/>
                                            </p:txEl>
                                          </p:spTgt>
                                        </p:tgtEl>
                                      </p:cBhvr>
                                      <p:to x="100000" y="100000"/>
                                    </p:animScale>
                                    <p:animScale>
                                      <p:cBhvr>
                                        <p:cTn id="67" dur="26">
                                          <p:stCondLst>
                                            <p:cond delay="1808"/>
                                          </p:stCondLst>
                                        </p:cTn>
                                        <p:tgtEl>
                                          <p:spTgt spid="2">
                                            <p:txEl>
                                              <p:pRg st="8" end="8"/>
                                            </p:txEl>
                                          </p:spTgt>
                                        </p:tgtEl>
                                      </p:cBhvr>
                                      <p:to x="100000" y="95000"/>
                                    </p:animScale>
                                    <p:animScale>
                                      <p:cBhvr>
                                        <p:cTn id="68" dur="166" decel="50000">
                                          <p:stCondLst>
                                            <p:cond delay="1834"/>
                                          </p:stCondLst>
                                        </p:cTn>
                                        <p:tgtEl>
                                          <p:spTgt spid="2">
                                            <p:txEl>
                                              <p:pRg st="8" end="8"/>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9" end="9"/>
                                            </p:txEl>
                                          </p:spTgt>
                                        </p:tgtEl>
                                        <p:attrNameLst>
                                          <p:attrName>style.visibility</p:attrName>
                                        </p:attrNameLst>
                                      </p:cBhvr>
                                      <p:to>
                                        <p:strVal val="visible"/>
                                      </p:to>
                                    </p:set>
                                    <p:animEffect transition="in" filter="wipe(down)">
                                      <p:cBhvr>
                                        <p:cTn id="71" dur="580">
                                          <p:stCondLst>
                                            <p:cond delay="0"/>
                                          </p:stCondLst>
                                        </p:cTn>
                                        <p:tgtEl>
                                          <p:spTgt spid="2">
                                            <p:txEl>
                                              <p:pRg st="9" end="9"/>
                                            </p:txEl>
                                          </p:spTgt>
                                        </p:tgtEl>
                                      </p:cBhvr>
                                    </p:animEffect>
                                    <p:anim calcmode="lin" valueType="num">
                                      <p:cBhvr>
                                        <p:cTn id="72"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9" end="9"/>
                                            </p:txEl>
                                          </p:spTgt>
                                        </p:tgtEl>
                                      </p:cBhvr>
                                      <p:to x="100000" y="60000"/>
                                    </p:animScale>
                                    <p:animScale>
                                      <p:cBhvr>
                                        <p:cTn id="78" dur="166" decel="50000">
                                          <p:stCondLst>
                                            <p:cond delay="676"/>
                                          </p:stCondLst>
                                        </p:cTn>
                                        <p:tgtEl>
                                          <p:spTgt spid="2">
                                            <p:txEl>
                                              <p:pRg st="9" end="9"/>
                                            </p:txEl>
                                          </p:spTgt>
                                        </p:tgtEl>
                                      </p:cBhvr>
                                      <p:to x="100000" y="100000"/>
                                    </p:animScale>
                                    <p:animScale>
                                      <p:cBhvr>
                                        <p:cTn id="79" dur="26">
                                          <p:stCondLst>
                                            <p:cond delay="1312"/>
                                          </p:stCondLst>
                                        </p:cTn>
                                        <p:tgtEl>
                                          <p:spTgt spid="2">
                                            <p:txEl>
                                              <p:pRg st="9" end="9"/>
                                            </p:txEl>
                                          </p:spTgt>
                                        </p:tgtEl>
                                      </p:cBhvr>
                                      <p:to x="100000" y="80000"/>
                                    </p:animScale>
                                    <p:animScale>
                                      <p:cBhvr>
                                        <p:cTn id="80" dur="166" decel="50000">
                                          <p:stCondLst>
                                            <p:cond delay="1338"/>
                                          </p:stCondLst>
                                        </p:cTn>
                                        <p:tgtEl>
                                          <p:spTgt spid="2">
                                            <p:txEl>
                                              <p:pRg st="9" end="9"/>
                                            </p:txEl>
                                          </p:spTgt>
                                        </p:tgtEl>
                                      </p:cBhvr>
                                      <p:to x="100000" y="100000"/>
                                    </p:animScale>
                                    <p:animScale>
                                      <p:cBhvr>
                                        <p:cTn id="81" dur="26">
                                          <p:stCondLst>
                                            <p:cond delay="1642"/>
                                          </p:stCondLst>
                                        </p:cTn>
                                        <p:tgtEl>
                                          <p:spTgt spid="2">
                                            <p:txEl>
                                              <p:pRg st="9" end="9"/>
                                            </p:txEl>
                                          </p:spTgt>
                                        </p:tgtEl>
                                      </p:cBhvr>
                                      <p:to x="100000" y="90000"/>
                                    </p:animScale>
                                    <p:animScale>
                                      <p:cBhvr>
                                        <p:cTn id="82" dur="166" decel="50000">
                                          <p:stCondLst>
                                            <p:cond delay="1668"/>
                                          </p:stCondLst>
                                        </p:cTn>
                                        <p:tgtEl>
                                          <p:spTgt spid="2">
                                            <p:txEl>
                                              <p:pRg st="9" end="9"/>
                                            </p:txEl>
                                          </p:spTgt>
                                        </p:tgtEl>
                                      </p:cBhvr>
                                      <p:to x="100000" y="100000"/>
                                    </p:animScale>
                                    <p:animScale>
                                      <p:cBhvr>
                                        <p:cTn id="83" dur="26">
                                          <p:stCondLst>
                                            <p:cond delay="1808"/>
                                          </p:stCondLst>
                                        </p:cTn>
                                        <p:tgtEl>
                                          <p:spTgt spid="2">
                                            <p:txEl>
                                              <p:pRg st="9" end="9"/>
                                            </p:txEl>
                                          </p:spTgt>
                                        </p:tgtEl>
                                      </p:cBhvr>
                                      <p:to x="100000" y="95000"/>
                                    </p:animScale>
                                    <p:animScale>
                                      <p:cBhvr>
                                        <p:cTn id="84" dur="166" decel="50000">
                                          <p:stCondLst>
                                            <p:cond delay="1834"/>
                                          </p:stCondLst>
                                        </p:cTn>
                                        <p:tgtEl>
                                          <p:spTgt spid="2">
                                            <p:txEl>
                                              <p:pRg st="9" end="9"/>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
                                            <p:txEl>
                                              <p:pRg st="10" end="10"/>
                                            </p:txEl>
                                          </p:spTgt>
                                        </p:tgtEl>
                                        <p:attrNameLst>
                                          <p:attrName>style.visibility</p:attrName>
                                        </p:attrNameLst>
                                      </p:cBhvr>
                                      <p:to>
                                        <p:strVal val="visible"/>
                                      </p:to>
                                    </p:set>
                                    <p:animEffect transition="in" filter="wipe(down)">
                                      <p:cBhvr>
                                        <p:cTn id="87" dur="580">
                                          <p:stCondLst>
                                            <p:cond delay="0"/>
                                          </p:stCondLst>
                                        </p:cTn>
                                        <p:tgtEl>
                                          <p:spTgt spid="2">
                                            <p:txEl>
                                              <p:pRg st="10" end="10"/>
                                            </p:txEl>
                                          </p:spTgt>
                                        </p:tgtEl>
                                      </p:cBhvr>
                                    </p:animEffect>
                                    <p:anim calcmode="lin" valueType="num">
                                      <p:cBhvr>
                                        <p:cTn id="88"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10" end="10"/>
                                            </p:txEl>
                                          </p:spTgt>
                                        </p:tgtEl>
                                      </p:cBhvr>
                                      <p:to x="100000" y="60000"/>
                                    </p:animScale>
                                    <p:animScale>
                                      <p:cBhvr>
                                        <p:cTn id="94" dur="166" decel="50000">
                                          <p:stCondLst>
                                            <p:cond delay="676"/>
                                          </p:stCondLst>
                                        </p:cTn>
                                        <p:tgtEl>
                                          <p:spTgt spid="2">
                                            <p:txEl>
                                              <p:pRg st="10" end="10"/>
                                            </p:txEl>
                                          </p:spTgt>
                                        </p:tgtEl>
                                      </p:cBhvr>
                                      <p:to x="100000" y="100000"/>
                                    </p:animScale>
                                    <p:animScale>
                                      <p:cBhvr>
                                        <p:cTn id="95" dur="26">
                                          <p:stCondLst>
                                            <p:cond delay="1312"/>
                                          </p:stCondLst>
                                        </p:cTn>
                                        <p:tgtEl>
                                          <p:spTgt spid="2">
                                            <p:txEl>
                                              <p:pRg st="10" end="10"/>
                                            </p:txEl>
                                          </p:spTgt>
                                        </p:tgtEl>
                                      </p:cBhvr>
                                      <p:to x="100000" y="80000"/>
                                    </p:animScale>
                                    <p:animScale>
                                      <p:cBhvr>
                                        <p:cTn id="96" dur="166" decel="50000">
                                          <p:stCondLst>
                                            <p:cond delay="1338"/>
                                          </p:stCondLst>
                                        </p:cTn>
                                        <p:tgtEl>
                                          <p:spTgt spid="2">
                                            <p:txEl>
                                              <p:pRg st="10" end="10"/>
                                            </p:txEl>
                                          </p:spTgt>
                                        </p:tgtEl>
                                      </p:cBhvr>
                                      <p:to x="100000" y="100000"/>
                                    </p:animScale>
                                    <p:animScale>
                                      <p:cBhvr>
                                        <p:cTn id="97" dur="26">
                                          <p:stCondLst>
                                            <p:cond delay="1642"/>
                                          </p:stCondLst>
                                        </p:cTn>
                                        <p:tgtEl>
                                          <p:spTgt spid="2">
                                            <p:txEl>
                                              <p:pRg st="10" end="10"/>
                                            </p:txEl>
                                          </p:spTgt>
                                        </p:tgtEl>
                                      </p:cBhvr>
                                      <p:to x="100000" y="90000"/>
                                    </p:animScale>
                                    <p:animScale>
                                      <p:cBhvr>
                                        <p:cTn id="98" dur="166" decel="50000">
                                          <p:stCondLst>
                                            <p:cond delay="1668"/>
                                          </p:stCondLst>
                                        </p:cTn>
                                        <p:tgtEl>
                                          <p:spTgt spid="2">
                                            <p:txEl>
                                              <p:pRg st="10" end="10"/>
                                            </p:txEl>
                                          </p:spTgt>
                                        </p:tgtEl>
                                      </p:cBhvr>
                                      <p:to x="100000" y="100000"/>
                                    </p:animScale>
                                    <p:animScale>
                                      <p:cBhvr>
                                        <p:cTn id="99" dur="26">
                                          <p:stCondLst>
                                            <p:cond delay="1808"/>
                                          </p:stCondLst>
                                        </p:cTn>
                                        <p:tgtEl>
                                          <p:spTgt spid="2">
                                            <p:txEl>
                                              <p:pRg st="10" end="10"/>
                                            </p:txEl>
                                          </p:spTgt>
                                        </p:tgtEl>
                                      </p:cBhvr>
                                      <p:to x="100000" y="95000"/>
                                    </p:animScale>
                                    <p:animScale>
                                      <p:cBhvr>
                                        <p:cTn id="100" dur="166" decel="50000">
                                          <p:stCondLst>
                                            <p:cond delay="1834"/>
                                          </p:stCondLst>
                                        </p:cTn>
                                        <p:tgtEl>
                                          <p:spTgt spid="2">
                                            <p:txEl>
                                              <p:pRg st="10" end="10"/>
                                            </p:txEl>
                                          </p:spTgt>
                                        </p:tgtEl>
                                      </p:cBhvr>
                                      <p:to x="100000" y="100000"/>
                                    </p:animScale>
                                  </p:childTnLst>
                                </p:cTn>
                              </p:par>
                            </p:childTnLst>
                          </p:cTn>
                        </p:par>
                      </p:childTnLst>
                    </p:cTn>
                  </p:par>
                  <p:par>
                    <p:cTn id="101" fill="hold">
                      <p:stCondLst>
                        <p:cond delay="indefinite"/>
                      </p:stCondLst>
                      <p:childTnLst>
                        <p:par>
                          <p:cTn id="102" fill="hold">
                            <p:stCondLst>
                              <p:cond delay="0"/>
                            </p:stCondLst>
                            <p:childTnLst>
                              <p:par>
                                <p:cTn id="103" presetID="8" presetClass="emph" presetSubtype="0" fill="hold" nodeType="clickEffect">
                                  <p:stCondLst>
                                    <p:cond delay="0"/>
                                  </p:stCondLst>
                                  <p:childTnLst>
                                    <p:animRot by="21600000">
                                      <p:cBhvr>
                                        <p:cTn id="104" dur="2000" fill="hold"/>
                                        <p:tgtEl>
                                          <p:spTgt spid="2">
                                            <p:txEl>
                                              <p:pRg st="12" end="12"/>
                                            </p:txEl>
                                          </p:spTgt>
                                        </p:tgtEl>
                                        <p:attrNameLst>
                                          <p:attrName>r</p:attrName>
                                        </p:attrNameLst>
                                      </p:cBhvr>
                                    </p:animRot>
                                  </p:childTnLst>
                                </p:cTn>
                              </p:par>
                              <p:par>
                                <p:cTn id="105" presetID="8" presetClass="emph" presetSubtype="0" fill="hold" nodeType="withEffect">
                                  <p:stCondLst>
                                    <p:cond delay="0"/>
                                  </p:stCondLst>
                                  <p:childTnLst>
                                    <p:animRot by="21600000">
                                      <p:cBhvr>
                                        <p:cTn id="106" dur="2000" fill="hold"/>
                                        <p:tgtEl>
                                          <p:spTgt spid="2">
                                            <p:txEl>
                                              <p:pRg st="13" end="13"/>
                                            </p:txEl>
                                          </p:spTgt>
                                        </p:tgtEl>
                                        <p:attrNameLst>
                                          <p:attrName>r</p:attrName>
                                        </p:attrNameLst>
                                      </p:cBhvr>
                                    </p:animRot>
                                  </p:childTnLst>
                                </p:cTn>
                              </p:par>
                            </p:childTnLst>
                          </p:cTn>
                        </p:par>
                      </p:childTnLst>
                    </p:cTn>
                  </p:par>
                  <p:par>
                    <p:cTn id="107" fill="hold">
                      <p:stCondLst>
                        <p:cond delay="indefinite"/>
                      </p:stCondLst>
                      <p:childTnLst>
                        <p:par>
                          <p:cTn id="108" fill="hold">
                            <p:stCondLst>
                              <p:cond delay="0"/>
                            </p:stCondLst>
                            <p:childTnLst>
                              <p:par>
                                <p:cTn id="109" presetID="45" presetClass="entr" presetSubtype="0" fill="hold" nodeType="clickEffect">
                                  <p:stCondLst>
                                    <p:cond delay="0"/>
                                  </p:stCondLst>
                                  <p:childTnLst>
                                    <p:set>
                                      <p:cBhvr>
                                        <p:cTn id="110" dur="1" fill="hold">
                                          <p:stCondLst>
                                            <p:cond delay="0"/>
                                          </p:stCondLst>
                                        </p:cTn>
                                        <p:tgtEl>
                                          <p:spTgt spid="2">
                                            <p:txEl>
                                              <p:pRg st="15" end="15"/>
                                            </p:txEl>
                                          </p:spTgt>
                                        </p:tgtEl>
                                        <p:attrNameLst>
                                          <p:attrName>style.visibility</p:attrName>
                                        </p:attrNameLst>
                                      </p:cBhvr>
                                      <p:to>
                                        <p:strVal val="visible"/>
                                      </p:to>
                                    </p:set>
                                    <p:animEffect transition="in" filter="fade">
                                      <p:cBhvr>
                                        <p:cTn id="111" dur="2000"/>
                                        <p:tgtEl>
                                          <p:spTgt spid="2">
                                            <p:txEl>
                                              <p:pRg st="15" end="15"/>
                                            </p:txEl>
                                          </p:spTgt>
                                        </p:tgtEl>
                                      </p:cBhvr>
                                    </p:animEffect>
                                    <p:anim calcmode="lin" valueType="num">
                                      <p:cBhvr>
                                        <p:cTn id="112" dur="2000" fill="hold"/>
                                        <p:tgtEl>
                                          <p:spTgt spid="2">
                                            <p:txEl>
                                              <p:pRg st="15" end="15"/>
                                            </p:txEl>
                                          </p:spTgt>
                                        </p:tgtEl>
                                        <p:attrNameLst>
                                          <p:attrName>ppt_w</p:attrName>
                                        </p:attrNameLst>
                                      </p:cBhvr>
                                      <p:tavLst>
                                        <p:tav tm="0" fmla="#ppt_w*sin(2.5*pi*$)">
                                          <p:val>
                                            <p:fltVal val="0"/>
                                          </p:val>
                                        </p:tav>
                                        <p:tav tm="100000">
                                          <p:val>
                                            <p:fltVal val="1"/>
                                          </p:val>
                                        </p:tav>
                                      </p:tavLst>
                                    </p:anim>
                                    <p:anim calcmode="lin" valueType="num">
                                      <p:cBhvr>
                                        <p:cTn id="113" dur="2000" fill="hold"/>
                                        <p:tgtEl>
                                          <p:spTgt spid="2">
                                            <p:txEl>
                                              <p:pRg st="15" end="15"/>
                                            </p:txEl>
                                          </p:spTgt>
                                        </p:tgtEl>
                                        <p:attrNameLst>
                                          <p:attrName>ppt_h</p:attrName>
                                        </p:attrNameLst>
                                      </p:cBhvr>
                                      <p:tavLst>
                                        <p:tav tm="0">
                                          <p:val>
                                            <p:strVal val="#ppt_h"/>
                                          </p:val>
                                        </p:tav>
                                        <p:tav tm="100000">
                                          <p:val>
                                            <p:strVal val="#ppt_h"/>
                                          </p:val>
                                        </p:tav>
                                      </p:tavLst>
                                    </p:anim>
                                  </p:childTnLst>
                                </p:cTn>
                              </p:par>
                              <p:par>
                                <p:cTn id="114" presetID="45" presetClass="entr" presetSubtype="0" fill="hold" nodeType="withEffect">
                                  <p:stCondLst>
                                    <p:cond delay="0"/>
                                  </p:stCondLst>
                                  <p:childTnLst>
                                    <p:set>
                                      <p:cBhvr>
                                        <p:cTn id="115" dur="1" fill="hold">
                                          <p:stCondLst>
                                            <p:cond delay="0"/>
                                          </p:stCondLst>
                                        </p:cTn>
                                        <p:tgtEl>
                                          <p:spTgt spid="2">
                                            <p:txEl>
                                              <p:pRg st="16" end="16"/>
                                            </p:txEl>
                                          </p:spTgt>
                                        </p:tgtEl>
                                        <p:attrNameLst>
                                          <p:attrName>style.visibility</p:attrName>
                                        </p:attrNameLst>
                                      </p:cBhvr>
                                      <p:to>
                                        <p:strVal val="visible"/>
                                      </p:to>
                                    </p:set>
                                    <p:animEffect transition="in" filter="fade">
                                      <p:cBhvr>
                                        <p:cTn id="116" dur="2000"/>
                                        <p:tgtEl>
                                          <p:spTgt spid="2">
                                            <p:txEl>
                                              <p:pRg st="16" end="16"/>
                                            </p:txEl>
                                          </p:spTgt>
                                        </p:tgtEl>
                                      </p:cBhvr>
                                    </p:animEffect>
                                    <p:anim calcmode="lin" valueType="num">
                                      <p:cBhvr>
                                        <p:cTn id="117" dur="2000" fill="hold"/>
                                        <p:tgtEl>
                                          <p:spTgt spid="2">
                                            <p:txEl>
                                              <p:pRg st="16" end="16"/>
                                            </p:txEl>
                                          </p:spTgt>
                                        </p:tgtEl>
                                        <p:attrNameLst>
                                          <p:attrName>ppt_w</p:attrName>
                                        </p:attrNameLst>
                                      </p:cBhvr>
                                      <p:tavLst>
                                        <p:tav tm="0" fmla="#ppt_w*sin(2.5*pi*$)">
                                          <p:val>
                                            <p:fltVal val="0"/>
                                          </p:val>
                                        </p:tav>
                                        <p:tav tm="100000">
                                          <p:val>
                                            <p:fltVal val="1"/>
                                          </p:val>
                                        </p:tav>
                                      </p:tavLst>
                                    </p:anim>
                                    <p:anim calcmode="lin" valueType="num">
                                      <p:cBhvr>
                                        <p:cTn id="118" dur="2000" fill="hold"/>
                                        <p:tgtEl>
                                          <p:spTgt spid="2">
                                            <p:txEl>
                                              <p:pRg st="16" end="16"/>
                                            </p:txEl>
                                          </p:spTgt>
                                        </p:tgtEl>
                                        <p:attrNameLst>
                                          <p:attrName>ppt_h</p:attrName>
                                        </p:attrNameLst>
                                      </p:cBhvr>
                                      <p:tavLst>
                                        <p:tav tm="0">
                                          <p:val>
                                            <p:strVal val="#ppt_h"/>
                                          </p:val>
                                        </p:tav>
                                        <p:tav tm="100000">
                                          <p:val>
                                            <p:strVal val="#ppt_h"/>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2">
                                            <p:txEl>
                                              <p:pRg st="17" end="17"/>
                                            </p:txEl>
                                          </p:spTgt>
                                        </p:tgtEl>
                                        <p:attrNameLst>
                                          <p:attrName>style.visibility</p:attrName>
                                        </p:attrNameLst>
                                      </p:cBhvr>
                                      <p:to>
                                        <p:strVal val="visible"/>
                                      </p:to>
                                    </p:set>
                                    <p:anim calcmode="lin" valueType="num">
                                      <p:cBhvr additive="base">
                                        <p:cTn id="123"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2">
                                            <p:txEl>
                                              <p:pRg st="18" end="18"/>
                                            </p:txEl>
                                          </p:spTgt>
                                        </p:tgtEl>
                                        <p:attrNameLst>
                                          <p:attrName>style.visibility</p:attrName>
                                        </p:attrNameLst>
                                      </p:cBhvr>
                                      <p:to>
                                        <p:strVal val="visible"/>
                                      </p:to>
                                    </p:set>
                                    <p:anim calcmode="lin" valueType="num">
                                      <p:cBhvr additive="base">
                                        <p:cTn id="129" dur="500" fill="hold"/>
                                        <p:tgtEl>
                                          <p:spTgt spid="2">
                                            <p:txEl>
                                              <p:pRg st="18" end="18"/>
                                            </p:txEl>
                                          </p:spTgt>
                                        </p:tgtEl>
                                        <p:attrNameLst>
                                          <p:attrName>ppt_x</p:attrName>
                                        </p:attrNameLst>
                                      </p:cBhvr>
                                      <p:tavLst>
                                        <p:tav tm="0">
                                          <p:val>
                                            <p:strVal val="#ppt_x"/>
                                          </p:val>
                                        </p:tav>
                                        <p:tav tm="100000">
                                          <p:val>
                                            <p:strVal val="#ppt_x"/>
                                          </p:val>
                                        </p:tav>
                                      </p:tavLst>
                                    </p:anim>
                                    <p:anim calcmode="lin" valueType="num">
                                      <p:cBhvr additive="base">
                                        <p:cTn id="130" dur="500" fill="hold"/>
                                        <p:tgtEl>
                                          <p:spTgt spid="2">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i="1" u="sng" dirty="0" smtClean="0">
                <a:effectLst>
                  <a:outerShdw blurRad="38100" dist="38100" dir="2700000" algn="tl">
                    <a:srgbClr val="000000">
                      <a:alpha val="43137"/>
                    </a:srgbClr>
                  </a:outerShdw>
                </a:effectLst>
                <a:latin typeface="Algerian" pitchFamily="82" charset="0"/>
              </a:rPr>
              <a:t>CONSTRUCTION</a:t>
            </a:r>
            <a:endParaRPr lang="en-US" sz="6600" i="1" u="sng" dirty="0">
              <a:effectLst>
                <a:outerShdw blurRad="38100" dist="38100" dir="2700000" algn="tl">
                  <a:srgbClr val="000000">
                    <a:alpha val="43137"/>
                  </a:srgbClr>
                </a:outerShdw>
              </a:effectLst>
              <a:latin typeface="Algerian" pitchFamily="82" charset="0"/>
            </a:endParaRPr>
          </a:p>
        </p:txBody>
      </p:sp>
      <p:pic>
        <p:nvPicPr>
          <p:cNvPr id="3074" name="Picture 2" descr="F:\twinkle\6cf0befd97ea9804cf95869a8bc5392a63fb73f7_larg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43000" y="1295400"/>
            <a:ext cx="6896100" cy="5181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2275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00200" y="2057400"/>
            <a:ext cx="5681031" cy="42672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762000" y="685800"/>
            <a:ext cx="6934200" cy="923330"/>
          </a:xfrm>
          <a:prstGeom prst="rect">
            <a:avLst/>
          </a:prstGeom>
          <a:noFill/>
        </p:spPr>
        <p:txBody>
          <a:bodyPr wrap="square" rtlCol="0">
            <a:spAutoFit/>
          </a:bodyPr>
          <a:lstStyle/>
          <a:p>
            <a:pPr marL="285750" indent="-285750">
              <a:buFont typeface="Wingdings" pitchFamily="2" charset="2"/>
              <a:buChar char="Ø"/>
            </a:pPr>
            <a:r>
              <a:rPr lang="en-US" sz="5400" dirty="0" smtClean="0">
                <a:latin typeface="AR BLANCA" pitchFamily="2" charset="0"/>
              </a:rPr>
              <a:t>FLUORESCENT LAMP</a:t>
            </a:r>
            <a:endParaRPr lang="en-US" sz="5400" dirty="0">
              <a:latin typeface="AR BLANCA" pitchFamily="2" charset="0"/>
            </a:endParaRPr>
          </a:p>
        </p:txBody>
      </p:sp>
    </p:spTree>
    <p:extLst>
      <p:ext uri="{BB962C8B-B14F-4D97-AF65-F5344CB8AC3E}">
        <p14:creationId xmlns:p14="http://schemas.microsoft.com/office/powerpoint/2010/main" xmlns="" val="974117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i="1" u="sng" dirty="0" smtClean="0">
                <a:effectLst>
                  <a:outerShdw blurRad="38100" dist="38100" dir="2700000" algn="tl">
                    <a:srgbClr val="000000">
                      <a:alpha val="43137"/>
                    </a:srgbClr>
                  </a:outerShdw>
                </a:effectLst>
                <a:latin typeface="Algerian" pitchFamily="82" charset="0"/>
              </a:rPr>
              <a:t>USE OF FLUORESCNT LAMP</a:t>
            </a:r>
            <a:endParaRPr lang="en-US" sz="5400" i="1" u="sng" dirty="0">
              <a:effectLst>
                <a:outerShdw blurRad="38100" dist="38100" dir="2700000" algn="tl">
                  <a:srgbClr val="000000">
                    <a:alpha val="43137"/>
                  </a:srgbClr>
                </a:outerShdw>
              </a:effectLst>
              <a:latin typeface="Algerian" pitchFamily="82" charset="0"/>
            </a:endParaRPr>
          </a:p>
        </p:txBody>
      </p:sp>
      <p:sp>
        <p:nvSpPr>
          <p:cNvPr id="3" name="TextBox 2"/>
          <p:cNvSpPr txBox="1"/>
          <p:nvPr/>
        </p:nvSpPr>
        <p:spPr>
          <a:xfrm>
            <a:off x="914400" y="1981200"/>
            <a:ext cx="7620000" cy="3539430"/>
          </a:xfrm>
          <a:prstGeom prst="rect">
            <a:avLst/>
          </a:prstGeom>
          <a:noFill/>
        </p:spPr>
        <p:txBody>
          <a:bodyPr wrap="square" rtlCol="0">
            <a:spAutoFit/>
          </a:bodyPr>
          <a:lstStyle/>
          <a:p>
            <a:pPr marL="285750" indent="-285750">
              <a:buFont typeface="Wingdings" pitchFamily="2" charset="2"/>
              <a:buChar char="Ø"/>
            </a:pPr>
            <a:r>
              <a:rPr lang="en-US" sz="2800" dirty="0">
                <a:latin typeface="Arial" pitchFamily="34" charset="0"/>
                <a:cs typeface="Arial" pitchFamily="34" charset="0"/>
              </a:rPr>
              <a:t>Fluorescent lights should be used when a large amount of light is needed and where heating up the room is undesirable. They are very good for use in garages, basements and workshops. True day light OTT lights can be used for jewelry making and suggestions for using them are found in my guide on planning your jewelry workstation.</a:t>
            </a:r>
          </a:p>
        </p:txBody>
      </p:sp>
    </p:spTree>
    <p:extLst>
      <p:ext uri="{BB962C8B-B14F-4D97-AF65-F5344CB8AC3E}">
        <p14:creationId xmlns:p14="http://schemas.microsoft.com/office/powerpoint/2010/main" xmlns="" val="3929729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i="1" u="sng" dirty="0" smtClean="0">
                <a:effectLst>
                  <a:outerShdw blurRad="38100" dist="38100" dir="2700000" algn="tl">
                    <a:srgbClr val="000000">
                      <a:alpha val="43137"/>
                    </a:srgbClr>
                  </a:outerShdw>
                </a:effectLst>
                <a:latin typeface="Algerian" pitchFamily="82" charset="0"/>
              </a:rPr>
              <a:t>LED </a:t>
            </a:r>
            <a:r>
              <a:rPr lang="en-US" dirty="0" smtClean="0">
                <a:latin typeface="Algerian" pitchFamily="82" charset="0"/>
              </a:rPr>
              <a:t>(light emitting diode) </a:t>
            </a:r>
            <a:endParaRPr lang="en-US" dirty="0">
              <a:latin typeface="Algerian" pitchFamily="82" charset="0"/>
            </a:endParaRPr>
          </a:p>
        </p:txBody>
      </p:sp>
      <p:sp>
        <p:nvSpPr>
          <p:cNvPr id="3" name="TextBox 2"/>
          <p:cNvSpPr txBox="1"/>
          <p:nvPr/>
        </p:nvSpPr>
        <p:spPr>
          <a:xfrm>
            <a:off x="685800" y="1752600"/>
            <a:ext cx="7772400" cy="4401205"/>
          </a:xfrm>
          <a:prstGeom prst="rect">
            <a:avLst/>
          </a:prstGeom>
          <a:noFill/>
        </p:spPr>
        <p:txBody>
          <a:bodyPr wrap="square" rtlCol="0">
            <a:spAutoFit/>
          </a:bodyPr>
          <a:lstStyle/>
          <a:p>
            <a:pPr marL="285750" indent="-285750">
              <a:buFont typeface="Wingdings" pitchFamily="2" charset="2"/>
              <a:buChar char="q"/>
            </a:pPr>
            <a:r>
              <a:rPr lang="en-US" sz="2800" dirty="0">
                <a:latin typeface="Arial" pitchFamily="34" charset="0"/>
                <a:cs typeface="Arial" pitchFamily="34" charset="0"/>
              </a:rPr>
              <a:t>LED bulbs are the light of the future. They do not have a filament and can give off nearly white light. While they don't produce enough light to compete with CFL bulbs, they consume the least amount of electricity and produce the least amount of heat. LED bulbs have a very long life span and since LED technology is advancing rapidly, they should be the light of choice for residential applications in the near future.</a:t>
            </a:r>
          </a:p>
        </p:txBody>
      </p:sp>
    </p:spTree>
    <p:extLst>
      <p:ext uri="{BB962C8B-B14F-4D97-AF65-F5344CB8AC3E}">
        <p14:creationId xmlns:p14="http://schemas.microsoft.com/office/powerpoint/2010/main" xmlns="" val="3575013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19200"/>
            <a:ext cx="7391400" cy="4524315"/>
          </a:xfrm>
          <a:prstGeom prst="rect">
            <a:avLst/>
          </a:prstGeom>
          <a:noFill/>
        </p:spPr>
        <p:txBody>
          <a:bodyPr wrap="square" rtlCol="0">
            <a:spAutoFit/>
          </a:bodyPr>
          <a:lstStyle/>
          <a:p>
            <a:pPr marL="285750" indent="-285750">
              <a:buFont typeface="Wingdings" pitchFamily="2" charset="2"/>
              <a:buChar char="q"/>
            </a:pPr>
            <a:r>
              <a:rPr lang="en-US" sz="3200" dirty="0">
                <a:latin typeface="Arial" pitchFamily="34" charset="0"/>
                <a:cs typeface="Arial" pitchFamily="34" charset="0"/>
              </a:rPr>
              <a:t>LED bulbs can come in a wide variety of colors and can be used when colored accent lighting is needed. Because of the large initial cost, but low operating cost and long life, LED lights are being used more and more to replace incandescent bulbs every day.</a:t>
            </a:r>
          </a:p>
          <a:p>
            <a:r>
              <a:rPr lang="en-US" sz="3200" dirty="0">
                <a:latin typeface="Arial" pitchFamily="34" charset="0"/>
                <a:cs typeface="Arial" pitchFamily="34" charset="0"/>
              </a:rPr>
              <a:t>	</a:t>
            </a:r>
          </a:p>
        </p:txBody>
      </p:sp>
    </p:spTree>
    <p:extLst>
      <p:ext uri="{BB962C8B-B14F-4D97-AF65-F5344CB8AC3E}">
        <p14:creationId xmlns:p14="http://schemas.microsoft.com/office/powerpoint/2010/main" xmlns="" val="881190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i="1" u="sng" dirty="0" smtClean="0">
                <a:effectLst>
                  <a:outerShdw blurRad="38100" dist="38100" dir="2700000" algn="tl">
                    <a:srgbClr val="000000">
                      <a:alpha val="43137"/>
                    </a:srgbClr>
                  </a:outerShdw>
                </a:effectLst>
              </a:rPr>
              <a:t>TYPES OF LAMP</a:t>
            </a:r>
            <a:r>
              <a:rPr lang="en-US" dirty="0" smtClean="0"/>
              <a:t>	</a:t>
            </a:r>
            <a:endParaRPr lang="en-US" dirty="0"/>
          </a:p>
        </p:txBody>
      </p:sp>
      <p:sp>
        <p:nvSpPr>
          <p:cNvPr id="3" name="Content Placeholder 2"/>
          <p:cNvSpPr>
            <a:spLocks noGrp="1"/>
          </p:cNvSpPr>
          <p:nvPr>
            <p:ph idx="1"/>
          </p:nvPr>
        </p:nvSpPr>
        <p:spPr/>
        <p:txBody>
          <a:bodyPr>
            <a:normAutofit/>
          </a:bodyPr>
          <a:lstStyle/>
          <a:p>
            <a:r>
              <a:rPr lang="en-US" sz="3600" b="1" i="1" u="sng" dirty="0">
                <a:effectLst>
                  <a:outerShdw blurRad="38100" dist="38100" dir="2700000" algn="tl">
                    <a:srgbClr val="000000">
                      <a:alpha val="43137"/>
                    </a:srgbClr>
                  </a:outerShdw>
                </a:effectLst>
              </a:rPr>
              <a:t>Incandescent</a:t>
            </a:r>
          </a:p>
          <a:p>
            <a:r>
              <a:rPr lang="en-US" sz="3600" b="1" i="1" u="sng" dirty="0" smtClean="0">
                <a:effectLst>
                  <a:outerShdw blurRad="38100" dist="38100" dir="2700000" algn="tl">
                    <a:srgbClr val="000000">
                      <a:alpha val="43137"/>
                    </a:srgbClr>
                  </a:outerShdw>
                </a:effectLst>
              </a:rPr>
              <a:t>Halogen lamp</a:t>
            </a:r>
            <a:endParaRPr lang="en-US" sz="3600" b="1" i="1" u="sng" dirty="0">
              <a:effectLst>
                <a:outerShdw blurRad="38100" dist="38100" dir="2700000" algn="tl">
                  <a:srgbClr val="000000">
                    <a:alpha val="43137"/>
                  </a:srgbClr>
                </a:outerShdw>
              </a:effectLst>
            </a:endParaRPr>
          </a:p>
          <a:p>
            <a:r>
              <a:rPr lang="en-US" sz="3600" b="1" i="1" u="sng" dirty="0">
                <a:effectLst>
                  <a:outerShdw blurRad="38100" dist="38100" dir="2700000" algn="tl">
                    <a:srgbClr val="000000">
                      <a:alpha val="43137"/>
                    </a:srgbClr>
                  </a:outerShdw>
                </a:effectLst>
              </a:rPr>
              <a:t>Fluorescent </a:t>
            </a:r>
            <a:r>
              <a:rPr lang="en-US" sz="3600" b="1" i="1" u="sng" dirty="0" smtClean="0">
                <a:effectLst>
                  <a:outerShdw blurRad="38100" dist="38100" dir="2700000" algn="tl">
                    <a:srgbClr val="000000">
                      <a:alpha val="43137"/>
                    </a:srgbClr>
                  </a:outerShdw>
                </a:effectLst>
              </a:rPr>
              <a:t>lamp</a:t>
            </a:r>
            <a:endParaRPr lang="en-US" sz="3600" b="1" i="1" u="sng" dirty="0">
              <a:effectLst>
                <a:outerShdw blurRad="38100" dist="38100" dir="2700000" algn="tl">
                  <a:srgbClr val="000000">
                    <a:alpha val="43137"/>
                  </a:srgbClr>
                </a:outerShdw>
              </a:effectLst>
            </a:endParaRPr>
          </a:p>
          <a:p>
            <a:r>
              <a:rPr lang="en-US" sz="3600" b="1" i="1" u="sng" dirty="0">
                <a:effectLst>
                  <a:outerShdw blurRad="38100" dist="38100" dir="2700000" algn="tl">
                    <a:srgbClr val="000000">
                      <a:alpha val="43137"/>
                    </a:srgbClr>
                  </a:outerShdw>
                </a:effectLst>
              </a:rPr>
              <a:t>Compact Fluorescent </a:t>
            </a:r>
            <a:r>
              <a:rPr lang="en-US" sz="3600" b="1" i="1" u="sng" dirty="0" smtClean="0">
                <a:effectLst>
                  <a:outerShdw blurRad="38100" dist="38100" dir="2700000" algn="tl">
                    <a:srgbClr val="000000">
                      <a:alpha val="43137"/>
                    </a:srgbClr>
                  </a:outerShdw>
                </a:effectLst>
              </a:rPr>
              <a:t>Lamps</a:t>
            </a:r>
          </a:p>
          <a:p>
            <a:r>
              <a:rPr lang="en-US" sz="3600" b="1" i="1" u="sng" dirty="0">
                <a:effectLst>
                  <a:outerShdw blurRad="38100" dist="38100" dir="2700000" algn="tl">
                    <a:srgbClr val="000000">
                      <a:alpha val="43137"/>
                    </a:srgbClr>
                  </a:outerShdw>
                </a:effectLst>
              </a:rPr>
              <a:t>High-Intensity Discharge </a:t>
            </a:r>
            <a:r>
              <a:rPr lang="en-US" sz="3600" b="1" i="1" u="sng" dirty="0" smtClean="0">
                <a:effectLst>
                  <a:outerShdw blurRad="38100" dist="38100" dir="2700000" algn="tl">
                    <a:srgbClr val="000000">
                      <a:alpha val="43137"/>
                    </a:srgbClr>
                  </a:outerShdw>
                </a:effectLst>
              </a:rPr>
              <a:t>Lamps</a:t>
            </a:r>
            <a:endParaRPr lang="en-US" sz="3600" b="1" i="1" u="sng" dirty="0">
              <a:effectLst>
                <a:outerShdw blurRad="38100" dist="38100" dir="2700000" algn="tl">
                  <a:srgbClr val="000000">
                    <a:alpha val="43137"/>
                  </a:srgbClr>
                </a:outerShdw>
              </a:effectLst>
            </a:endParaRPr>
          </a:p>
          <a:p>
            <a:r>
              <a:rPr lang="en-US" sz="3600" b="1" i="1" u="sng" dirty="0">
                <a:effectLst>
                  <a:outerShdw blurRad="38100" dist="38100" dir="2700000" algn="tl">
                    <a:srgbClr val="000000">
                      <a:alpha val="43137"/>
                    </a:srgbClr>
                  </a:outerShdw>
                </a:effectLst>
              </a:rPr>
              <a:t>Low-Pressure Sodium </a:t>
            </a:r>
            <a:r>
              <a:rPr lang="en-US" sz="3600" b="1" i="1" u="sng" dirty="0" smtClean="0">
                <a:effectLst>
                  <a:outerShdw blurRad="38100" dist="38100" dir="2700000" algn="tl">
                    <a:srgbClr val="000000">
                      <a:alpha val="43137"/>
                    </a:srgbClr>
                  </a:outerShdw>
                </a:effectLst>
              </a:rPr>
              <a:t>Lamps</a:t>
            </a:r>
          </a:p>
          <a:p>
            <a:r>
              <a:rPr lang="en-US" sz="3600" b="1" i="1" u="sng" dirty="0">
                <a:effectLst>
                  <a:outerShdw blurRad="38100" dist="38100" dir="2700000" algn="tl">
                    <a:srgbClr val="000000">
                      <a:alpha val="43137"/>
                    </a:srgbClr>
                  </a:outerShdw>
                </a:effectLst>
              </a:rPr>
              <a:t>LED (Light Emitting Diodes)</a:t>
            </a:r>
          </a:p>
          <a:p>
            <a:endParaRPr lang="en-US" b="1" dirty="0"/>
          </a:p>
          <a:p>
            <a:endParaRPr lang="en-US" dirty="0"/>
          </a:p>
        </p:txBody>
      </p:sp>
    </p:spTree>
    <p:extLst>
      <p:ext uri="{BB962C8B-B14F-4D97-AF65-F5344CB8AC3E}">
        <p14:creationId xmlns:p14="http://schemas.microsoft.com/office/powerpoint/2010/main" xmlns="" val="3942345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i="1" u="sng" dirty="0" smtClean="0">
                <a:effectLst>
                  <a:outerShdw blurRad="38100" dist="38100" dir="2700000" algn="tl">
                    <a:srgbClr val="000000">
                      <a:alpha val="43137"/>
                    </a:srgbClr>
                  </a:outerShdw>
                </a:effectLst>
                <a:latin typeface="Algerian" pitchFamily="82" charset="0"/>
              </a:rPr>
              <a:t>INCANCENTDES</a:t>
            </a:r>
            <a:endParaRPr lang="en-US" sz="8000" i="1" u="sng" dirty="0">
              <a:effectLst>
                <a:outerShdw blurRad="38100" dist="38100" dir="2700000" algn="tl">
                  <a:srgbClr val="000000">
                    <a:alpha val="43137"/>
                  </a:srgbClr>
                </a:outerShdw>
              </a:effectLst>
              <a:latin typeface="Algerian" pitchFamily="82" charset="0"/>
            </a:endParaRPr>
          </a:p>
        </p:txBody>
      </p:sp>
      <p:pic>
        <p:nvPicPr>
          <p:cNvPr id="1026" name="Picture 2" descr="eTopLighting (5) Bulbs, J Type 78mm Double Ended T3 Halogen Light Bulb 120V 150W 120 Volts 150 Watt">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1905000"/>
            <a:ext cx="3124200" cy="313659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Box 3"/>
          <p:cNvSpPr txBox="1"/>
          <p:nvPr/>
        </p:nvSpPr>
        <p:spPr>
          <a:xfrm>
            <a:off x="3352800" y="1600200"/>
            <a:ext cx="5562600" cy="5262979"/>
          </a:xfrm>
          <a:prstGeom prst="rect">
            <a:avLst/>
          </a:prstGeom>
          <a:noFill/>
        </p:spPr>
        <p:txBody>
          <a:bodyPr wrap="square" rtlCol="0">
            <a:spAutoFit/>
          </a:bodyPr>
          <a:lstStyle/>
          <a:p>
            <a:r>
              <a:rPr lang="en-US" dirty="0" smtClean="0"/>
              <a:t>     </a:t>
            </a:r>
            <a:r>
              <a:rPr lang="en-US" sz="2800" dirty="0" smtClean="0">
                <a:latin typeface="Arial" pitchFamily="34" charset="0"/>
                <a:cs typeface="Arial" pitchFamily="34" charset="0"/>
              </a:rPr>
              <a:t>Incandescent </a:t>
            </a:r>
            <a:r>
              <a:rPr lang="en-US" sz="2800" dirty="0">
                <a:latin typeface="Arial" pitchFamily="34" charset="0"/>
                <a:cs typeface="Arial" pitchFamily="34" charset="0"/>
              </a:rPr>
              <a:t>bulbs produce a warm light that is very steady and stable. They are the most common bulb you will find in homes. Most standard incandescent bulbs last anywhere form 700-1000 hours, and many are colored soft white to diffuse light. Incandescent bulbs have a filament, usually tungsten, that heats up as electricity passes through. </a:t>
            </a:r>
          </a:p>
        </p:txBody>
      </p:sp>
    </p:spTree>
    <p:extLst>
      <p:ext uri="{BB962C8B-B14F-4D97-AF65-F5344CB8AC3E}">
        <p14:creationId xmlns:p14="http://schemas.microsoft.com/office/powerpoint/2010/main" xmlns="" val="343006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762000"/>
            <a:ext cx="7696200" cy="5509200"/>
          </a:xfrm>
          <a:prstGeom prst="rect">
            <a:avLst/>
          </a:prstGeom>
          <a:noFill/>
        </p:spPr>
        <p:txBody>
          <a:bodyPr wrap="square" rtlCol="0">
            <a:spAutoFit/>
          </a:bodyPr>
          <a:lstStyle/>
          <a:p>
            <a:r>
              <a:rPr lang="en-US" dirty="0" smtClean="0"/>
              <a:t>           </a:t>
            </a:r>
            <a:r>
              <a:rPr lang="en-US" sz="3200" dirty="0" smtClean="0">
                <a:latin typeface="Arial" pitchFamily="34" charset="0"/>
                <a:cs typeface="Arial" pitchFamily="34" charset="0"/>
              </a:rPr>
              <a:t>While </a:t>
            </a:r>
            <a:r>
              <a:rPr lang="en-US" sz="3200" dirty="0">
                <a:latin typeface="Arial" pitchFamily="34" charset="0"/>
                <a:cs typeface="Arial" pitchFamily="34" charset="0"/>
              </a:rPr>
              <a:t>the main result of an incandescent bulb is heat, it makes quite a lot of light as a byproduct. Incandescent bulbs are the most inefficient bulb because most of the energy used to produce light is actually used to produce heat. Because this heat makes the filament fragile, many bulbs burn out at the end of their life when a sudden surge of power (such as the flick of a switch to turn them on) breaks the filament.</a:t>
            </a:r>
          </a:p>
        </p:txBody>
      </p:sp>
    </p:spTree>
    <p:extLst>
      <p:ext uri="{BB962C8B-B14F-4D97-AF65-F5344CB8AC3E}">
        <p14:creationId xmlns:p14="http://schemas.microsoft.com/office/powerpoint/2010/main" xmlns="" val="3892474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i="1" u="sng" dirty="0" smtClean="0">
                <a:effectLst>
                  <a:outerShdw blurRad="38100" dist="38100" dir="2700000" algn="tl">
                    <a:srgbClr val="000000">
                      <a:alpha val="43137"/>
                    </a:srgbClr>
                  </a:outerShdw>
                </a:effectLst>
                <a:latin typeface="Algerian" pitchFamily="82" charset="0"/>
              </a:rPr>
              <a:t>HALOGEN LAMP</a:t>
            </a:r>
            <a:endParaRPr lang="en-US" sz="6000" i="1" u="sng" dirty="0">
              <a:effectLst>
                <a:outerShdw blurRad="38100" dist="38100" dir="2700000" algn="tl">
                  <a:srgbClr val="000000">
                    <a:alpha val="43137"/>
                  </a:srgbClr>
                </a:outerShdw>
              </a:effectLst>
              <a:latin typeface="Algerian" pitchFamily="82" charset="0"/>
            </a:endParaRPr>
          </a:p>
        </p:txBody>
      </p:sp>
      <p:pic>
        <p:nvPicPr>
          <p:cNvPr id="2050" name="Picture 2" descr="Under Cabinet Fluorescent Light Stick, 24&quot; White">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1000" y="1981200"/>
            <a:ext cx="228600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3505200" y="2036618"/>
            <a:ext cx="5334000" cy="4524315"/>
          </a:xfrm>
          <a:prstGeom prst="rect">
            <a:avLst/>
          </a:prstGeom>
          <a:noFill/>
        </p:spPr>
        <p:txBody>
          <a:bodyPr wrap="square" rtlCol="0">
            <a:spAutoFit/>
          </a:bodyPr>
          <a:lstStyle/>
          <a:p>
            <a:r>
              <a:rPr lang="en-US" dirty="0" smtClean="0"/>
              <a:t>      </a:t>
            </a:r>
            <a:r>
              <a:rPr lang="en-US" sz="2400" dirty="0" smtClean="0">
                <a:latin typeface="Arial" pitchFamily="34" charset="0"/>
                <a:cs typeface="Arial" pitchFamily="34" charset="0"/>
              </a:rPr>
              <a:t>Halogen </a:t>
            </a:r>
            <a:r>
              <a:rPr lang="en-US" sz="2400" dirty="0">
                <a:latin typeface="Arial" pitchFamily="34" charset="0"/>
                <a:cs typeface="Arial" pitchFamily="34" charset="0"/>
              </a:rPr>
              <a:t>bulbs are based on the same principle as incandescent bulbs. While incandescent bulbs are filled with an argon/nitrogen mixture, halogen bulbs are filled with krypton gas. The tungsten filament in a halogen bulb lasts longer because the filament stays stronger. Halogen bulbs are much brighter than incandescent, and are much more energy efficient for the amount of light produced.</a:t>
            </a:r>
          </a:p>
        </p:txBody>
      </p:sp>
    </p:spTree>
    <p:extLst>
      <p:ext uri="{BB962C8B-B14F-4D97-AF65-F5344CB8AC3E}">
        <p14:creationId xmlns:p14="http://schemas.microsoft.com/office/powerpoint/2010/main" xmlns="" val="176023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19200"/>
            <a:ext cx="7924800" cy="4524315"/>
          </a:xfrm>
          <a:prstGeom prst="rect">
            <a:avLst/>
          </a:prstGeom>
          <a:noFill/>
        </p:spPr>
        <p:txBody>
          <a:bodyPr wrap="square" rtlCol="0">
            <a:spAutoFit/>
          </a:bodyPr>
          <a:lstStyle/>
          <a:p>
            <a:r>
              <a:rPr lang="en-US" sz="3600" dirty="0" smtClean="0">
                <a:latin typeface="Arial" pitchFamily="34" charset="0"/>
                <a:cs typeface="Arial" pitchFamily="34" charset="0"/>
              </a:rPr>
              <a:t>   </a:t>
            </a:r>
            <a:r>
              <a:rPr lang="en-US" sz="3600" dirty="0">
                <a:latin typeface="Arial" pitchFamily="34" charset="0"/>
                <a:cs typeface="Arial" pitchFamily="34" charset="0"/>
              </a:rPr>
              <a:t>Halogen bulbs can get very hot, and must be placed in areas without flammable materials nearby. They have a life of a little bit longer than an incandescent and must not be touched because the oils from fingers weakens the glass and can cause the bulb to explode.</a:t>
            </a:r>
          </a:p>
        </p:txBody>
      </p:sp>
    </p:spTree>
    <p:extLst>
      <p:ext uri="{BB962C8B-B14F-4D97-AF65-F5344CB8AC3E}">
        <p14:creationId xmlns:p14="http://schemas.microsoft.com/office/powerpoint/2010/main" xmlns="" val="1507888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i="1" u="sng" dirty="0" smtClean="0">
                <a:effectLst>
                  <a:outerShdw blurRad="38100" dist="38100" dir="2700000" algn="tl">
                    <a:srgbClr val="000000">
                      <a:alpha val="43137"/>
                    </a:srgbClr>
                  </a:outerShdw>
                </a:effectLst>
                <a:latin typeface="Andalus" pitchFamily="18" charset="-78"/>
                <a:cs typeface="Andalus" pitchFamily="18" charset="-78"/>
              </a:rPr>
              <a:t>USE OF HALOGEN LAMP</a:t>
            </a:r>
            <a:endParaRPr lang="en-US" sz="6000" b="1" i="1" u="sng" dirty="0">
              <a:effectLst>
                <a:outerShdw blurRad="38100" dist="38100" dir="2700000" algn="tl">
                  <a:srgbClr val="000000">
                    <a:alpha val="43137"/>
                  </a:srgbClr>
                </a:outerShdw>
              </a:effectLst>
              <a:latin typeface="Andalus" pitchFamily="18" charset="-78"/>
              <a:cs typeface="Andalus" pitchFamily="18" charset="-78"/>
            </a:endParaRPr>
          </a:p>
        </p:txBody>
      </p:sp>
      <p:sp>
        <p:nvSpPr>
          <p:cNvPr id="3" name="TextBox 2"/>
          <p:cNvSpPr txBox="1"/>
          <p:nvPr/>
        </p:nvSpPr>
        <p:spPr>
          <a:xfrm>
            <a:off x="838200" y="1828800"/>
            <a:ext cx="7620000" cy="3416320"/>
          </a:xfrm>
          <a:prstGeom prst="rect">
            <a:avLst/>
          </a:prstGeom>
          <a:noFill/>
        </p:spPr>
        <p:txBody>
          <a:bodyPr wrap="square" rtlCol="0">
            <a:spAutoFit/>
          </a:bodyPr>
          <a:lstStyle/>
          <a:p>
            <a:r>
              <a:rPr lang="en-US" dirty="0" smtClean="0"/>
              <a:t>    </a:t>
            </a:r>
            <a:r>
              <a:rPr lang="en-US" sz="3600" dirty="0" smtClean="0">
                <a:latin typeface="Arial" pitchFamily="34" charset="0"/>
                <a:cs typeface="Arial" pitchFamily="34" charset="0"/>
              </a:rPr>
              <a:t>Use </a:t>
            </a:r>
            <a:r>
              <a:rPr lang="en-US" sz="3600" dirty="0">
                <a:latin typeface="Arial" pitchFamily="34" charset="0"/>
                <a:cs typeface="Arial" pitchFamily="34" charset="0"/>
              </a:rPr>
              <a:t>a halogen bulb when more light than an incandescent can produce is needed. Halogens produce a light that is more similar to daylight and can be used to generate light for crafts and hobbies.</a:t>
            </a:r>
          </a:p>
        </p:txBody>
      </p:sp>
    </p:spTree>
    <p:extLst>
      <p:ext uri="{BB962C8B-B14F-4D97-AF65-F5344CB8AC3E}">
        <p14:creationId xmlns:p14="http://schemas.microsoft.com/office/powerpoint/2010/main" xmlns="" val="1892726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i="1" u="sng" dirty="0" smtClean="0">
                <a:effectLst>
                  <a:outerShdw blurRad="38100" dist="38100" dir="2700000" algn="tl">
                    <a:srgbClr val="000000">
                      <a:alpha val="43137"/>
                    </a:srgbClr>
                  </a:outerShdw>
                </a:effectLst>
                <a:latin typeface="Algerian" pitchFamily="82" charset="0"/>
              </a:rPr>
              <a:t>FLUORESCENT LAMP </a:t>
            </a:r>
            <a:endParaRPr lang="en-US" sz="6600" i="1" u="sng" dirty="0">
              <a:effectLst>
                <a:outerShdw blurRad="38100" dist="38100" dir="2700000" algn="tl">
                  <a:srgbClr val="000000">
                    <a:alpha val="43137"/>
                  </a:srgbClr>
                </a:outerShdw>
              </a:effectLst>
              <a:latin typeface="Algerian" pitchFamily="82" charset="0"/>
            </a:endParaRPr>
          </a:p>
        </p:txBody>
      </p:sp>
      <p:sp>
        <p:nvSpPr>
          <p:cNvPr id="3" name="TextBox 2"/>
          <p:cNvSpPr txBox="1"/>
          <p:nvPr/>
        </p:nvSpPr>
        <p:spPr>
          <a:xfrm>
            <a:off x="762000" y="1981200"/>
            <a:ext cx="7924800" cy="4524315"/>
          </a:xfrm>
          <a:prstGeom prst="rect">
            <a:avLst/>
          </a:prstGeom>
          <a:noFill/>
        </p:spPr>
        <p:txBody>
          <a:bodyPr wrap="square" rtlCol="0">
            <a:spAutoFit/>
          </a:bodyPr>
          <a:lstStyle/>
          <a:p>
            <a:r>
              <a:rPr lang="en-US" dirty="0" smtClean="0"/>
              <a:t>       </a:t>
            </a:r>
            <a:r>
              <a:rPr lang="en-US" sz="2400" dirty="0" smtClean="0">
                <a:latin typeface="Arial" pitchFamily="34" charset="0"/>
                <a:cs typeface="Arial" pitchFamily="34" charset="0"/>
              </a:rPr>
              <a:t>A </a:t>
            </a:r>
            <a:r>
              <a:rPr lang="en-US" sz="2400" dirty="0">
                <a:latin typeface="Arial" pitchFamily="34" charset="0"/>
                <a:cs typeface="Arial" pitchFamily="34" charset="0"/>
              </a:rPr>
              <a:t>fluorescent lamp or fluorescent tube is a low pressure mercury-vapor gas-discharge lamp that uses fluorescence to produce visible light. An electric current in the gas excites mercury vapor which produces short-wave ultraviolet light that then causes a phosphor coating on the inside of the bulb to fluoresce, producing visible light. A fluorescent lamp converts electrical power into useful light much more efficiently than incandescent lamps. The luminous efficacy of a fluorescent light bulb can exceed 100 lumens per watt, several times the efficacy of an incandescent bulb with comparable light output.</a:t>
            </a:r>
          </a:p>
        </p:txBody>
      </p:sp>
    </p:spTree>
    <p:extLst>
      <p:ext uri="{BB962C8B-B14F-4D97-AF65-F5344CB8AC3E}">
        <p14:creationId xmlns:p14="http://schemas.microsoft.com/office/powerpoint/2010/main" xmlns="" val="3752096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762000"/>
            <a:ext cx="7543800" cy="5262979"/>
          </a:xfrm>
          <a:prstGeom prst="rect">
            <a:avLst/>
          </a:prstGeom>
          <a:noFill/>
        </p:spPr>
        <p:txBody>
          <a:bodyPr wrap="square" rtlCol="0">
            <a:spAutoFit/>
          </a:bodyPr>
          <a:lstStyle/>
          <a:p>
            <a:r>
              <a:rPr lang="en-US" sz="2400" dirty="0" smtClean="0">
                <a:latin typeface="Arial" pitchFamily="34" charset="0"/>
                <a:cs typeface="Arial" pitchFamily="34" charset="0"/>
              </a:rPr>
              <a:t>      Fluorescent </a:t>
            </a:r>
            <a:r>
              <a:rPr lang="en-US" sz="2400" dirty="0">
                <a:latin typeface="Arial" pitchFamily="34" charset="0"/>
                <a:cs typeface="Arial" pitchFamily="34" charset="0"/>
              </a:rPr>
              <a:t>lamp fixtures are more costly than incandescent lamps because they require a ballast to regulate the current through the lamp, but the lower energy cost typically offsets the higher initial cost</a:t>
            </a:r>
            <a:r>
              <a:rPr lang="en-US" sz="2400" dirty="0" smtClean="0">
                <a:latin typeface="Arial" pitchFamily="34" charset="0"/>
                <a:cs typeface="Arial" pitchFamily="34" charset="0"/>
              </a:rPr>
              <a:t>.</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     The </a:t>
            </a:r>
            <a:r>
              <a:rPr lang="en-US" sz="2400" dirty="0">
                <a:latin typeface="Arial" pitchFamily="34" charset="0"/>
                <a:cs typeface="Arial" pitchFamily="34" charset="0"/>
              </a:rPr>
              <a:t>compact fluorescent lamp is now available in the same popular sizes as </a:t>
            </a:r>
            <a:r>
              <a:rPr lang="en-US" sz="2400" dirty="0" smtClean="0">
                <a:latin typeface="Arial" pitchFamily="34" charset="0"/>
                <a:cs typeface="Arial" pitchFamily="34" charset="0"/>
              </a:rPr>
              <a:t>incandescent and </a:t>
            </a:r>
            <a:r>
              <a:rPr lang="en-US" sz="2400" dirty="0">
                <a:latin typeface="Arial" pitchFamily="34" charset="0"/>
                <a:cs typeface="Arial" pitchFamily="34" charset="0"/>
              </a:rPr>
              <a:t>is used as an energy-saving alternative in homes.</a:t>
            </a:r>
          </a:p>
          <a:p>
            <a:endParaRPr lang="en-US" sz="2400" dirty="0">
              <a:latin typeface="Arial" pitchFamily="34" charset="0"/>
              <a:cs typeface="Arial" pitchFamily="34" charset="0"/>
            </a:endParaRPr>
          </a:p>
          <a:p>
            <a:r>
              <a:rPr lang="en-US" sz="2400" dirty="0" smtClean="0">
                <a:latin typeface="Arial" pitchFamily="34" charset="0"/>
                <a:cs typeface="Arial" pitchFamily="34" charset="0"/>
              </a:rPr>
              <a:t>       Because </a:t>
            </a:r>
            <a:r>
              <a:rPr lang="en-US" sz="2400" dirty="0">
                <a:latin typeface="Arial" pitchFamily="34" charset="0"/>
                <a:cs typeface="Arial" pitchFamily="34" charset="0"/>
              </a:rPr>
              <a:t>they contain mercury, many fluorescent lamps are classified as hazardous waste. The United States Environmental Protection Agency recommends that fluorescent lamps be segregated from general waste for recycling or safe disposal.[3]</a:t>
            </a:r>
          </a:p>
        </p:txBody>
      </p:sp>
    </p:spTree>
    <p:extLst>
      <p:ext uri="{BB962C8B-B14F-4D97-AF65-F5344CB8AC3E}">
        <p14:creationId xmlns:p14="http://schemas.microsoft.com/office/powerpoint/2010/main" xmlns="" val="2398178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TotalTime>
  <Words>794</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Metro</vt:lpstr>
      <vt:lpstr>Slide 1</vt:lpstr>
      <vt:lpstr>TYPES OF LAMP </vt:lpstr>
      <vt:lpstr>INCANCENTDES</vt:lpstr>
      <vt:lpstr>Slide 4</vt:lpstr>
      <vt:lpstr>HALOGEN LAMP</vt:lpstr>
      <vt:lpstr>Slide 6</vt:lpstr>
      <vt:lpstr>USE OF HALOGEN LAMP</vt:lpstr>
      <vt:lpstr>FLUORESCENT LAMP </vt:lpstr>
      <vt:lpstr>Slide 9</vt:lpstr>
      <vt:lpstr>CONSTRUCTION</vt:lpstr>
      <vt:lpstr>Slide 11</vt:lpstr>
      <vt:lpstr>USE OF FLUORESCNT LAMP</vt:lpstr>
      <vt:lpstr>LED (light emitting diode)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Parth</dc:creator>
  <cp:lastModifiedBy>dhavalrana</cp:lastModifiedBy>
  <cp:revision>22</cp:revision>
  <dcterms:created xsi:type="dcterms:W3CDTF">2013-12-07T05:51:13Z</dcterms:created>
  <dcterms:modified xsi:type="dcterms:W3CDTF">2013-12-14T04:43:52Z</dcterms:modified>
</cp:coreProperties>
</file>