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64" r:id="rId4"/>
    <p:sldId id="265" r:id="rId5"/>
    <p:sldId id="266" r:id="rId6"/>
    <p:sldId id="267" r:id="rId7"/>
    <p:sldId id="260" r:id="rId8"/>
    <p:sldId id="261" r:id="rId9"/>
    <p:sldId id="262" r:id="rId10"/>
    <p:sldId id="263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16B52-8486-4256-8D10-7CA23387995C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4C74D-4942-4764-A62F-1D4D865CD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28837B-3789-44EC-ADE0-8C8BBABA78B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75ADD3-F6FC-4054-AD8C-E92B897DF4D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9011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30D755-40D8-4594-9137-5AFB22D779E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>
              <a:buFontTx/>
              <a:buChar char="•"/>
            </a:pPr>
            <a:r>
              <a:rPr lang="en-US" smtClean="0"/>
              <a:t>Thus a 5-A rate applied to a battery for 10 h would be a 50 - a-h charge to the battery.</a:t>
            </a:r>
          </a:p>
          <a:p>
            <a:pPr>
              <a:buFontTx/>
              <a:buChar char="•"/>
            </a:pPr>
            <a:r>
              <a:rPr lang="en-US" smtClean="0"/>
              <a:t>To fully recharge a battery, you must replace the ampere hours or ampere minutes removed from it plus an extra 20 % charge.</a:t>
            </a:r>
          </a:p>
          <a:p>
            <a:pPr>
              <a:buFontTx/>
              <a:buChar char="•"/>
            </a:pPr>
            <a:r>
              <a:rPr lang="en-US" smtClean="0"/>
              <a:t>This is due to the fact the batteries are not 100 % efficient on recharging.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B972E-13B2-44BC-ACCE-3E7F9EFFACE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49F3A31-31E4-457F-B5B9-A6DE62CB6F27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5324933-2474-48E3-B8C7-9C02D6A22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F3A31-31E4-457F-B5B9-A6DE62CB6F27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24933-2474-48E3-B8C7-9C02D6A22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49F3A31-31E4-457F-B5B9-A6DE62CB6F27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5324933-2474-48E3-B8C7-9C02D6A22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F3A31-31E4-457F-B5B9-A6DE62CB6F27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24933-2474-48E3-B8C7-9C02D6A22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49F3A31-31E4-457F-B5B9-A6DE62CB6F27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5324933-2474-48E3-B8C7-9C02D6A22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F3A31-31E4-457F-B5B9-A6DE62CB6F27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24933-2474-48E3-B8C7-9C02D6A22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F3A31-31E4-457F-B5B9-A6DE62CB6F27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24933-2474-48E3-B8C7-9C02D6A22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F3A31-31E4-457F-B5B9-A6DE62CB6F27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24933-2474-48E3-B8C7-9C02D6A22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49F3A31-31E4-457F-B5B9-A6DE62CB6F27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24933-2474-48E3-B8C7-9C02D6A22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F3A31-31E4-457F-B5B9-A6DE62CB6F27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24933-2474-48E3-B8C7-9C02D6A22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9F3A31-31E4-457F-B5B9-A6DE62CB6F27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24933-2474-48E3-B8C7-9C02D6A22A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49F3A31-31E4-457F-B5B9-A6DE62CB6F27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5324933-2474-48E3-B8C7-9C02D6A22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276600"/>
            <a:ext cx="3733800" cy="1905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</a:rPr>
              <a:t>   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</a:rPr>
              <a:t>Guided by:-</a:t>
            </a:r>
          </a:p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  <a:cs typeface="Aharoni" pitchFamily="2" charset="-79"/>
              </a:rPr>
              <a:t> Hitesh Patel</a:t>
            </a:r>
          </a:p>
          <a:p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  <a:cs typeface="Aharoni" pitchFamily="2" charset="-79"/>
              </a:rPr>
              <a:t>Vidhi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  <a:cs typeface="Aharoni" pitchFamily="2" charset="-79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  <a:cs typeface="Aharoni" pitchFamily="2" charset="-79"/>
              </a:rPr>
              <a:t>Mody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6800" y="3124200"/>
            <a:ext cx="3657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  <a:latin typeface="Cooper Black" pitchFamily="18" charset="0"/>
              </a:rPr>
              <a:t>Submitted by:-</a:t>
            </a:r>
          </a:p>
          <a:p>
            <a:endParaRPr lang="en-US" sz="3600" dirty="0" smtClean="0">
              <a:solidFill>
                <a:schemeClr val="bg1"/>
              </a:solidFill>
              <a:latin typeface="Cooper Black" pitchFamily="18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pperplate Gothic Bold" pitchFamily="34" charset="0"/>
              </a:rPr>
              <a:t>Kotadiya Reshma  26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pperplate Gothic Bold" pitchFamily="34" charset="0"/>
              </a:rPr>
              <a:t>Maniya Saguna      30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pperplate Gothic Bold" pitchFamily="34" charset="0"/>
              </a:rPr>
              <a:t>Sojitra Rachna     54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pperplate Gothic Bold" pitchFamily="34" charset="0"/>
              </a:rPr>
              <a:t>Sidpara Pooja        52</a:t>
            </a:r>
          </a:p>
          <a:p>
            <a:endParaRPr lang="en-US" sz="3600" dirty="0" smtClean="0">
              <a:solidFill>
                <a:schemeClr val="bg1"/>
              </a:solidFill>
              <a:latin typeface="Cooper Black" pitchFamily="18" charset="0"/>
            </a:endParaRPr>
          </a:p>
          <a:p>
            <a:endParaRPr lang="en-US" sz="36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5" name="Text Placeholder 5"/>
          <p:cNvSpPr txBox="1">
            <a:spLocks/>
          </p:cNvSpPr>
          <p:nvPr/>
        </p:nvSpPr>
        <p:spPr>
          <a:xfrm>
            <a:off x="533400" y="5715000"/>
            <a:ext cx="8305801" cy="838200"/>
          </a:xfrm>
          <a:prstGeom prst="rect">
            <a:avLst/>
          </a:prstGeom>
        </p:spPr>
        <p:txBody>
          <a:bodyPr vert="horz" lIns="45720" tIns="0" rIns="45720" bIns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BRANCH:- COMPUTER  SCIENCE  AND ENGINEERING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685800" y="2514601"/>
            <a:ext cx="8305800" cy="6857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SUBJECT  :- ELEMENTS OF</a:t>
            </a:r>
            <a:r>
              <a:rPr kumimoji="0" lang="en-US" sz="2400" b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ELECTRICAL</a:t>
            </a:r>
            <a:r>
              <a:rPr kumimoji="0" lang="en-US" sz="2400" b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ENGINEERING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152400"/>
            <a:ext cx="882047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Pacific school of Engineering, SURAT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Text Placeholder 5"/>
          <p:cNvSpPr txBox="1">
            <a:spLocks/>
          </p:cNvSpPr>
          <p:nvPr/>
        </p:nvSpPr>
        <p:spPr>
          <a:xfrm>
            <a:off x="152400" y="1295400"/>
            <a:ext cx="4191000" cy="6857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INSTITUTE CODE:112</a:t>
            </a:r>
            <a:endParaRPr kumimoji="0" lang="en-US" sz="2000" b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i="1" dirty="0" smtClean="0">
                <a:solidFill>
                  <a:schemeClr val="tx2">
                    <a:lumMod val="25000"/>
                  </a:schemeClr>
                </a:solidFill>
                <a:latin typeface="Algerian" pitchFamily="82" charset="0"/>
              </a:rPr>
              <a:t>TYPES OF RECHARGABLE LEAD ACID BATTERIES</a:t>
            </a:r>
            <a:endParaRPr lang="en-GB" sz="3600" i="1" dirty="0" smtClean="0">
              <a:solidFill>
                <a:schemeClr val="tx2">
                  <a:lumMod val="25000"/>
                </a:schemeClr>
              </a:solidFill>
              <a:latin typeface="Algerian" pitchFamily="82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eaLnBrk="1" hangingPunct="1"/>
            <a:r>
              <a:rPr lang="en-US" sz="2800" b="1" i="1" dirty="0" smtClean="0"/>
              <a:t>DUAL PURPOSE BATTERIES:-</a:t>
            </a:r>
          </a:p>
          <a:p>
            <a:pPr eaLnBrk="1" hangingPunct="1"/>
            <a:endParaRPr lang="en-US" b="1" i="1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sz="2800" i="1" dirty="0" smtClean="0">
                <a:solidFill>
                  <a:srgbClr val="002060"/>
                </a:solidFill>
              </a:rPr>
              <a:t>COMPROMISE BETWEEN MANY THIN PLATES AND FEWER THICK PLATES</a:t>
            </a:r>
          </a:p>
          <a:p>
            <a:pPr eaLnBrk="1" hangingPunct="1"/>
            <a:endParaRPr lang="en-US" sz="2800" i="1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sz="2800" i="1" dirty="0" smtClean="0">
                <a:solidFill>
                  <a:srgbClr val="002060"/>
                </a:solidFill>
              </a:rPr>
              <a:t>CAN BE DISCHARGED BY 50%</a:t>
            </a:r>
          </a:p>
          <a:p>
            <a:pPr eaLnBrk="1" hangingPunct="1">
              <a:buNone/>
            </a:pPr>
            <a:endParaRPr lang="en-US" sz="2800" i="1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sz="2800" i="1" dirty="0" smtClean="0">
                <a:solidFill>
                  <a:srgbClr val="002060"/>
                </a:solidFill>
              </a:rPr>
              <a:t>FEWER CYCLES THAN DEEP CYCLE BATTERY</a:t>
            </a:r>
          </a:p>
          <a:p>
            <a:pPr eaLnBrk="1" hangingPunct="1"/>
            <a:endParaRPr lang="en-US" b="1" i="1" dirty="0" smtClean="0">
              <a:solidFill>
                <a:srgbClr val="002060"/>
              </a:solidFill>
            </a:endParaRPr>
          </a:p>
          <a:p>
            <a:pPr eaLnBrk="1" hangingPunct="1"/>
            <a:endParaRPr lang="en-GB" sz="2800" i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ank yo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1233488" y="1196975"/>
            <a:ext cx="6677025" cy="930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lgerian" pitchFamily="82" charset="0"/>
              </a:rPr>
              <a:t>BATTERIES AND BATTERY CHARGING</a:t>
            </a: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2492375"/>
            <a:ext cx="5976938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allAtOnce"/>
      <p:bldP spid="3076" grpI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>
                <a:solidFill>
                  <a:schemeClr val="accent4">
                    <a:lumMod val="75000"/>
                  </a:schemeClr>
                </a:solidFill>
                <a:latin typeface="Algerian" pitchFamily="82" charset="0"/>
              </a:rPr>
              <a:t>Charging</a:t>
            </a:r>
            <a:br>
              <a:rPr lang="en-US" sz="3600" i="1" dirty="0" smtClean="0">
                <a:solidFill>
                  <a:schemeClr val="accent4">
                    <a:lumMod val="75000"/>
                  </a:schemeClr>
                </a:solidFill>
                <a:latin typeface="Algerian" pitchFamily="82" charset="0"/>
              </a:rPr>
            </a:br>
            <a:endParaRPr lang="en-US" sz="3600" i="1" dirty="0" smtClean="0">
              <a:solidFill>
                <a:schemeClr val="accent4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239000" cy="5236536"/>
          </a:xfrm>
        </p:spPr>
        <p:txBody>
          <a:bodyPr>
            <a:normAutofit fontScale="92500" lnSpcReduction="10000"/>
          </a:bodyPr>
          <a:lstStyle/>
          <a:p>
            <a:r>
              <a:rPr lang="en-US" sz="2400" i="1" dirty="0" smtClean="0">
                <a:solidFill>
                  <a:srgbClr val="002060"/>
                </a:solidFill>
              </a:rPr>
              <a:t>Chemical reaction occur during charging.</a:t>
            </a:r>
          </a:p>
          <a:p>
            <a:endParaRPr lang="en-US" sz="2400" i="1" dirty="0" smtClean="0">
              <a:solidFill>
                <a:srgbClr val="002060"/>
              </a:solidFill>
            </a:endParaRPr>
          </a:p>
          <a:p>
            <a:r>
              <a:rPr lang="en-US" sz="2400" i="1" dirty="0" smtClean="0">
                <a:solidFill>
                  <a:srgbClr val="002060"/>
                </a:solidFill>
              </a:rPr>
              <a:t>Lead sulfate on both plates is  separated into Lead (Pb).</a:t>
            </a:r>
          </a:p>
          <a:p>
            <a:endParaRPr lang="en-US" sz="2400" i="1" dirty="0" smtClean="0">
              <a:solidFill>
                <a:srgbClr val="002060"/>
              </a:solidFill>
            </a:endParaRPr>
          </a:p>
          <a:p>
            <a:r>
              <a:rPr lang="en-US" sz="2400" i="1" dirty="0" smtClean="0">
                <a:solidFill>
                  <a:srgbClr val="002060"/>
                </a:solidFill>
              </a:rPr>
              <a:t>Sulfate (SO4) leaves both plates.</a:t>
            </a:r>
          </a:p>
          <a:p>
            <a:endParaRPr lang="en-US" sz="2400" i="1" dirty="0" smtClean="0">
              <a:solidFill>
                <a:srgbClr val="002060"/>
              </a:solidFill>
            </a:endParaRPr>
          </a:p>
          <a:p>
            <a:r>
              <a:rPr lang="en-US" sz="2400" i="1" dirty="0" smtClean="0">
                <a:solidFill>
                  <a:srgbClr val="002060"/>
                </a:solidFill>
              </a:rPr>
              <a:t>It combines with hydrogen (H) in the electrolyte to form sulfuric acid (H2SO4).</a:t>
            </a:r>
          </a:p>
          <a:p>
            <a:endParaRPr lang="en-US" sz="2400" i="1" dirty="0" smtClean="0">
              <a:solidFill>
                <a:srgbClr val="002060"/>
              </a:solidFill>
            </a:endParaRPr>
          </a:p>
          <a:p>
            <a:r>
              <a:rPr lang="en-US" sz="2400" i="1" dirty="0" smtClean="0">
                <a:solidFill>
                  <a:srgbClr val="002060"/>
                </a:solidFill>
              </a:rPr>
              <a:t>Oxygen (O) combines with the lead (Pb) at the positive plate to form lead oxide (PbO2).</a:t>
            </a:r>
          </a:p>
          <a:p>
            <a:endParaRPr lang="en-US" sz="2400" i="1" dirty="0" smtClean="0">
              <a:solidFill>
                <a:srgbClr val="002060"/>
              </a:solidFill>
            </a:endParaRPr>
          </a:p>
          <a:p>
            <a:r>
              <a:rPr lang="en-US" sz="2400" i="1" dirty="0" smtClean="0">
                <a:solidFill>
                  <a:srgbClr val="002060"/>
                </a:solidFill>
              </a:rPr>
              <a:t>The negative returns  to original form of lead (Pb.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47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47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latin typeface="Algerian" pitchFamily="82" charset="0"/>
              </a:rPr>
              <a:t>Charging</a:t>
            </a:r>
          </a:p>
        </p:txBody>
      </p:sp>
      <p:sp>
        <p:nvSpPr>
          <p:cNvPr id="481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i="1" dirty="0" smtClean="0">
                <a:solidFill>
                  <a:srgbClr val="002060"/>
                </a:solidFill>
              </a:rPr>
              <a:t>Clean Battery Terminals.</a:t>
            </a:r>
          </a:p>
          <a:p>
            <a:endParaRPr lang="en-US" sz="2800" i="1" dirty="0" smtClean="0">
              <a:solidFill>
                <a:srgbClr val="002060"/>
              </a:solidFill>
            </a:endParaRPr>
          </a:p>
          <a:p>
            <a:r>
              <a:rPr lang="en-US" sz="2800" i="1" dirty="0" smtClean="0">
                <a:solidFill>
                  <a:srgbClr val="002060"/>
                </a:solidFill>
              </a:rPr>
              <a:t>Attach clamps to the battery in proper polarity. </a:t>
            </a:r>
          </a:p>
          <a:p>
            <a:endParaRPr lang="en-US" sz="2800" i="1" dirty="0" smtClean="0">
              <a:solidFill>
                <a:srgbClr val="002060"/>
              </a:solidFill>
            </a:endParaRPr>
          </a:p>
          <a:p>
            <a:r>
              <a:rPr lang="en-US" sz="2800" i="1" dirty="0" smtClean="0">
                <a:solidFill>
                  <a:srgbClr val="002060"/>
                </a:solidFill>
              </a:rPr>
              <a:t>Keep open flames and sparks away from battery.</a:t>
            </a:r>
          </a:p>
          <a:p>
            <a:pPr>
              <a:buNone/>
            </a:pPr>
            <a:endParaRPr lang="en-US" sz="2800" i="1" dirty="0" smtClean="0">
              <a:solidFill>
                <a:srgbClr val="002060"/>
              </a:solidFill>
            </a:endParaRPr>
          </a:p>
          <a:p>
            <a:r>
              <a:rPr lang="en-US" sz="2800" i="1" dirty="0" smtClean="0">
                <a:solidFill>
                  <a:srgbClr val="002060"/>
                </a:solidFill>
              </a:rPr>
              <a:t>Ventilate the battery well while charging.</a:t>
            </a:r>
          </a:p>
          <a:p>
            <a:endParaRPr lang="en-US" sz="2800" i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Algerian" pitchFamily="82" charset="0"/>
              </a:rPr>
              <a:t>Charging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239000" cy="4474536"/>
          </a:xfrm>
        </p:spPr>
        <p:txBody>
          <a:bodyPr>
            <a:normAutofit/>
          </a:bodyPr>
          <a:lstStyle/>
          <a:p>
            <a:r>
              <a:rPr lang="en-US" sz="2800" i="1" dirty="0" smtClean="0">
                <a:solidFill>
                  <a:srgbClr val="002060"/>
                </a:solidFill>
              </a:rPr>
              <a:t>The charge a battery receives is equal to the charge rate in amperes multiplied by the time in hours.</a:t>
            </a:r>
          </a:p>
          <a:p>
            <a:pPr>
              <a:buNone/>
            </a:pPr>
            <a:endParaRPr lang="en-US" sz="2800" i="1" dirty="0" smtClean="0">
              <a:solidFill>
                <a:srgbClr val="002060"/>
              </a:solidFill>
            </a:endParaRPr>
          </a:p>
          <a:p>
            <a:r>
              <a:rPr lang="en-US" sz="2800" i="1" dirty="0" smtClean="0">
                <a:solidFill>
                  <a:srgbClr val="002060"/>
                </a:solidFill>
              </a:rPr>
              <a:t>Measure the specific gravity of a cell once per hour during charging to determine full charge.</a:t>
            </a:r>
          </a:p>
          <a:p>
            <a:endParaRPr lang="en-US" sz="2800" i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latin typeface="Algerian" pitchFamily="82" charset="0"/>
              </a:rPr>
              <a:t>Overcharging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7239000" cy="4245936"/>
          </a:xfrm>
        </p:spPr>
        <p:txBody>
          <a:bodyPr>
            <a:normAutofit/>
          </a:bodyPr>
          <a:lstStyle/>
          <a:p>
            <a:r>
              <a:rPr lang="en-US" sz="2800" i="1" dirty="0" smtClean="0">
                <a:solidFill>
                  <a:srgbClr val="002060"/>
                </a:solidFill>
              </a:rPr>
              <a:t>Results in warped or broken plates, damaged separators, severe shedding of the active materials pasted to the plates, and excessive loss of water, which cause plates to dry out.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73100" y="4905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i="1" dirty="0">
                <a:solidFill>
                  <a:schemeClr val="tx2">
                    <a:lumMod val="25000"/>
                  </a:schemeClr>
                </a:solidFill>
                <a:latin typeface="Algerian" pitchFamily="82" charset="0"/>
              </a:rPr>
              <a:t>TYPES OF RECHARGABLE LEAD ACID BATTERIES</a:t>
            </a:r>
            <a:endParaRPr lang="en-GB" sz="4000" i="1" dirty="0">
              <a:solidFill>
                <a:schemeClr val="tx2">
                  <a:lumMod val="25000"/>
                </a:schemeClr>
              </a:solidFill>
              <a:latin typeface="Algerian" pitchFamily="82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73100" y="18161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i="1" dirty="0">
              <a:solidFill>
                <a:srgbClr val="002060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1" i="1" dirty="0">
                <a:solidFill>
                  <a:srgbClr val="002060"/>
                </a:solidFill>
              </a:rPr>
              <a:t>STARTING/CRANKING BATTERIES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 i="1" dirty="0">
              <a:solidFill>
                <a:srgbClr val="002060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1" i="1" dirty="0">
                <a:solidFill>
                  <a:srgbClr val="002060"/>
                </a:solidFill>
              </a:rPr>
              <a:t>DEEP CYCLE BATTERIES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 i="1" dirty="0">
              <a:solidFill>
                <a:srgbClr val="002060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1" i="1" dirty="0">
                <a:solidFill>
                  <a:srgbClr val="002060"/>
                </a:solidFill>
              </a:rPr>
              <a:t>DUAL PURPOSE BATTERIES</a:t>
            </a:r>
            <a:endParaRPr lang="en-GB" sz="24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i="1" dirty="0" smtClean="0">
                <a:solidFill>
                  <a:schemeClr val="tx2">
                    <a:lumMod val="25000"/>
                  </a:schemeClr>
                </a:solidFill>
                <a:latin typeface="Algerian" pitchFamily="82" charset="0"/>
              </a:rPr>
              <a:t>TYPES OF RECHARGABLE LEAD ACID BATTERIES</a:t>
            </a:r>
            <a:endParaRPr lang="en-GB" sz="4000" i="1" dirty="0" smtClean="0">
              <a:solidFill>
                <a:schemeClr val="tx2">
                  <a:lumMod val="25000"/>
                </a:schemeClr>
              </a:solidFill>
              <a:latin typeface="Algerian" pitchFamily="82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endParaRPr lang="en-US" b="1" i="1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b="1" i="1" dirty="0" smtClean="0">
                <a:solidFill>
                  <a:srgbClr val="002060"/>
                </a:solidFill>
              </a:rPr>
              <a:t>STARTING/CRANKING BATTERIES</a:t>
            </a:r>
          </a:p>
          <a:p>
            <a:pPr eaLnBrk="1" hangingPunct="1"/>
            <a:endParaRPr lang="en-US" b="1" i="1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sz="2800" i="1" dirty="0" smtClean="0">
                <a:solidFill>
                  <a:srgbClr val="002060"/>
                </a:solidFill>
              </a:rPr>
              <a:t>MANY THIN PLATES</a:t>
            </a:r>
          </a:p>
          <a:p>
            <a:pPr eaLnBrk="1" hangingPunct="1"/>
            <a:endParaRPr lang="en-US" sz="2800" i="1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sz="2800" i="1" dirty="0" smtClean="0">
                <a:solidFill>
                  <a:srgbClr val="002060"/>
                </a:solidFill>
              </a:rPr>
              <a:t>LARGE AMOUNT OF CURRENT DELIVERY OVER SHORT TIME</a:t>
            </a:r>
          </a:p>
          <a:p>
            <a:pPr eaLnBrk="1" hangingPunct="1">
              <a:buNone/>
            </a:pPr>
            <a:endParaRPr lang="en-US" sz="2800" i="1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sz="2800" i="1" dirty="0" smtClean="0">
                <a:solidFill>
                  <a:srgbClr val="002060"/>
                </a:solidFill>
              </a:rPr>
              <a:t>DAMAGE CAUSED IF DEEPLY DISCHARGED</a:t>
            </a:r>
            <a:endParaRPr lang="en-GB" sz="2800" i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73100" y="4905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i="1" dirty="0">
                <a:solidFill>
                  <a:schemeClr val="tx2">
                    <a:lumMod val="25000"/>
                  </a:schemeClr>
                </a:solidFill>
                <a:latin typeface="Algerian" pitchFamily="82" charset="0"/>
              </a:rPr>
              <a:t>TYPES OF RECHARGABLE LEAD ACID BATTERIES</a:t>
            </a:r>
            <a:endParaRPr lang="en-GB" sz="4000" i="1" dirty="0">
              <a:solidFill>
                <a:schemeClr val="tx2">
                  <a:lumMod val="25000"/>
                </a:schemeClr>
              </a:solidFill>
              <a:latin typeface="Algerian" pitchFamily="82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673100" y="1816100"/>
            <a:ext cx="8229600" cy="481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i="1" dirty="0"/>
              <a:t>DEEP CYCLE </a:t>
            </a:r>
            <a:r>
              <a:rPr lang="en-US" sz="2800" b="1" i="1" dirty="0" smtClean="0"/>
              <a:t>BATTERIES:-</a:t>
            </a:r>
            <a:endParaRPr lang="en-US" sz="2800" b="1" i="1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b="1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 dirty="0">
                <a:solidFill>
                  <a:srgbClr val="002060"/>
                </a:solidFill>
              </a:rPr>
              <a:t>FEWER THICKER </a:t>
            </a:r>
            <a:r>
              <a:rPr lang="en-US" sz="2800" i="1" dirty="0" smtClean="0">
                <a:solidFill>
                  <a:srgbClr val="002060"/>
                </a:solidFill>
              </a:rPr>
              <a:t>PLATES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i="1" dirty="0">
              <a:solidFill>
                <a:srgbClr val="002060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 dirty="0">
                <a:solidFill>
                  <a:srgbClr val="002060"/>
                </a:solidFill>
              </a:rPr>
              <a:t>LOWER CURRENT DELIVERY OVER LONG </a:t>
            </a:r>
            <a:r>
              <a:rPr lang="en-US" sz="2800" i="1" dirty="0" smtClean="0">
                <a:solidFill>
                  <a:srgbClr val="002060"/>
                </a:solidFill>
              </a:rPr>
              <a:t>PERIODS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i="1" dirty="0">
              <a:solidFill>
                <a:srgbClr val="002060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 dirty="0">
                <a:solidFill>
                  <a:srgbClr val="002060"/>
                </a:solidFill>
              </a:rPr>
              <a:t>CAN BE DISCHARGED BY 50% WITHOUT </a:t>
            </a:r>
            <a:r>
              <a:rPr lang="en-US" sz="2800" i="1" dirty="0" smtClean="0">
                <a:solidFill>
                  <a:srgbClr val="002060"/>
                </a:solidFill>
              </a:rPr>
              <a:t>DAMAGE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i="1" dirty="0">
              <a:solidFill>
                <a:srgbClr val="002060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i="1" dirty="0">
                <a:solidFill>
                  <a:srgbClr val="002060"/>
                </a:solidFill>
              </a:rPr>
              <a:t>CAN BE CYCLED MANY TIMES</a:t>
            </a:r>
            <a:endParaRPr lang="en-GB" sz="28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</TotalTime>
  <Words>396</Words>
  <Application>Microsoft Office PowerPoint</Application>
  <PresentationFormat>On-screen Show (4:3)</PresentationFormat>
  <Paragraphs>82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Slide 1</vt:lpstr>
      <vt:lpstr>Slide 2</vt:lpstr>
      <vt:lpstr>Charging </vt:lpstr>
      <vt:lpstr>Charging</vt:lpstr>
      <vt:lpstr>Charging</vt:lpstr>
      <vt:lpstr>Overcharging</vt:lpstr>
      <vt:lpstr>Slide 7</vt:lpstr>
      <vt:lpstr>TYPES OF RECHARGABLE LEAD ACID BATTERIES</vt:lpstr>
      <vt:lpstr>Slide 9</vt:lpstr>
      <vt:lpstr>TYPES OF RECHARGABLE LEAD ACID BATTERIES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</dc:creator>
  <cp:lastModifiedBy>DELL</cp:lastModifiedBy>
  <cp:revision>14</cp:revision>
  <dcterms:created xsi:type="dcterms:W3CDTF">2013-11-25T23:17:06Z</dcterms:created>
  <dcterms:modified xsi:type="dcterms:W3CDTF">2013-12-18T15:18:11Z</dcterms:modified>
</cp:coreProperties>
</file>