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74" r:id="rId2"/>
    <p:sldId id="275" r:id="rId3"/>
    <p:sldId id="270" r:id="rId4"/>
    <p:sldId id="258" r:id="rId5"/>
    <p:sldId id="259" r:id="rId6"/>
    <p:sldId id="260" r:id="rId7"/>
    <p:sldId id="261" r:id="rId8"/>
    <p:sldId id="262" r:id="rId9"/>
    <p:sldId id="263" r:id="rId10"/>
    <p:sldId id="264" r:id="rId11"/>
    <p:sldId id="265" r:id="rId12"/>
    <p:sldId id="266" r:id="rId13"/>
    <p:sldId id="267" r:id="rId14"/>
    <p:sldId id="268" r:id="rId15"/>
    <p:sldId id="269" r:id="rId16"/>
    <p:sldId id="271" r:id="rId17"/>
    <p:sldId id="27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91" autoAdjust="0"/>
    <p:restoredTop sz="94622" autoAdjust="0"/>
  </p:normalViewPr>
  <p:slideViewPr>
    <p:cSldViewPr>
      <p:cViewPr varScale="1">
        <p:scale>
          <a:sx n="65" d="100"/>
          <a:sy n="65" d="100"/>
        </p:scale>
        <p:origin x="-153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12/16/2013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12/16/2013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12/16/2013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12/16/2013</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http://www.fleminghomes.co.uk/news/images/large/61-4.jp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http://www.fleminghomes.co.uk/news/images/large/61-5.jpg"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166687" y="404813"/>
            <a:ext cx="8748713"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r>
              <a:rPr lang="en-US" sz="3200" dirty="0" smtClean="0"/>
              <a:t>      </a:t>
            </a:r>
            <a:r>
              <a:rPr lang="en-US" sz="3200" dirty="0" smtClean="0">
                <a:solidFill>
                  <a:srgbClr val="FFFF00"/>
                </a:solidFill>
              </a:rPr>
              <a:t>SHREE </a:t>
            </a:r>
            <a:r>
              <a:rPr lang="en-US" sz="3200" dirty="0">
                <a:solidFill>
                  <a:srgbClr val="FFFF00"/>
                </a:solidFill>
              </a:rPr>
              <a:t>J.M.SABVA INSTITUTE OF</a:t>
            </a:r>
          </a:p>
          <a:p>
            <a:pPr eaLnBrk="1" hangingPunct="1"/>
            <a:r>
              <a:rPr lang="en-US" sz="3200" dirty="0">
                <a:solidFill>
                  <a:srgbClr val="FFFF00"/>
                </a:solidFill>
              </a:rPr>
              <a:t>   ENGINEERING &amp;TECHNOLOGY</a:t>
            </a:r>
            <a:r>
              <a:rPr lang="en-US" sz="3200" dirty="0" smtClean="0">
                <a:solidFill>
                  <a:srgbClr val="FFFF00"/>
                </a:solidFill>
              </a:rPr>
              <a:t>, BOTAD</a:t>
            </a:r>
            <a:endParaRPr lang="en-US" sz="3200" dirty="0">
              <a:solidFill>
                <a:srgbClr val="FFFF00"/>
              </a:solidFill>
            </a:endParaRPr>
          </a:p>
        </p:txBody>
      </p:sp>
      <p:sp>
        <p:nvSpPr>
          <p:cNvPr id="5" name="TextBox 4"/>
          <p:cNvSpPr txBox="1">
            <a:spLocks noChangeArrowheads="1"/>
          </p:cNvSpPr>
          <p:nvPr/>
        </p:nvSpPr>
        <p:spPr bwMode="auto">
          <a:xfrm>
            <a:off x="2388084" y="3505200"/>
            <a:ext cx="4546116" cy="22467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r>
              <a:rPr lang="en-US" sz="2800" dirty="0"/>
              <a:t>1.BELADIYA VISHAL R.</a:t>
            </a:r>
          </a:p>
          <a:p>
            <a:pPr eaLnBrk="1" hangingPunct="1"/>
            <a:r>
              <a:rPr lang="en-US" sz="2800" dirty="0"/>
              <a:t>2.PARMAR PRAKASH K.</a:t>
            </a:r>
          </a:p>
          <a:p>
            <a:pPr eaLnBrk="1" hangingPunct="1"/>
            <a:r>
              <a:rPr lang="en-US" sz="2800" dirty="0"/>
              <a:t>3.DESAI PARAS V.</a:t>
            </a:r>
          </a:p>
          <a:p>
            <a:pPr eaLnBrk="1" hangingPunct="1"/>
            <a:r>
              <a:rPr lang="en-US" sz="2800" dirty="0"/>
              <a:t>4.PARMAR VISHAL D.</a:t>
            </a:r>
          </a:p>
          <a:p>
            <a:pPr eaLnBrk="1" hangingPunct="1"/>
            <a:r>
              <a:rPr lang="en-US" sz="2800" dirty="0"/>
              <a:t>5.GOHEL KAMLESH B.   </a:t>
            </a:r>
          </a:p>
        </p:txBody>
      </p:sp>
      <p:sp>
        <p:nvSpPr>
          <p:cNvPr id="6" name="TextBox 5"/>
          <p:cNvSpPr txBox="1"/>
          <p:nvPr/>
        </p:nvSpPr>
        <p:spPr>
          <a:xfrm>
            <a:off x="1447800" y="1905000"/>
            <a:ext cx="6528607" cy="1077218"/>
          </a:xfrm>
          <a:prstGeom prst="rect">
            <a:avLst/>
          </a:prstGeom>
          <a:noFill/>
        </p:spPr>
        <p:txBody>
          <a:bodyPr wrap="square" rtlCol="0">
            <a:spAutoFit/>
          </a:bodyPr>
          <a:lstStyle/>
          <a:p>
            <a:r>
              <a:rPr lang="en-US" sz="3200" b="1" dirty="0" smtClean="0"/>
              <a:t>CONSTRUCTION </a:t>
            </a:r>
            <a:r>
              <a:rPr lang="en-US" sz="3200" b="1" dirty="0" smtClean="0"/>
              <a:t> MATERIALS</a:t>
            </a:r>
            <a:endParaRPr lang="en-US" sz="3200" b="1" dirty="0" smtClean="0"/>
          </a:p>
          <a:p>
            <a:r>
              <a:rPr lang="en-US" sz="3200" b="1" dirty="0" smtClean="0"/>
              <a:t>                  </a:t>
            </a:r>
            <a:r>
              <a:rPr lang="en-US" sz="3200" b="1" dirty="0" smtClean="0"/>
              <a:t>     TIMBER    </a:t>
            </a:r>
            <a:endParaRPr lang="en-US" sz="3200" b="1" dirty="0"/>
          </a:p>
        </p:txBody>
      </p:sp>
    </p:spTree>
    <p:custDataLst>
      <p:tags r:id="rId1"/>
    </p:custDataLst>
    <p:extLst>
      <p:ext uri="{BB962C8B-B14F-4D97-AF65-F5344CB8AC3E}">
        <p14:creationId xmlns:p14="http://schemas.microsoft.com/office/powerpoint/2010/main" xmlns="" val="1573536727"/>
      </p:ext>
    </p:extLst>
  </p:cSld>
  <p:clrMapOvr>
    <a:masterClrMapping/>
  </p:clrMapOvr>
  <mc:AlternateContent xmlns:mc="http://schemas.openxmlformats.org/markup-compatibility/2006">
    <mc:Choice xmlns:p14="http://schemas.microsoft.com/office/powerpoint/2010/main" xmlns="" Requires="p14">
      <p:transition spd="slow" p14:dur="3400" advTm="16623">
        <p14:reveal/>
      </p:transition>
    </mc:Choice>
    <mc:Fallback>
      <p:transition spd="slow" advTm="1662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p:cTn id="15"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 calcmode="lin" valueType="num">
                                      <p:cBhvr>
                                        <p:cTn id="23"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 calcmode="lin" valueType="num">
                                      <p:cBhvr>
                                        <p:cTn id="31"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5">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anim calcmode="lin" valueType="num">
                                      <p:cBhvr>
                                        <p:cTn id="39"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41" dur="1000" fill="hold"/>
                                        <p:tgtEl>
                                          <p:spTgt spid="5">
                                            <p:txEl>
                                              <p:pRg st="3" end="3"/>
                                            </p:txEl>
                                          </p:spTgt>
                                        </p:tgtEl>
                                        <p:attrNameLst>
                                          <p:attrName>style.rotation</p:attrName>
                                        </p:attrNameLst>
                                      </p:cBhvr>
                                      <p:tavLst>
                                        <p:tav tm="0">
                                          <p:val>
                                            <p:fltVal val="90"/>
                                          </p:val>
                                        </p:tav>
                                        <p:tav tm="100000">
                                          <p:val>
                                            <p:fltVal val="0"/>
                                          </p:val>
                                        </p:tav>
                                      </p:tavLst>
                                    </p:anim>
                                    <p:animEffect transition="in" filter="fade">
                                      <p:cBhvr>
                                        <p:cTn id="42" dur="1000"/>
                                        <p:tgtEl>
                                          <p:spTgt spid="5">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5">
                                            <p:txEl>
                                              <p:pRg st="4" end="4"/>
                                            </p:txEl>
                                          </p:spTgt>
                                        </p:tgtEl>
                                        <p:attrNameLst>
                                          <p:attrName>style.visibility</p:attrName>
                                        </p:attrNameLst>
                                      </p:cBhvr>
                                      <p:to>
                                        <p:strVal val="visible"/>
                                      </p:to>
                                    </p:set>
                                    <p:anim calcmode="lin" valueType="num">
                                      <p:cBhvr>
                                        <p:cTn id="47"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48"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49" dur="1000" fill="hold"/>
                                        <p:tgtEl>
                                          <p:spTgt spid="5">
                                            <p:txEl>
                                              <p:pRg st="4" end="4"/>
                                            </p:txEl>
                                          </p:spTgt>
                                        </p:tgtEl>
                                        <p:attrNameLst>
                                          <p:attrName>style.rotation</p:attrName>
                                        </p:attrNameLst>
                                      </p:cBhvr>
                                      <p:tavLst>
                                        <p:tav tm="0">
                                          <p:val>
                                            <p:fltVal val="90"/>
                                          </p:val>
                                        </p:tav>
                                        <p:tav tm="100000">
                                          <p:val>
                                            <p:fltVal val="0"/>
                                          </p:val>
                                        </p:tav>
                                      </p:tavLst>
                                    </p:anim>
                                    <p:animEffect transition="in" filter="fade">
                                      <p:cBhvr>
                                        <p:cTn id="50"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052513"/>
            <a:ext cx="9144000" cy="5260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5"/>
          <p:cNvSpPr>
            <a:spLocks noChangeArrowheads="1"/>
          </p:cNvSpPr>
          <p:nvPr/>
        </p:nvSpPr>
        <p:spPr bwMode="auto">
          <a:xfrm>
            <a:off x="107950" y="115888"/>
            <a:ext cx="4826000" cy="936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r>
              <a:rPr lang="en-GB" sz="3200" dirty="0">
                <a:solidFill>
                  <a:schemeClr val="bg1"/>
                </a:solidFill>
              </a:rPr>
              <a:t>Timber Stud Walls</a:t>
            </a:r>
          </a:p>
        </p:txBody>
      </p:sp>
    </p:spTree>
    <p:extLst>
      <p:ext uri="{BB962C8B-B14F-4D97-AF65-F5344CB8AC3E}">
        <p14:creationId xmlns:p14="http://schemas.microsoft.com/office/powerpoint/2010/main" xmlns="" val="2360109111"/>
      </p:ext>
    </p:extLst>
  </p:cSld>
  <p:clrMapOvr>
    <a:masterClrMapping/>
  </p:clrMapOvr>
  <mc:AlternateContent xmlns:mc="http://schemas.openxmlformats.org/markup-compatibility/2006">
    <mc:Choice xmlns:p14="http://schemas.microsoft.com/office/powerpoint/2010/main" xmlns="" Requires="p14">
      <p:transition spd="slow" p14:dur="800" advTm="17930">
        <p14:flythrough/>
      </p:transition>
    </mc:Choice>
    <mc:Fallback>
      <p:transition spd="slow" advTm="1793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50825" y="144463"/>
            <a:ext cx="4752975" cy="90805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solidFill>
                  <a:schemeClr val="bg1"/>
                </a:solidFill>
              </a:rPr>
              <a:t>Trussed Rafter</a:t>
            </a:r>
            <a:endParaRPr lang="en-GB" dirty="0">
              <a:solidFill>
                <a:schemeClr val="bg1"/>
              </a:solidFill>
            </a:endParaRP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a:xfrm>
            <a:off x="179388" y="1268413"/>
            <a:ext cx="8785225" cy="3314700"/>
          </a:xfrm>
          <a:prstGeom prst="rect">
            <a:avLst/>
          </a:prstGeom>
        </p:spPr>
      </p:pic>
      <p:sp>
        <p:nvSpPr>
          <p:cNvPr id="4" name="Rectangle 4"/>
          <p:cNvSpPr>
            <a:spLocks noChangeArrowheads="1"/>
          </p:cNvSpPr>
          <p:nvPr/>
        </p:nvSpPr>
        <p:spPr bwMode="auto">
          <a:xfrm>
            <a:off x="395288" y="4581525"/>
            <a:ext cx="5832475" cy="1511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r>
              <a:rPr lang="en-GB" sz="2400" dirty="0"/>
              <a:t>Trussed Rafters are used on most timber framed houses.</a:t>
            </a:r>
            <a:r>
              <a:rPr lang="en-GB" sz="2400" dirty="0">
                <a:solidFill>
                  <a:srgbClr val="000066"/>
                </a:solidFill>
              </a:rPr>
              <a:t> </a:t>
            </a:r>
          </a:p>
        </p:txBody>
      </p:sp>
    </p:spTree>
    <p:extLst>
      <p:ext uri="{BB962C8B-B14F-4D97-AF65-F5344CB8AC3E}">
        <p14:creationId xmlns:p14="http://schemas.microsoft.com/office/powerpoint/2010/main" xmlns="" val="4100523166"/>
      </p:ext>
    </p:extLst>
  </p:cSld>
  <p:clrMapOvr>
    <a:masterClrMapping/>
  </p:clrMapOvr>
  <mc:AlternateContent xmlns:mc="http://schemas.openxmlformats.org/markup-compatibility/2006">
    <mc:Choice xmlns:p14="http://schemas.microsoft.com/office/powerpoint/2010/main" xmlns="" Requires="p14">
      <p:transition spd="slow" p14:dur="3400" advTm="22617">
        <p14:reveal/>
      </p:transition>
    </mc:Choice>
    <mc:Fallback>
      <p:transition spd="slow" advTm="22617">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555625"/>
            <a:ext cx="9144000" cy="119697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solidFill>
                  <a:schemeClr val="bg1"/>
                </a:solidFill>
              </a:rPr>
              <a:t>Timber Framed structures</a:t>
            </a:r>
            <a:br>
              <a:rPr lang="en-GB" dirty="0" smtClean="0">
                <a:solidFill>
                  <a:schemeClr val="bg1"/>
                </a:solidFill>
              </a:rPr>
            </a:br>
            <a:r>
              <a:rPr lang="en-GB" dirty="0" smtClean="0">
                <a:solidFill>
                  <a:schemeClr val="bg1"/>
                </a:solidFill>
              </a:rPr>
              <a:t> under erection</a:t>
            </a:r>
            <a:endParaRPr lang="en-GB" dirty="0">
              <a:solidFill>
                <a:schemeClr val="bg1"/>
              </a:solidFill>
            </a:endParaRPr>
          </a:p>
        </p:txBody>
      </p:sp>
      <p:pic>
        <p:nvPicPr>
          <p:cNvPr id="3" name="Picture 4" descr="Picture 010"/>
          <p:cNvPicPr>
            <a:picLocks noChangeAspect="1" noChangeArrowheads="1"/>
          </p:cNvPicPr>
          <p:nvPr/>
        </p:nvPicPr>
        <p:blipFill>
          <a:blip r:embed="rId2">
            <a:extLst>
              <a:ext uri="{28A0092B-C50C-407E-A947-70E740481C1C}">
                <a14:useLocalDpi xmlns:a14="http://schemas.microsoft.com/office/drawing/2010/main" xmlns="" val="0"/>
              </a:ext>
            </a:extLst>
          </a:blip>
          <a:srcRect r="64163" b="55110"/>
          <a:stretch>
            <a:fillRect/>
          </a:stretch>
        </p:blipFill>
        <p:spPr>
          <a:xfrm>
            <a:off x="395287" y="2732225"/>
            <a:ext cx="3671887" cy="3449637"/>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4" name="Picture 5" descr="Picture 010"/>
          <p:cNvPicPr>
            <a:picLocks noChangeAspect="1" noChangeArrowheads="1"/>
          </p:cNvPicPr>
          <p:nvPr/>
        </p:nvPicPr>
        <p:blipFill>
          <a:blip r:embed="rId2">
            <a:extLst>
              <a:ext uri="{28A0092B-C50C-407E-A947-70E740481C1C}">
                <a14:useLocalDpi xmlns:a14="http://schemas.microsoft.com/office/drawing/2010/main" xmlns="" val="0"/>
              </a:ext>
            </a:extLst>
          </a:blip>
          <a:srcRect l="64655" r="-5420" b="55110"/>
          <a:stretch>
            <a:fillRect/>
          </a:stretch>
        </p:blipFill>
        <p:spPr bwMode="auto">
          <a:xfrm>
            <a:off x="4787900" y="2798762"/>
            <a:ext cx="4176713" cy="3449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192039156"/>
      </p:ext>
    </p:extLst>
  </p:cSld>
  <p:clrMapOvr>
    <a:masterClrMapping/>
  </p:clrMapOvr>
  <mc:AlternateContent xmlns:mc="http://schemas.openxmlformats.org/markup-compatibility/2006">
    <mc:Choice xmlns:p14="http://schemas.microsoft.com/office/powerpoint/2010/main" xmlns="" Requires="p14">
      <p:transition spd="slow" p14:dur="1200" advTm="18948">
        <p14:flip dir="r"/>
      </p:transition>
    </mc:Choice>
    <mc:Fallback>
      <p:transition spd="slow" advTm="18948">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txBox="1">
            <a:spLocks noChangeArrowheads="1"/>
          </p:cNvSpPr>
          <p:nvPr/>
        </p:nvSpPr>
        <p:spPr>
          <a:xfrm>
            <a:off x="0" y="1268413"/>
            <a:ext cx="4495800" cy="489743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r>
              <a:rPr lang="en-GB" sz="2800" smtClean="0"/>
              <a:t>	</a:t>
            </a:r>
            <a:r>
              <a:rPr lang="en-GB" sz="2400" smtClean="0"/>
              <a:t>To prevent moisture entering into the plywood sheathing during construction a breathable membrane is stapled onto the plywood on the external face. This membrane also provides a second line of defence should moisture penetrate the exterior cladding.</a:t>
            </a:r>
            <a:endParaRPr lang="en-GB" sz="2400"/>
          </a:p>
        </p:txBody>
      </p:sp>
      <p:sp>
        <p:nvSpPr>
          <p:cNvPr id="3" name="Rectangle 7"/>
          <p:cNvSpPr>
            <a:spLocks noChangeArrowheads="1"/>
          </p:cNvSpPr>
          <p:nvPr/>
        </p:nvSpPr>
        <p:spPr bwMode="auto">
          <a:xfrm>
            <a:off x="107950" y="115888"/>
            <a:ext cx="4826000" cy="936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r>
              <a:rPr lang="en-GB" sz="3600" dirty="0">
                <a:solidFill>
                  <a:schemeClr val="bg1"/>
                </a:solidFill>
              </a:rPr>
              <a:t>Breather Membrane</a:t>
            </a:r>
          </a:p>
        </p:txBody>
      </p:sp>
      <p:pic>
        <p:nvPicPr>
          <p:cNvPr id="4" name="Picture 9" descr="Picture 016"/>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a:xfrm>
            <a:off x="4648200" y="2116138"/>
            <a:ext cx="4171950" cy="3128962"/>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1781334150"/>
      </p:ext>
    </p:extLst>
  </p:cSld>
  <p:clrMapOvr>
    <a:masterClrMapping/>
  </p:clrMapOvr>
  <mc:AlternateContent xmlns:mc="http://schemas.openxmlformats.org/markup-compatibility/2006">
    <mc:Choice xmlns:p14="http://schemas.microsoft.com/office/powerpoint/2010/main" xmlns="" Requires="p14">
      <p:transition spd="slow" p14:dur="2000" advTm="23186">
        <p14:ferris dir="l"/>
      </p:transition>
    </mc:Choice>
    <mc:Fallback>
      <p:transition spd="slow" advTm="23186">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80975" y="1052513"/>
            <a:ext cx="5113338" cy="540067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FontTx/>
              <a:buNone/>
            </a:pPr>
            <a:r>
              <a:rPr lang="en-GB" sz="2800" smtClean="0"/>
              <a:t>	</a:t>
            </a:r>
            <a:r>
              <a:rPr lang="en-GB" sz="2400" smtClean="0"/>
              <a:t>External cladding can be chosen from a wide range of materials which include brickwork secured across a cavity to the timber frame with flexible metal ties. </a:t>
            </a:r>
          </a:p>
          <a:p>
            <a:pPr>
              <a:lnSpc>
                <a:spcPct val="90000"/>
              </a:lnSpc>
              <a:buFontTx/>
              <a:buNone/>
            </a:pPr>
            <a:r>
              <a:rPr lang="en-GB" sz="2400" smtClean="0"/>
              <a:t>	The flexible wall ties are used to allow for differential movement between the brick cladding and the timber frame.</a:t>
            </a:r>
          </a:p>
          <a:p>
            <a:pPr>
              <a:lnSpc>
                <a:spcPct val="90000"/>
              </a:lnSpc>
              <a:buFontTx/>
              <a:buNone/>
            </a:pPr>
            <a:r>
              <a:rPr lang="en-GB" sz="2400" smtClean="0"/>
              <a:t>	The brick cladding must be designed in such a way to allow for movement at projecting windows sills and under roof structures.</a:t>
            </a:r>
            <a:endParaRPr lang="en-GB" sz="2400"/>
          </a:p>
        </p:txBody>
      </p:sp>
      <p:sp>
        <p:nvSpPr>
          <p:cNvPr id="3" name="Rectangle 4"/>
          <p:cNvSpPr>
            <a:spLocks noChangeArrowheads="1"/>
          </p:cNvSpPr>
          <p:nvPr/>
        </p:nvSpPr>
        <p:spPr bwMode="auto">
          <a:xfrm>
            <a:off x="107950" y="115888"/>
            <a:ext cx="4826000" cy="936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r>
              <a:rPr lang="en-GB" sz="3200" dirty="0">
                <a:solidFill>
                  <a:schemeClr val="bg1"/>
                </a:solidFill>
              </a:rPr>
              <a:t>External Cladding</a:t>
            </a:r>
          </a:p>
        </p:txBody>
      </p:sp>
      <p:pic>
        <p:nvPicPr>
          <p:cNvPr id="4" name="Picture 7" descr="Picture 001"/>
          <p:cNvPicPr>
            <a:picLocks noChangeAspect="1" noChangeArrowheads="1"/>
          </p:cNvPicPr>
          <p:nvPr/>
        </p:nvPicPr>
        <p:blipFill>
          <a:blip r:embed="rId2" cstate="print">
            <a:extLst>
              <a:ext uri="{28A0092B-C50C-407E-A947-70E740481C1C}">
                <a14:useLocalDpi xmlns:a14="http://schemas.microsoft.com/office/drawing/2010/main" xmlns="" val="0"/>
              </a:ext>
            </a:extLst>
          </a:blip>
          <a:srcRect l="3470" t="64143" r="65768" b="8035"/>
          <a:stretch>
            <a:fillRect/>
          </a:stretch>
        </p:blipFill>
        <p:spPr>
          <a:xfrm>
            <a:off x="5026025" y="1341438"/>
            <a:ext cx="3748088" cy="4392612"/>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1699518543"/>
      </p:ext>
    </p:extLst>
  </p:cSld>
  <p:clrMapOvr>
    <a:masterClrMapping/>
  </p:clrMapOvr>
  <mc:AlternateContent xmlns:mc="http://schemas.openxmlformats.org/markup-compatibility/2006">
    <mc:Choice xmlns:p14="http://schemas.microsoft.com/office/powerpoint/2010/main" xmlns="" Requires="p14">
      <p:transition spd="slow" p14:dur="2000" advTm="34040">
        <p14:prism isContent="1"/>
      </p:transition>
    </mc:Choice>
    <mc:Fallback>
      <p:transition spd="slow" advTm="3404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80975" y="1052513"/>
            <a:ext cx="5113338" cy="540067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buFontTx/>
              <a:buNone/>
            </a:pPr>
            <a:r>
              <a:rPr lang="en-GB" sz="2400" smtClean="0"/>
              <a:t>	</a:t>
            </a:r>
          </a:p>
          <a:p>
            <a:pPr>
              <a:lnSpc>
                <a:spcPct val="80000"/>
              </a:lnSpc>
              <a:buFontTx/>
              <a:buNone/>
            </a:pPr>
            <a:r>
              <a:rPr lang="en-GB" sz="2400" smtClean="0"/>
              <a:t>	</a:t>
            </a:r>
            <a:r>
              <a:rPr lang="en-GB" sz="1800" smtClean="0"/>
              <a:t>A  	Inner Lining of Plasterboard</a:t>
            </a:r>
          </a:p>
          <a:p>
            <a:pPr>
              <a:lnSpc>
                <a:spcPct val="80000"/>
              </a:lnSpc>
              <a:buFontTx/>
              <a:buNone/>
            </a:pPr>
            <a:endParaRPr lang="en-GB" sz="1800" smtClean="0"/>
          </a:p>
          <a:p>
            <a:pPr>
              <a:lnSpc>
                <a:spcPct val="80000"/>
              </a:lnSpc>
              <a:buFontTx/>
              <a:buNone/>
            </a:pPr>
            <a:r>
              <a:rPr lang="en-GB" sz="1800" smtClean="0"/>
              <a:t>	B  	Vapour Check</a:t>
            </a:r>
          </a:p>
          <a:p>
            <a:pPr>
              <a:lnSpc>
                <a:spcPct val="80000"/>
              </a:lnSpc>
              <a:buFontTx/>
              <a:buNone/>
            </a:pPr>
            <a:endParaRPr lang="en-GB" sz="1800" smtClean="0"/>
          </a:p>
          <a:p>
            <a:pPr>
              <a:lnSpc>
                <a:spcPct val="80000"/>
              </a:lnSpc>
              <a:buFontTx/>
              <a:buNone/>
            </a:pPr>
            <a:r>
              <a:rPr lang="en-GB" sz="1800" smtClean="0"/>
              <a:t>	C	Structural Timber Frame</a:t>
            </a:r>
          </a:p>
          <a:p>
            <a:pPr>
              <a:lnSpc>
                <a:spcPct val="80000"/>
              </a:lnSpc>
              <a:buFontTx/>
              <a:buNone/>
            </a:pPr>
            <a:endParaRPr lang="en-GB" sz="1800" smtClean="0"/>
          </a:p>
          <a:p>
            <a:pPr>
              <a:lnSpc>
                <a:spcPct val="80000"/>
              </a:lnSpc>
              <a:buFontTx/>
              <a:buNone/>
            </a:pPr>
            <a:r>
              <a:rPr lang="en-GB" sz="1800" smtClean="0"/>
              <a:t>	D	Thick Insulation Quilt-CFC free</a:t>
            </a:r>
          </a:p>
          <a:p>
            <a:pPr>
              <a:lnSpc>
                <a:spcPct val="80000"/>
              </a:lnSpc>
              <a:buFontTx/>
              <a:buNone/>
            </a:pPr>
            <a:endParaRPr lang="en-GB" sz="1800" smtClean="0"/>
          </a:p>
          <a:p>
            <a:pPr>
              <a:lnSpc>
                <a:spcPct val="80000"/>
              </a:lnSpc>
              <a:buFontTx/>
              <a:buNone/>
            </a:pPr>
            <a:r>
              <a:rPr lang="en-GB" sz="1800" smtClean="0"/>
              <a:t>	E	Sheathing Board</a:t>
            </a:r>
          </a:p>
          <a:p>
            <a:pPr>
              <a:lnSpc>
                <a:spcPct val="80000"/>
              </a:lnSpc>
              <a:buFontTx/>
              <a:buNone/>
            </a:pPr>
            <a:endParaRPr lang="en-GB" sz="1800" smtClean="0"/>
          </a:p>
          <a:p>
            <a:pPr>
              <a:lnSpc>
                <a:spcPct val="80000"/>
              </a:lnSpc>
              <a:buFontTx/>
              <a:buNone/>
            </a:pPr>
            <a:r>
              <a:rPr lang="en-GB" sz="1800" smtClean="0"/>
              <a:t>	F 	Waterproof Breather Membrane</a:t>
            </a:r>
          </a:p>
          <a:p>
            <a:pPr>
              <a:lnSpc>
                <a:spcPct val="80000"/>
              </a:lnSpc>
              <a:buFontTx/>
              <a:buNone/>
            </a:pPr>
            <a:endParaRPr lang="en-GB" sz="1800" smtClean="0"/>
          </a:p>
          <a:p>
            <a:pPr>
              <a:lnSpc>
                <a:spcPct val="80000"/>
              </a:lnSpc>
              <a:buFontTx/>
              <a:buNone/>
            </a:pPr>
            <a:r>
              <a:rPr lang="en-GB" sz="1800" smtClean="0"/>
              <a:t>	G	Stainless Steel Wall Tie</a:t>
            </a:r>
          </a:p>
          <a:p>
            <a:pPr>
              <a:lnSpc>
                <a:spcPct val="80000"/>
              </a:lnSpc>
              <a:buFontTx/>
              <a:buNone/>
            </a:pPr>
            <a:endParaRPr lang="en-GB" sz="1800" smtClean="0"/>
          </a:p>
          <a:p>
            <a:pPr>
              <a:lnSpc>
                <a:spcPct val="80000"/>
              </a:lnSpc>
              <a:buFontTx/>
              <a:buNone/>
            </a:pPr>
            <a:r>
              <a:rPr lang="en-GB" sz="1800" smtClean="0"/>
              <a:t>	H 	Clear 50mm Wall Cavity</a:t>
            </a:r>
          </a:p>
          <a:p>
            <a:pPr>
              <a:lnSpc>
                <a:spcPct val="80000"/>
              </a:lnSpc>
              <a:buFontTx/>
              <a:buNone/>
            </a:pPr>
            <a:endParaRPr lang="en-GB" sz="1800" smtClean="0"/>
          </a:p>
          <a:p>
            <a:pPr>
              <a:lnSpc>
                <a:spcPct val="80000"/>
              </a:lnSpc>
              <a:buFontTx/>
              <a:buNone/>
            </a:pPr>
            <a:r>
              <a:rPr lang="en-GB" sz="1800" smtClean="0"/>
              <a:t>	I	Brick Outer Cladding	</a:t>
            </a:r>
            <a:endParaRPr lang="en-GB" sz="1800"/>
          </a:p>
        </p:txBody>
      </p:sp>
      <p:sp>
        <p:nvSpPr>
          <p:cNvPr id="3" name="Rectangle 3"/>
          <p:cNvSpPr>
            <a:spLocks noChangeArrowheads="1"/>
          </p:cNvSpPr>
          <p:nvPr/>
        </p:nvSpPr>
        <p:spPr bwMode="auto">
          <a:xfrm>
            <a:off x="107950" y="115888"/>
            <a:ext cx="4826000" cy="936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r>
              <a:rPr lang="en-GB" sz="3200" dirty="0">
                <a:solidFill>
                  <a:schemeClr val="bg1"/>
                </a:solidFill>
              </a:rPr>
              <a:t>External Cladding</a:t>
            </a:r>
          </a:p>
        </p:txBody>
      </p:sp>
      <p:pic>
        <p:nvPicPr>
          <p:cNvPr id="4" name="Picture 4" descr="Picture 001"/>
          <p:cNvPicPr>
            <a:picLocks noChangeAspect="1" noChangeArrowheads="1"/>
          </p:cNvPicPr>
          <p:nvPr/>
        </p:nvPicPr>
        <p:blipFill>
          <a:blip r:embed="rId2" cstate="print">
            <a:extLst>
              <a:ext uri="{28A0092B-C50C-407E-A947-70E740481C1C}">
                <a14:useLocalDpi xmlns:a14="http://schemas.microsoft.com/office/drawing/2010/main" xmlns="" val="0"/>
              </a:ext>
            </a:extLst>
          </a:blip>
          <a:srcRect l="3470" t="64143" r="65768" b="8035"/>
          <a:stretch>
            <a:fillRect/>
          </a:stretch>
        </p:blipFill>
        <p:spPr>
          <a:xfrm>
            <a:off x="5026025" y="1341438"/>
            <a:ext cx="3748088" cy="4392612"/>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1770203676"/>
      </p:ext>
    </p:extLst>
  </p:cSld>
  <p:clrMapOvr>
    <a:masterClrMapping/>
  </p:clrMapOvr>
  <mc:AlternateContent xmlns:mc="http://schemas.openxmlformats.org/markup-compatibility/2006">
    <mc:Choice xmlns:p14="http://schemas.microsoft.com/office/powerpoint/2010/main" xmlns="" Requires="p14">
      <p:transition spd="slow" p14:dur="1500" advTm="21470">
        <p14:window dir="vert"/>
      </p:transition>
    </mc:Choice>
    <mc:Fallback>
      <p:transition spd="slow" advTm="2147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1196975"/>
            <a:ext cx="5292725" cy="496887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r>
              <a:rPr lang="en-GB" smtClean="0"/>
              <a:t>	</a:t>
            </a:r>
            <a:endParaRPr lang="en-GB" sz="2400" smtClean="0"/>
          </a:p>
          <a:p>
            <a:pPr>
              <a:buFontTx/>
              <a:buNone/>
            </a:pPr>
            <a:r>
              <a:rPr lang="en-GB" sz="2400" smtClean="0"/>
              <a:t>	Roofing tiles may also be used as a cladding material. These tiles are hung on timber battens which have been secured to the plywood. These battens must be treated with a timber preservative prior to being secured to the plywood.</a:t>
            </a:r>
            <a:endParaRPr lang="en-GB" sz="2400"/>
          </a:p>
        </p:txBody>
      </p:sp>
      <p:sp>
        <p:nvSpPr>
          <p:cNvPr id="3" name="Rectangle 3"/>
          <p:cNvSpPr>
            <a:spLocks noChangeArrowheads="1"/>
          </p:cNvSpPr>
          <p:nvPr/>
        </p:nvSpPr>
        <p:spPr bwMode="auto">
          <a:xfrm>
            <a:off x="107950" y="115888"/>
            <a:ext cx="4826000" cy="936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r>
              <a:rPr lang="en-GB" sz="3200" dirty="0">
                <a:solidFill>
                  <a:schemeClr val="bg1"/>
                </a:solidFill>
              </a:rPr>
              <a:t>External Cladding</a:t>
            </a:r>
          </a:p>
        </p:txBody>
      </p:sp>
      <p:pic>
        <p:nvPicPr>
          <p:cNvPr id="4" name="Picture 4" descr="l"/>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435600" y="1773238"/>
            <a:ext cx="3365500" cy="38163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84512104"/>
      </p:ext>
    </p:extLst>
  </p:cSld>
  <p:clrMapOvr>
    <a:masterClrMapping/>
  </p:clrMapOvr>
  <mc:AlternateContent xmlns:mc="http://schemas.openxmlformats.org/markup-compatibility/2006">
    <mc:Choice xmlns:p14="http://schemas.microsoft.com/office/powerpoint/2010/main" xmlns="" Requires="p14">
      <p:transition spd="slow" p14:dur="1600" advTm="11387">
        <p14:prism isContent="1" isInverted="1"/>
      </p:transition>
    </mc:Choice>
    <mc:Fallback>
      <p:transition spd="slow" advTm="11387">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2362200"/>
            <a:ext cx="5562600" cy="1292662"/>
          </a:xfrm>
          <a:prstGeom prst="rect">
            <a:avLst/>
          </a:prstGeom>
          <a:noFill/>
        </p:spPr>
        <p:txBody>
          <a:bodyPr wrap="square" rtlCol="0">
            <a:spAutoFit/>
          </a:bodyPr>
          <a:lstStyle/>
          <a:p>
            <a:r>
              <a:rPr lang="en-US" dirty="0" smtClean="0"/>
              <a:t>                                             </a:t>
            </a:r>
            <a:r>
              <a:rPr lang="en-US" dirty="0" smtClean="0">
                <a:solidFill>
                  <a:srgbClr val="00B050"/>
                </a:solidFill>
              </a:rPr>
              <a:t>  </a:t>
            </a:r>
            <a:r>
              <a:rPr lang="en-US" sz="6000" dirty="0" smtClean="0">
                <a:solidFill>
                  <a:schemeClr val="bg1"/>
                </a:solidFill>
              </a:rPr>
              <a:t>THANK YOU</a:t>
            </a:r>
            <a:endParaRPr lang="en-US" sz="6000" dirty="0">
              <a:solidFill>
                <a:schemeClr val="bg1"/>
              </a:solidFill>
            </a:endParaRPr>
          </a:p>
        </p:txBody>
      </p:sp>
    </p:spTree>
    <p:extLst>
      <p:ext uri="{BB962C8B-B14F-4D97-AF65-F5344CB8AC3E}">
        <p14:creationId xmlns:p14="http://schemas.microsoft.com/office/powerpoint/2010/main" xmlns="" val="1277956380"/>
      </p:ext>
    </p:extLst>
  </p:cSld>
  <p:clrMapOvr>
    <a:masterClrMapping/>
  </p:clrMapOvr>
  <mc:AlternateContent xmlns:mc="http://schemas.openxmlformats.org/markup-compatibility/2006">
    <mc:Choice xmlns:p14="http://schemas.microsoft.com/office/powerpoint/2010/main" xmlns="" Requires="p14">
      <p:transition spd="slow" p14:dur="1400" advTm="3529">
        <p14:ripple/>
      </p:transition>
    </mc:Choice>
    <mc:Fallback>
      <p:transition spd="slow" advTm="3529">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2209800" y="1106269"/>
            <a:ext cx="4800600" cy="646331"/>
          </a:xfrm>
          <a:prstGeom prst="rect">
            <a:avLst/>
          </a:prstGeom>
          <a:noFill/>
        </p:spPr>
        <p:txBody>
          <a:bodyPr wrap="square" rtlCol="0">
            <a:spAutoFit/>
          </a:bodyPr>
          <a:lstStyle/>
          <a:p>
            <a:r>
              <a:rPr lang="en-US" sz="3600" dirty="0" smtClean="0">
                <a:solidFill>
                  <a:schemeClr val="bg1"/>
                </a:solidFill>
                <a:latin typeface="Times New Roman" pitchFamily="18" charset="0"/>
                <a:cs typeface="Times New Roman" pitchFamily="18" charset="0"/>
              </a:rPr>
              <a:t>WHAT</a:t>
            </a:r>
            <a:r>
              <a:rPr lang="en-US" sz="3600" dirty="0" smtClean="0">
                <a:latin typeface="Times New Roman" pitchFamily="18" charset="0"/>
                <a:cs typeface="Times New Roman" pitchFamily="18" charset="0"/>
              </a:rPr>
              <a:t>  </a:t>
            </a:r>
            <a:r>
              <a:rPr lang="en-US" sz="3600" dirty="0" smtClean="0">
                <a:solidFill>
                  <a:schemeClr val="bg1"/>
                </a:solidFill>
                <a:latin typeface="Times New Roman" pitchFamily="18" charset="0"/>
                <a:cs typeface="Times New Roman" pitchFamily="18" charset="0"/>
              </a:rPr>
              <a:t>IS</a:t>
            </a:r>
            <a:r>
              <a:rPr lang="en-US" sz="3600" dirty="0" smtClean="0">
                <a:latin typeface="Times New Roman" pitchFamily="18" charset="0"/>
                <a:cs typeface="Times New Roman" pitchFamily="18" charset="0"/>
              </a:rPr>
              <a:t> </a:t>
            </a:r>
            <a:r>
              <a:rPr lang="en-US" sz="3600" dirty="0" smtClean="0">
                <a:solidFill>
                  <a:schemeClr val="bg1"/>
                </a:solidFill>
                <a:latin typeface="Times New Roman" pitchFamily="18" charset="0"/>
                <a:cs typeface="Times New Roman" pitchFamily="18" charset="0"/>
              </a:rPr>
              <a:t>TIMBER</a:t>
            </a:r>
            <a:r>
              <a:rPr lang="en-US" sz="3600" dirty="0" smtClean="0">
                <a:latin typeface="Times New Roman" pitchFamily="18" charset="0"/>
                <a:cs typeface="Times New Roman" pitchFamily="18" charset="0"/>
              </a:rPr>
              <a:t> </a:t>
            </a:r>
            <a:r>
              <a:rPr lang="en-US" sz="3600" dirty="0" smtClean="0">
                <a:solidFill>
                  <a:schemeClr val="bg1"/>
                </a:solidFill>
                <a:latin typeface="Times New Roman" pitchFamily="18" charset="0"/>
                <a:cs typeface="Times New Roman" pitchFamily="18" charset="0"/>
              </a:rPr>
              <a:t>?</a:t>
            </a:r>
            <a:endParaRPr lang="en-US" sz="3600" dirty="0">
              <a:solidFill>
                <a:schemeClr val="bg1"/>
              </a:solidFill>
              <a:latin typeface="Times New Roman" pitchFamily="18" charset="0"/>
              <a:cs typeface="Times New Roman" pitchFamily="18" charset="0"/>
            </a:endParaRPr>
          </a:p>
        </p:txBody>
      </p:sp>
      <p:sp>
        <p:nvSpPr>
          <p:cNvPr id="23" name="TextBox 22"/>
          <p:cNvSpPr txBox="1"/>
          <p:nvPr/>
        </p:nvSpPr>
        <p:spPr>
          <a:xfrm>
            <a:off x="457200" y="2438400"/>
            <a:ext cx="8229600" cy="1384995"/>
          </a:xfrm>
          <a:prstGeom prst="rect">
            <a:avLst/>
          </a:prstGeom>
          <a:noFill/>
        </p:spPr>
        <p:txBody>
          <a:bodyPr wrap="square" rtlCol="0">
            <a:spAutoFit/>
          </a:bodyPr>
          <a:lstStyle/>
          <a:p>
            <a:pPr>
              <a:buFont typeface="Wingdings" pitchFamily="2" charset="2"/>
              <a:buChar char="§"/>
            </a:pPr>
            <a:r>
              <a:rPr lang="en-US" sz="2800" dirty="0" smtClean="0">
                <a:solidFill>
                  <a:schemeClr val="bg1"/>
                </a:solidFill>
                <a:latin typeface="Times New Roman" pitchFamily="18" charset="0"/>
                <a:cs typeface="Times New Roman" pitchFamily="18" charset="0"/>
              </a:rPr>
              <a:t> Timber  is one of the oldest </a:t>
            </a:r>
            <a:r>
              <a:rPr lang="en-US" sz="2800" dirty="0" smtClean="0">
                <a:solidFill>
                  <a:schemeClr val="bg1"/>
                </a:solidFill>
                <a:latin typeface="Times New Roman" pitchFamily="18" charset="0"/>
                <a:cs typeface="Times New Roman" pitchFamily="18" charset="0"/>
              </a:rPr>
              <a:t>structural  materials used </a:t>
            </a:r>
            <a:r>
              <a:rPr lang="en-US" sz="2800" dirty="0" smtClean="0">
                <a:solidFill>
                  <a:schemeClr val="bg1"/>
                </a:solidFill>
                <a:latin typeface="Times New Roman" pitchFamily="18" charset="0"/>
                <a:cs typeface="Times New Roman" pitchFamily="18" charset="0"/>
              </a:rPr>
              <a:t>by them.</a:t>
            </a:r>
          </a:p>
          <a:p>
            <a:pPr>
              <a:buFont typeface="Wingdings" pitchFamily="2" charset="2"/>
              <a:buChar char="§"/>
            </a:pPr>
            <a:endParaRPr lang="en-US" sz="2800" dirty="0">
              <a:latin typeface="Times New Roman" pitchFamily="18" charset="0"/>
              <a:cs typeface="Times New Roman" pitchFamily="18" charset="0"/>
            </a:endParaRPr>
          </a:p>
        </p:txBody>
      </p:sp>
      <p:cxnSp>
        <p:nvCxnSpPr>
          <p:cNvPr id="24" name="Straight Connector 23"/>
          <p:cNvCxnSpPr/>
          <p:nvPr/>
        </p:nvCxnSpPr>
        <p:spPr>
          <a:xfrm>
            <a:off x="1828800" y="4495800"/>
            <a:ext cx="5486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flipH="1" flipV="1">
            <a:off x="4306094" y="4381500"/>
            <a:ext cx="228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886200" y="3581400"/>
            <a:ext cx="1447800" cy="800219"/>
          </a:xfrm>
          <a:prstGeom prst="rect">
            <a:avLst/>
          </a:prstGeom>
          <a:noFill/>
        </p:spPr>
        <p:txBody>
          <a:bodyPr wrap="square" rtlCol="0">
            <a:spAutoFit/>
          </a:bodyPr>
          <a:lstStyle/>
          <a:p>
            <a:r>
              <a:rPr lang="en-US" dirty="0" smtClean="0"/>
              <a:t>       </a:t>
            </a:r>
            <a:r>
              <a:rPr lang="en-US" sz="2800" dirty="0" smtClean="0">
                <a:solidFill>
                  <a:schemeClr val="bg1"/>
                </a:solidFill>
              </a:rPr>
              <a:t>TREE</a:t>
            </a:r>
            <a:endParaRPr lang="en-US" dirty="0">
              <a:solidFill>
                <a:schemeClr val="bg1"/>
              </a:solidFill>
            </a:endParaRPr>
          </a:p>
        </p:txBody>
      </p:sp>
      <p:cxnSp>
        <p:nvCxnSpPr>
          <p:cNvPr id="27" name="Straight Connector 26"/>
          <p:cNvCxnSpPr/>
          <p:nvPr/>
        </p:nvCxnSpPr>
        <p:spPr>
          <a:xfrm rot="5400000">
            <a:off x="1714500" y="46101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7239000" y="4572000"/>
            <a:ext cx="152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990600" y="4724400"/>
            <a:ext cx="2362200" cy="461665"/>
          </a:xfrm>
          <a:prstGeom prst="rect">
            <a:avLst/>
          </a:prstGeom>
          <a:noFill/>
        </p:spPr>
        <p:txBody>
          <a:bodyPr wrap="square" rtlCol="0">
            <a:spAutoFit/>
          </a:bodyPr>
          <a:lstStyle/>
          <a:p>
            <a:r>
              <a:rPr lang="en-US" sz="2400" dirty="0" smtClean="0">
                <a:solidFill>
                  <a:schemeClr val="bg1"/>
                </a:solidFill>
              </a:rPr>
              <a:t>EXOGENOUS</a:t>
            </a:r>
            <a:endParaRPr lang="en-US" dirty="0">
              <a:solidFill>
                <a:schemeClr val="bg1"/>
              </a:solidFill>
            </a:endParaRPr>
          </a:p>
        </p:txBody>
      </p:sp>
      <p:sp>
        <p:nvSpPr>
          <p:cNvPr id="30" name="TextBox 29"/>
          <p:cNvSpPr txBox="1"/>
          <p:nvPr/>
        </p:nvSpPr>
        <p:spPr>
          <a:xfrm>
            <a:off x="6096000" y="4724400"/>
            <a:ext cx="2514600" cy="461665"/>
          </a:xfrm>
          <a:prstGeom prst="rect">
            <a:avLst/>
          </a:prstGeom>
          <a:noFill/>
        </p:spPr>
        <p:txBody>
          <a:bodyPr wrap="square" rtlCol="0">
            <a:spAutoFit/>
          </a:bodyPr>
          <a:lstStyle/>
          <a:p>
            <a:r>
              <a:rPr lang="en-US" sz="2400" dirty="0" smtClean="0">
                <a:solidFill>
                  <a:schemeClr val="bg1"/>
                </a:solidFill>
              </a:rPr>
              <a:t>ENDOGENOUS</a:t>
            </a:r>
            <a:endParaRPr lang="en-US" sz="2400" dirty="0">
              <a:solidFill>
                <a:schemeClr val="bg1"/>
              </a:solidFill>
            </a:endParaRPr>
          </a:p>
        </p:txBody>
      </p:sp>
    </p:spTree>
    <p:extLst>
      <p:ext uri="{BB962C8B-B14F-4D97-AF65-F5344CB8AC3E}">
        <p14:creationId xmlns:p14="http://schemas.microsoft.com/office/powerpoint/2010/main" xmlns="" val="88817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2"/>
                                        </p:tgtEl>
                                        <p:attrNameLst>
                                          <p:attrName>style.visibility</p:attrName>
                                        </p:attrNameLst>
                                      </p:cBhvr>
                                      <p:to>
                                        <p:strVal val="visible"/>
                                      </p:to>
                                    </p:set>
                                    <p:set>
                                      <p:cBhvr>
                                        <p:cTn id="7" dur="455" fill="hold">
                                          <p:stCondLst>
                                            <p:cond delay="0"/>
                                          </p:stCondLst>
                                        </p:cTn>
                                        <p:tgtEl>
                                          <p:spTgt spid="22"/>
                                        </p:tgtEl>
                                        <p:attrNameLst>
                                          <p:attrName>style.rotation</p:attrName>
                                        </p:attrNameLst>
                                      </p:cBhvr>
                                      <p:to>
                                        <p:strVal val="-45.0"/>
                                      </p:to>
                                    </p:set>
                                    <p:anim calcmode="lin" valueType="num">
                                      <p:cBhvr>
                                        <p:cTn id="8" dur="455" fill="hold">
                                          <p:stCondLst>
                                            <p:cond delay="455"/>
                                          </p:stCondLst>
                                        </p:cTn>
                                        <p:tgtEl>
                                          <p:spTgt spid="2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8" presetClass="entr" presetSubtype="0" accel="50000" fill="hold" grpId="0" nodeType="clickEffect">
                                  <p:stCondLst>
                                    <p:cond delay="0"/>
                                  </p:stCondLst>
                                  <p:iterate type="lt">
                                    <p:tmPct val="50000"/>
                                  </p:iterate>
                                  <p:childTnLst>
                                    <p:set>
                                      <p:cBhvr>
                                        <p:cTn id="15" dur="1" fill="hold">
                                          <p:stCondLst>
                                            <p:cond delay="0"/>
                                          </p:stCondLst>
                                        </p:cTn>
                                        <p:tgtEl>
                                          <p:spTgt spid="23"/>
                                        </p:tgtEl>
                                        <p:attrNameLst>
                                          <p:attrName>style.visibility</p:attrName>
                                        </p:attrNameLst>
                                      </p:cBhvr>
                                      <p:to>
                                        <p:strVal val="visible"/>
                                      </p:to>
                                    </p:set>
                                    <p:set>
                                      <p:cBhvr>
                                        <p:cTn id="16" dur="455" fill="hold">
                                          <p:stCondLst>
                                            <p:cond delay="0"/>
                                          </p:stCondLst>
                                        </p:cTn>
                                        <p:tgtEl>
                                          <p:spTgt spid="23"/>
                                        </p:tgtEl>
                                        <p:attrNameLst>
                                          <p:attrName>style.rotation</p:attrName>
                                        </p:attrNameLst>
                                      </p:cBhvr>
                                      <p:to>
                                        <p:strVal val="-45.0"/>
                                      </p:to>
                                    </p:set>
                                    <p:anim calcmode="lin" valueType="num">
                                      <p:cBhvr>
                                        <p:cTn id="17" dur="455" fill="hold">
                                          <p:stCondLst>
                                            <p:cond delay="455"/>
                                          </p:stCondLst>
                                        </p:cTn>
                                        <p:tgtEl>
                                          <p:spTgt spid="23"/>
                                        </p:tgtEl>
                                        <p:attrNameLst>
                                          <p:attrName>style.rotation</p:attrName>
                                        </p:attrNameLst>
                                      </p:cBhvr>
                                      <p:tavLst>
                                        <p:tav tm="0">
                                          <p:val>
                                            <p:fltVal val="-45"/>
                                          </p:val>
                                        </p:tav>
                                        <p:tav tm="69900">
                                          <p:val>
                                            <p:fltVal val="45"/>
                                          </p:val>
                                        </p:tav>
                                        <p:tav tm="100000">
                                          <p:val>
                                            <p:fltVal val="0"/>
                                          </p:val>
                                        </p:tav>
                                      </p:tavLst>
                                    </p:anim>
                                    <p:anim calcmode="lin" valueType="num">
                                      <p:cBhvr>
                                        <p:cTn id="18" dur="455" fill="hold">
                                          <p:stCondLst>
                                            <p:cond delay="0"/>
                                          </p:stCondLst>
                                        </p:cTn>
                                        <p:tgtEl>
                                          <p:spTgt spid="23"/>
                                        </p:tgtEl>
                                        <p:attrNameLst>
                                          <p:attrName>ppt_y</p:attrName>
                                        </p:attrNameLst>
                                      </p:cBhvr>
                                      <p:tavLst>
                                        <p:tav tm="0">
                                          <p:val>
                                            <p:strVal val="#ppt_y-1"/>
                                          </p:val>
                                        </p:tav>
                                        <p:tav tm="100000">
                                          <p:val>
                                            <p:strVal val="#ppt_y-(0.354*#ppt_w-0.172*#ppt_h)"/>
                                          </p:val>
                                        </p:tav>
                                      </p:tavLst>
                                    </p:anim>
                                    <p:anim calcmode="lin" valueType="num">
                                      <p:cBhvr>
                                        <p:cTn id="19" dur="156" decel="50000" autoRev="1" fill="hold">
                                          <p:stCondLst>
                                            <p:cond delay="455"/>
                                          </p:stCondLst>
                                        </p:cTn>
                                        <p:tgtEl>
                                          <p:spTgt spid="23"/>
                                        </p:tgtEl>
                                        <p:attrNameLst>
                                          <p:attrName>ppt_y</p:attrName>
                                        </p:attrNameLst>
                                      </p:cBhvr>
                                      <p:tavLst>
                                        <p:tav tm="0">
                                          <p:val>
                                            <p:strVal val="#ppt_y-(0.354*#ppt_w-0.172*#ppt_h)"/>
                                          </p:val>
                                        </p:tav>
                                        <p:tav tm="100000">
                                          <p:val>
                                            <p:strVal val="#ppt_y-(0.354*#ppt_w-0.172*#ppt_h)-#ppt_h/2"/>
                                          </p:val>
                                        </p:tav>
                                      </p:tavLst>
                                    </p:anim>
                                    <p:anim calcmode="lin" valueType="num">
                                      <p:cBhvr>
                                        <p:cTn id="20" dur="136" fill="hold">
                                          <p:stCondLst>
                                            <p:cond delay="864"/>
                                          </p:stCondLst>
                                        </p:cTn>
                                        <p:tgtEl>
                                          <p:spTgt spid="23"/>
                                        </p:tgtEl>
                                        <p:attrNameLst>
                                          <p:attrName>ppt_y</p:attrName>
                                        </p:attrNameLst>
                                      </p:cBhvr>
                                      <p:tavLst>
                                        <p:tav tm="0">
                                          <p:val>
                                            <p:strVal val="#ppt_y-(0.354*#ppt_w-0.172*#ppt_h)"/>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0" presetClass="entr" presetSubtype="0" fill="hold" grpId="0" nodeType="clickEffect">
                                  <p:stCondLst>
                                    <p:cond delay="0"/>
                                  </p:stCondLst>
                                  <p:iterate type="lt">
                                    <p:tmPct val="10000"/>
                                  </p:iterate>
                                  <p:childTnLst>
                                    <p:set>
                                      <p:cBhvr>
                                        <p:cTn id="24" dur="1" fill="hold">
                                          <p:stCondLst>
                                            <p:cond delay="0"/>
                                          </p:stCondLst>
                                        </p:cTn>
                                        <p:tgtEl>
                                          <p:spTgt spid="26"/>
                                        </p:tgtEl>
                                        <p:attrNameLst>
                                          <p:attrName>style.visibility</p:attrName>
                                        </p:attrNameLst>
                                      </p:cBhvr>
                                      <p:to>
                                        <p:strVal val="visible"/>
                                      </p:to>
                                    </p:set>
                                    <p:animEffect transition="in" filter="fade">
                                      <p:cBhvr>
                                        <p:cTn id="25" dur="1000"/>
                                        <p:tgtEl>
                                          <p:spTgt spid="26"/>
                                        </p:tgtEl>
                                      </p:cBhvr>
                                    </p:animEffect>
                                    <p:anim calcmode="lin" valueType="num">
                                      <p:cBhvr>
                                        <p:cTn id="26" dur="1000" fill="hold"/>
                                        <p:tgtEl>
                                          <p:spTgt spid="26"/>
                                        </p:tgtEl>
                                        <p:attrNameLst>
                                          <p:attrName>ppt_x</p:attrName>
                                        </p:attrNameLst>
                                      </p:cBhvr>
                                      <p:tavLst>
                                        <p:tav tm="0">
                                          <p:val>
                                            <p:strVal val="#ppt_x-.1"/>
                                          </p:val>
                                        </p:tav>
                                        <p:tav tm="100000">
                                          <p:val>
                                            <p:strVal val="#ppt_x"/>
                                          </p:val>
                                        </p:tav>
                                      </p:tavLst>
                                    </p:anim>
                                    <p:anim calcmode="lin" valueType="num">
                                      <p:cBhvr>
                                        <p:cTn id="27" dur="10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down)">
                                      <p:cBhvr>
                                        <p:cTn id="32" dur="580">
                                          <p:stCondLst>
                                            <p:cond delay="0"/>
                                          </p:stCondLst>
                                        </p:cTn>
                                        <p:tgtEl>
                                          <p:spTgt spid="29"/>
                                        </p:tgtEl>
                                      </p:cBhvr>
                                    </p:animEffect>
                                    <p:anim calcmode="lin" valueType="num">
                                      <p:cBhvr>
                                        <p:cTn id="33"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38" dur="26">
                                          <p:stCondLst>
                                            <p:cond delay="650"/>
                                          </p:stCondLst>
                                        </p:cTn>
                                        <p:tgtEl>
                                          <p:spTgt spid="29"/>
                                        </p:tgtEl>
                                      </p:cBhvr>
                                      <p:to x="100000" y="60000"/>
                                    </p:animScale>
                                    <p:animScale>
                                      <p:cBhvr>
                                        <p:cTn id="39" dur="166" decel="50000">
                                          <p:stCondLst>
                                            <p:cond delay="676"/>
                                          </p:stCondLst>
                                        </p:cTn>
                                        <p:tgtEl>
                                          <p:spTgt spid="29"/>
                                        </p:tgtEl>
                                      </p:cBhvr>
                                      <p:to x="100000" y="100000"/>
                                    </p:animScale>
                                    <p:animScale>
                                      <p:cBhvr>
                                        <p:cTn id="40" dur="26">
                                          <p:stCondLst>
                                            <p:cond delay="1312"/>
                                          </p:stCondLst>
                                        </p:cTn>
                                        <p:tgtEl>
                                          <p:spTgt spid="29"/>
                                        </p:tgtEl>
                                      </p:cBhvr>
                                      <p:to x="100000" y="80000"/>
                                    </p:animScale>
                                    <p:animScale>
                                      <p:cBhvr>
                                        <p:cTn id="41" dur="166" decel="50000">
                                          <p:stCondLst>
                                            <p:cond delay="1338"/>
                                          </p:stCondLst>
                                        </p:cTn>
                                        <p:tgtEl>
                                          <p:spTgt spid="29"/>
                                        </p:tgtEl>
                                      </p:cBhvr>
                                      <p:to x="100000" y="100000"/>
                                    </p:animScale>
                                    <p:animScale>
                                      <p:cBhvr>
                                        <p:cTn id="42" dur="26">
                                          <p:stCondLst>
                                            <p:cond delay="1642"/>
                                          </p:stCondLst>
                                        </p:cTn>
                                        <p:tgtEl>
                                          <p:spTgt spid="29"/>
                                        </p:tgtEl>
                                      </p:cBhvr>
                                      <p:to x="100000" y="90000"/>
                                    </p:animScale>
                                    <p:animScale>
                                      <p:cBhvr>
                                        <p:cTn id="43" dur="166" decel="50000">
                                          <p:stCondLst>
                                            <p:cond delay="1668"/>
                                          </p:stCondLst>
                                        </p:cTn>
                                        <p:tgtEl>
                                          <p:spTgt spid="29"/>
                                        </p:tgtEl>
                                      </p:cBhvr>
                                      <p:to x="100000" y="100000"/>
                                    </p:animScale>
                                    <p:animScale>
                                      <p:cBhvr>
                                        <p:cTn id="44" dur="26">
                                          <p:stCondLst>
                                            <p:cond delay="1808"/>
                                          </p:stCondLst>
                                        </p:cTn>
                                        <p:tgtEl>
                                          <p:spTgt spid="29"/>
                                        </p:tgtEl>
                                      </p:cBhvr>
                                      <p:to x="100000" y="95000"/>
                                    </p:animScale>
                                    <p:animScale>
                                      <p:cBhvr>
                                        <p:cTn id="45" dur="166" decel="50000">
                                          <p:stCondLst>
                                            <p:cond delay="1834"/>
                                          </p:stCondLst>
                                        </p:cTn>
                                        <p:tgtEl>
                                          <p:spTgt spid="29"/>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wipe(down)">
                                      <p:cBhvr>
                                        <p:cTn id="50" dur="580">
                                          <p:stCondLst>
                                            <p:cond delay="0"/>
                                          </p:stCondLst>
                                        </p:cTn>
                                        <p:tgtEl>
                                          <p:spTgt spid="30"/>
                                        </p:tgtEl>
                                      </p:cBhvr>
                                    </p:animEffect>
                                    <p:anim calcmode="lin" valueType="num">
                                      <p:cBhvr>
                                        <p:cTn id="51"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56" dur="26">
                                          <p:stCondLst>
                                            <p:cond delay="650"/>
                                          </p:stCondLst>
                                        </p:cTn>
                                        <p:tgtEl>
                                          <p:spTgt spid="30"/>
                                        </p:tgtEl>
                                      </p:cBhvr>
                                      <p:to x="100000" y="60000"/>
                                    </p:animScale>
                                    <p:animScale>
                                      <p:cBhvr>
                                        <p:cTn id="57" dur="166" decel="50000">
                                          <p:stCondLst>
                                            <p:cond delay="676"/>
                                          </p:stCondLst>
                                        </p:cTn>
                                        <p:tgtEl>
                                          <p:spTgt spid="30"/>
                                        </p:tgtEl>
                                      </p:cBhvr>
                                      <p:to x="100000" y="100000"/>
                                    </p:animScale>
                                    <p:animScale>
                                      <p:cBhvr>
                                        <p:cTn id="58" dur="26">
                                          <p:stCondLst>
                                            <p:cond delay="1312"/>
                                          </p:stCondLst>
                                        </p:cTn>
                                        <p:tgtEl>
                                          <p:spTgt spid="30"/>
                                        </p:tgtEl>
                                      </p:cBhvr>
                                      <p:to x="100000" y="80000"/>
                                    </p:animScale>
                                    <p:animScale>
                                      <p:cBhvr>
                                        <p:cTn id="59" dur="166" decel="50000">
                                          <p:stCondLst>
                                            <p:cond delay="1338"/>
                                          </p:stCondLst>
                                        </p:cTn>
                                        <p:tgtEl>
                                          <p:spTgt spid="30"/>
                                        </p:tgtEl>
                                      </p:cBhvr>
                                      <p:to x="100000" y="100000"/>
                                    </p:animScale>
                                    <p:animScale>
                                      <p:cBhvr>
                                        <p:cTn id="60" dur="26">
                                          <p:stCondLst>
                                            <p:cond delay="1642"/>
                                          </p:stCondLst>
                                        </p:cTn>
                                        <p:tgtEl>
                                          <p:spTgt spid="30"/>
                                        </p:tgtEl>
                                      </p:cBhvr>
                                      <p:to x="100000" y="90000"/>
                                    </p:animScale>
                                    <p:animScale>
                                      <p:cBhvr>
                                        <p:cTn id="61" dur="166" decel="50000">
                                          <p:stCondLst>
                                            <p:cond delay="1668"/>
                                          </p:stCondLst>
                                        </p:cTn>
                                        <p:tgtEl>
                                          <p:spTgt spid="30"/>
                                        </p:tgtEl>
                                      </p:cBhvr>
                                      <p:to x="100000" y="100000"/>
                                    </p:animScale>
                                    <p:animScale>
                                      <p:cBhvr>
                                        <p:cTn id="62" dur="26">
                                          <p:stCondLst>
                                            <p:cond delay="1808"/>
                                          </p:stCondLst>
                                        </p:cTn>
                                        <p:tgtEl>
                                          <p:spTgt spid="30"/>
                                        </p:tgtEl>
                                      </p:cBhvr>
                                      <p:to x="100000" y="95000"/>
                                    </p:animScale>
                                    <p:animScale>
                                      <p:cBhvr>
                                        <p:cTn id="63" dur="166" decel="50000">
                                          <p:stCondLst>
                                            <p:cond delay="1834"/>
                                          </p:stCondLst>
                                        </p:cTn>
                                        <p:tgtEl>
                                          <p:spTgt spid="3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6" grpId="0"/>
      <p:bldP spid="29" grpId="0"/>
      <p:bldP spid="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428750" y="4932362"/>
            <a:ext cx="6267450" cy="93503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dirty="0" smtClean="0"/>
              <a:t>Timber Framed Structures</a:t>
            </a:r>
            <a:endParaRPr lang="en-GB" sz="3600" dirty="0"/>
          </a:p>
        </p:txBody>
      </p:sp>
      <p:pic>
        <p:nvPicPr>
          <p:cNvPr id="3" name="Picture 5" descr="house"/>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45037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40332000"/>
      </p:ext>
    </p:extLst>
  </p:cSld>
  <p:clrMapOvr>
    <a:masterClrMapping/>
  </p:clrMapOvr>
  <mc:AlternateContent xmlns:mc="http://schemas.openxmlformats.org/markup-compatibility/2006">
    <mc:Choice xmlns:p14="http://schemas.microsoft.com/office/powerpoint/2010/main" xmlns="" Requires="p14">
      <p:transition spd="slow" p14:dur="1400" advTm="9360">
        <p14:ripple/>
      </p:transition>
    </mc:Choice>
    <mc:Fallback>
      <p:transition spd="slow" advTm="936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0" nodeType="clickEffect">
                                  <p:stCondLst>
                                    <p:cond delay="0"/>
                                  </p:stCondLst>
                                  <p:childTnLst>
                                    <p:animEffect transition="out" filter="randombar(horizont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txBox="1">
            <a:spLocks noChangeArrowheads="1"/>
          </p:cNvSpPr>
          <p:nvPr/>
        </p:nvSpPr>
        <p:spPr>
          <a:xfrm>
            <a:off x="-180975" y="1268413"/>
            <a:ext cx="5976938" cy="518477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Tx/>
              <a:buNone/>
            </a:pPr>
            <a:r>
              <a:rPr lang="en-GB" sz="2800" dirty="0" smtClean="0"/>
              <a:t>	</a:t>
            </a:r>
            <a:r>
              <a:rPr lang="en-GB" sz="2400" dirty="0" smtClean="0">
                <a:solidFill>
                  <a:schemeClr val="bg1"/>
                </a:solidFill>
              </a:rPr>
              <a:t>Timber framed construction allows for the use of semi skilled labour for the manufacture in factory controlled conditions. </a:t>
            </a:r>
          </a:p>
          <a:p>
            <a:pPr algn="just">
              <a:buFontTx/>
              <a:buNone/>
            </a:pPr>
            <a:r>
              <a:rPr lang="en-GB" sz="2400" dirty="0" smtClean="0">
                <a:solidFill>
                  <a:schemeClr val="bg1"/>
                </a:solidFill>
              </a:rPr>
              <a:t>	Rapid completion on site is easily achieved with less wet trades involved.</a:t>
            </a:r>
          </a:p>
          <a:p>
            <a:pPr algn="just">
              <a:buFontTx/>
              <a:buNone/>
            </a:pPr>
            <a:r>
              <a:rPr lang="en-GB" sz="2400" dirty="0" smtClean="0">
                <a:solidFill>
                  <a:schemeClr val="bg1"/>
                </a:solidFill>
              </a:rPr>
              <a:t>	The occupier of a timber framed dwelling benefits from the higher insulation which can easily be achieved. The use of low thermal capacity linings absorbs less heat than masonry walls making it is easier to reach the required comfort temperature more quickly.</a:t>
            </a:r>
          </a:p>
          <a:p>
            <a:pPr>
              <a:buFontTx/>
              <a:buNone/>
            </a:pPr>
            <a:endParaRPr lang="en-GB" sz="2400" dirty="0"/>
          </a:p>
        </p:txBody>
      </p:sp>
      <p:sp>
        <p:nvSpPr>
          <p:cNvPr id="3" name="Rectangle 7"/>
          <p:cNvSpPr>
            <a:spLocks noChangeArrowheads="1"/>
          </p:cNvSpPr>
          <p:nvPr/>
        </p:nvSpPr>
        <p:spPr bwMode="auto">
          <a:xfrm>
            <a:off x="107950" y="115888"/>
            <a:ext cx="9264650" cy="936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buFont typeface="Arial" pitchFamily="34" charset="0"/>
              <a:buChar char="•"/>
            </a:pPr>
            <a:r>
              <a:rPr lang="en-GB" sz="3200" dirty="0">
                <a:solidFill>
                  <a:schemeClr val="bg1"/>
                </a:solidFill>
              </a:rPr>
              <a:t>Advantages of </a:t>
            </a:r>
            <a:r>
              <a:rPr lang="en-GB" sz="3200" dirty="0" smtClean="0">
                <a:solidFill>
                  <a:schemeClr val="bg1"/>
                </a:solidFill>
              </a:rPr>
              <a:t>timber framed </a:t>
            </a:r>
            <a:r>
              <a:rPr lang="en-GB" sz="3200" dirty="0">
                <a:solidFill>
                  <a:schemeClr val="bg1"/>
                </a:solidFill>
              </a:rPr>
              <a:t>construction.</a:t>
            </a:r>
          </a:p>
        </p:txBody>
      </p:sp>
      <p:pic>
        <p:nvPicPr>
          <p:cNvPr id="4" name="Picture 10" descr="Picture 017"/>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a:xfrm>
            <a:off x="5791200" y="1371600"/>
            <a:ext cx="3352800" cy="467995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3917972393"/>
      </p:ext>
    </p:extLst>
  </p:cSld>
  <p:clrMapOvr>
    <a:masterClrMapping/>
  </p:clrMapOvr>
  <mc:AlternateContent xmlns:mc="http://schemas.openxmlformats.org/markup-compatibility/2006">
    <mc:Choice xmlns:p14="http://schemas.microsoft.com/office/powerpoint/2010/main" xmlns="" Requires="p14">
      <p:transition spd="slow" p14:dur="3000" advTm="13837">
        <p14:shred/>
      </p:transition>
    </mc:Choice>
    <mc:Fallback>
      <p:transition spd="slow" advTm="1383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3"/>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randombar(horizont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420688"/>
            <a:ext cx="7010400" cy="140811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solidFill>
                  <a:schemeClr val="bg1"/>
                </a:solidFill>
              </a:rPr>
              <a:t>Manufacturing Process</a:t>
            </a:r>
            <a:endParaRPr lang="en-GB" dirty="0">
              <a:solidFill>
                <a:schemeClr val="bg1"/>
              </a:solidFill>
            </a:endParaRPr>
          </a:p>
        </p:txBody>
      </p:sp>
      <p:sp>
        <p:nvSpPr>
          <p:cNvPr id="3" name="Rectangle 4"/>
          <p:cNvSpPr txBox="1">
            <a:spLocks noChangeArrowheads="1"/>
          </p:cNvSpPr>
          <p:nvPr/>
        </p:nvSpPr>
        <p:spPr>
          <a:xfrm>
            <a:off x="0" y="2349500"/>
            <a:ext cx="4495800" cy="38163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r>
              <a:rPr lang="en-GB" sz="2400" dirty="0" smtClean="0">
                <a:solidFill>
                  <a:schemeClr val="bg1"/>
                </a:solidFill>
              </a:rPr>
              <a:t>	Timber framed houses are usually made in factories into large wall sized units which make economic use of materials. </a:t>
            </a:r>
          </a:p>
          <a:p>
            <a:pPr>
              <a:buFontTx/>
              <a:buNone/>
            </a:pPr>
            <a:r>
              <a:rPr lang="en-GB" sz="2400" dirty="0" smtClean="0">
                <a:solidFill>
                  <a:schemeClr val="bg1"/>
                </a:solidFill>
              </a:rPr>
              <a:t>	The manufacturing process is not effected by inclement weather</a:t>
            </a:r>
            <a:r>
              <a:rPr lang="en-GB" sz="2800" dirty="0" smtClean="0">
                <a:solidFill>
                  <a:schemeClr val="bg1"/>
                </a:solidFill>
              </a:rPr>
              <a:t>. </a:t>
            </a:r>
            <a:endParaRPr lang="en-GB" sz="2800" dirty="0">
              <a:solidFill>
                <a:schemeClr val="bg1"/>
              </a:solidFill>
            </a:endParaRPr>
          </a:p>
        </p:txBody>
      </p:sp>
      <p:sp>
        <p:nvSpPr>
          <p:cNvPr id="4" name="Rectangle 6"/>
          <p:cNvSpPr>
            <a:spLocks noChangeArrowheads="1"/>
          </p:cNvSpPr>
          <p:nvPr/>
        </p:nvSpPr>
        <p:spPr bwMode="auto">
          <a:xfrm>
            <a:off x="4648200" y="5373688"/>
            <a:ext cx="4495800" cy="86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lnSpc>
                <a:spcPct val="90000"/>
              </a:lnSpc>
              <a:spcBef>
                <a:spcPct val="20000"/>
              </a:spcBef>
            </a:pPr>
            <a:r>
              <a:rPr lang="en-GB" sz="2800">
                <a:solidFill>
                  <a:srgbClr val="333333"/>
                </a:solidFill>
              </a:rPr>
              <a:t>	</a:t>
            </a:r>
            <a:r>
              <a:rPr lang="en-GB" sz="2000">
                <a:solidFill>
                  <a:srgbClr val="333333"/>
                </a:solidFill>
              </a:rPr>
              <a:t>Timber framed panels in the workshop ready for erection.</a:t>
            </a:r>
          </a:p>
        </p:txBody>
      </p:sp>
      <p:pic>
        <p:nvPicPr>
          <p:cNvPr id="5" name="Picture 7" descr="Picture 01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a:xfrm>
            <a:off x="4648200" y="1552575"/>
            <a:ext cx="4171950" cy="3128963"/>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919622768"/>
      </p:ext>
    </p:extLst>
  </p:cSld>
  <p:clrMapOvr>
    <a:masterClrMapping/>
  </p:clrMapOvr>
  <mc:AlternateContent xmlns:mc="http://schemas.openxmlformats.org/markup-compatibility/2006">
    <mc:Choice xmlns:p14="http://schemas.microsoft.com/office/powerpoint/2010/main" xmlns="" Requires="p14">
      <p:transition spd="slow" p14:dur="1200" advTm="22643">
        <p14:prism/>
      </p:transition>
    </mc:Choice>
    <mc:Fallback>
      <p:transition spd="slow" advTm="2264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80">
                                          <p:stCondLst>
                                            <p:cond delay="0"/>
                                          </p:stCondLst>
                                        </p:cTn>
                                        <p:tgtEl>
                                          <p:spTgt spid="5"/>
                                        </p:tgtEl>
                                      </p:cBhvr>
                                    </p:animEffect>
                                    <p:anim calcmode="lin" valueType="num">
                                      <p:cBhvr>
                                        <p:cTn id="1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0" dur="26">
                                          <p:stCondLst>
                                            <p:cond delay="650"/>
                                          </p:stCondLst>
                                        </p:cTn>
                                        <p:tgtEl>
                                          <p:spTgt spid="5"/>
                                        </p:tgtEl>
                                      </p:cBhvr>
                                      <p:to x="100000" y="60000"/>
                                    </p:animScale>
                                    <p:animScale>
                                      <p:cBhvr>
                                        <p:cTn id="21" dur="166" decel="50000">
                                          <p:stCondLst>
                                            <p:cond delay="676"/>
                                          </p:stCondLst>
                                        </p:cTn>
                                        <p:tgtEl>
                                          <p:spTgt spid="5"/>
                                        </p:tgtEl>
                                      </p:cBhvr>
                                      <p:to x="100000" y="100000"/>
                                    </p:animScale>
                                    <p:animScale>
                                      <p:cBhvr>
                                        <p:cTn id="22" dur="26">
                                          <p:stCondLst>
                                            <p:cond delay="1312"/>
                                          </p:stCondLst>
                                        </p:cTn>
                                        <p:tgtEl>
                                          <p:spTgt spid="5"/>
                                        </p:tgtEl>
                                      </p:cBhvr>
                                      <p:to x="100000" y="80000"/>
                                    </p:animScale>
                                    <p:animScale>
                                      <p:cBhvr>
                                        <p:cTn id="23" dur="166" decel="50000">
                                          <p:stCondLst>
                                            <p:cond delay="1338"/>
                                          </p:stCondLst>
                                        </p:cTn>
                                        <p:tgtEl>
                                          <p:spTgt spid="5"/>
                                        </p:tgtEl>
                                      </p:cBhvr>
                                      <p:to x="100000" y="100000"/>
                                    </p:animScale>
                                    <p:animScale>
                                      <p:cBhvr>
                                        <p:cTn id="24" dur="26">
                                          <p:stCondLst>
                                            <p:cond delay="1642"/>
                                          </p:stCondLst>
                                        </p:cTn>
                                        <p:tgtEl>
                                          <p:spTgt spid="5"/>
                                        </p:tgtEl>
                                      </p:cBhvr>
                                      <p:to x="100000" y="90000"/>
                                    </p:animScale>
                                    <p:animScale>
                                      <p:cBhvr>
                                        <p:cTn id="25" dur="166" decel="50000">
                                          <p:stCondLst>
                                            <p:cond delay="1668"/>
                                          </p:stCondLst>
                                        </p:cTn>
                                        <p:tgtEl>
                                          <p:spTgt spid="5"/>
                                        </p:tgtEl>
                                      </p:cBhvr>
                                      <p:to x="100000" y="100000"/>
                                    </p:animScale>
                                    <p:animScale>
                                      <p:cBhvr>
                                        <p:cTn id="26" dur="26">
                                          <p:stCondLst>
                                            <p:cond delay="1808"/>
                                          </p:stCondLst>
                                        </p:cTn>
                                        <p:tgtEl>
                                          <p:spTgt spid="5"/>
                                        </p:tgtEl>
                                      </p:cBhvr>
                                      <p:to x="100000" y="95000"/>
                                    </p:animScale>
                                    <p:animScale>
                                      <p:cBhvr>
                                        <p:cTn id="27"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309562" y="93663"/>
            <a:ext cx="3729037" cy="74453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dirty="0" smtClean="0">
                <a:solidFill>
                  <a:schemeClr val="bg1"/>
                </a:solidFill>
              </a:rPr>
              <a:t>Platform framed structures.</a:t>
            </a:r>
            <a:endParaRPr lang="en-GB" sz="2800" dirty="0">
              <a:solidFill>
                <a:schemeClr val="bg1"/>
              </a:solidFill>
            </a:endParaRPr>
          </a:p>
        </p:txBody>
      </p:sp>
      <p:sp>
        <p:nvSpPr>
          <p:cNvPr id="3" name="Rectangle 6"/>
          <p:cNvSpPr txBox="1">
            <a:spLocks noChangeArrowheads="1"/>
          </p:cNvSpPr>
          <p:nvPr/>
        </p:nvSpPr>
        <p:spPr>
          <a:xfrm>
            <a:off x="4191000" y="981075"/>
            <a:ext cx="4824412" cy="56610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buFontTx/>
              <a:buNone/>
            </a:pPr>
            <a:r>
              <a:rPr lang="en-GB" sz="2400" dirty="0" smtClean="0"/>
              <a:t>	The most common method of constructing a timber framed structure is a platform frame. </a:t>
            </a:r>
          </a:p>
          <a:p>
            <a:pPr>
              <a:lnSpc>
                <a:spcPct val="80000"/>
              </a:lnSpc>
              <a:buFontTx/>
              <a:buNone/>
            </a:pPr>
            <a:endParaRPr lang="en-GB" sz="2400" dirty="0" smtClean="0"/>
          </a:p>
          <a:p>
            <a:pPr>
              <a:lnSpc>
                <a:spcPct val="80000"/>
              </a:lnSpc>
              <a:buFontTx/>
              <a:buNone/>
            </a:pPr>
            <a:r>
              <a:rPr lang="en-GB" sz="2400" dirty="0" smtClean="0"/>
              <a:t>	With this method each storey is framed up as a separate operation making use of each floor as an erection platform. </a:t>
            </a:r>
          </a:p>
          <a:p>
            <a:pPr>
              <a:lnSpc>
                <a:spcPct val="80000"/>
              </a:lnSpc>
              <a:buFontTx/>
              <a:buNone/>
            </a:pPr>
            <a:endParaRPr lang="en-GB" sz="2400" dirty="0" smtClean="0"/>
          </a:p>
          <a:p>
            <a:pPr>
              <a:lnSpc>
                <a:spcPct val="80000"/>
              </a:lnSpc>
              <a:buFontTx/>
              <a:buNone/>
            </a:pPr>
            <a:r>
              <a:rPr lang="en-GB" sz="2400" dirty="0" smtClean="0"/>
              <a:t>	Another method of construction is balloon frame. In this method of construction the building is fabricated from wall sections two storeys high. </a:t>
            </a:r>
          </a:p>
          <a:p>
            <a:pPr>
              <a:lnSpc>
                <a:spcPct val="80000"/>
              </a:lnSpc>
              <a:buFontTx/>
              <a:buNone/>
            </a:pPr>
            <a:r>
              <a:rPr lang="en-GB" sz="2400" dirty="0" smtClean="0"/>
              <a:t>	It is not used for three storey structures.</a:t>
            </a:r>
          </a:p>
          <a:p>
            <a:pPr>
              <a:lnSpc>
                <a:spcPct val="80000"/>
              </a:lnSpc>
              <a:buFontTx/>
              <a:buNone/>
            </a:pPr>
            <a:r>
              <a:rPr lang="en-GB" sz="1600" dirty="0" smtClean="0"/>
              <a:t>	 </a:t>
            </a:r>
          </a:p>
          <a:p>
            <a:pPr>
              <a:lnSpc>
                <a:spcPct val="80000"/>
              </a:lnSpc>
              <a:buFontTx/>
              <a:buNone/>
            </a:pPr>
            <a:r>
              <a:rPr lang="en-GB" sz="1800" dirty="0" smtClean="0"/>
              <a:t>  </a:t>
            </a:r>
            <a:endParaRPr lang="en-GB" sz="1800" dirty="0"/>
          </a:p>
        </p:txBody>
      </p:sp>
      <p:pic>
        <p:nvPicPr>
          <p:cNvPr id="4" name="Picture 7"/>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a:xfrm>
            <a:off x="914400" y="1143000"/>
            <a:ext cx="3527425" cy="3816350"/>
          </a:xfrm>
          <a:prstGeom prst="rect">
            <a:avLst/>
          </a:prstGeom>
          <a:noFill/>
          <a:ln/>
        </p:spPr>
      </p:pic>
      <p:pic>
        <p:nvPicPr>
          <p:cNvPr id="5" name="Picture 8" descr="http://www.fleminghomes.co.uk/news/images/large/61-4.jpg"/>
          <p:cNvPicPr>
            <a:picLocks noChangeAspect="1" noChangeArrowheads="1"/>
          </p:cNvPicPr>
          <p:nvPr/>
        </p:nvPicPr>
        <p:blipFill>
          <a:blip r:embed="rId3" r:link="rId4">
            <a:extLst>
              <a:ext uri="{28A0092B-C50C-407E-A947-70E740481C1C}">
                <a14:useLocalDpi xmlns:a14="http://schemas.microsoft.com/office/drawing/2010/main" xmlns="" val="0"/>
              </a:ext>
            </a:extLst>
          </a:blip>
          <a:srcRect t="32344"/>
          <a:stretch>
            <a:fillRect/>
          </a:stretch>
        </p:blipFill>
        <p:spPr bwMode="auto">
          <a:xfrm>
            <a:off x="152400" y="4306552"/>
            <a:ext cx="1970088" cy="2349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995242575"/>
      </p:ext>
    </p:extLst>
  </p:cSld>
  <p:clrMapOvr>
    <a:masterClrMapping/>
  </p:clrMapOvr>
  <mc:AlternateContent xmlns:mc="http://schemas.openxmlformats.org/markup-compatibility/2006">
    <mc:Choice xmlns:p14="http://schemas.microsoft.com/office/powerpoint/2010/main" xmlns="" Requires="p14">
      <p:transition spd="slow" p14:dur="3900" advTm="23633">
        <p14:glitter pattern="hexagon"/>
      </p:transition>
    </mc:Choice>
    <mc:Fallback>
      <p:transition spd="slow" advTm="23633">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07950" y="1268413"/>
            <a:ext cx="8712200" cy="489743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r>
              <a:rPr lang="en-GB" sz="2400" smtClean="0"/>
              <a:t>	The structural framed members of the external walls are constructed with light softwood timbers which are designed using stress graded timber to BS4978. The studs are usually processed from basic sawn sizes of either 100 x 50mm or 75 x 50mm. These studs are usually spaced at 400mm centres. The studs are nailed with simple butt joints to top and bottom plates of the same size.</a:t>
            </a:r>
          </a:p>
          <a:p>
            <a:pPr>
              <a:buFontTx/>
              <a:buNone/>
            </a:pPr>
            <a:r>
              <a:rPr lang="en-GB" sz="2400" smtClean="0"/>
              <a:t>	Panel sizes is dictated by an early decision on whether they are to be craned or manually lifted into position.</a:t>
            </a:r>
          </a:p>
          <a:p>
            <a:pPr>
              <a:buFontTx/>
              <a:buNone/>
            </a:pPr>
            <a:r>
              <a:rPr lang="en-GB" sz="2400" smtClean="0"/>
              <a:t>	The external walls are braced with sheet materials, usually water boil proof  (WBP) plywood, nailed or stapled to the external face of the frame.</a:t>
            </a:r>
            <a:endParaRPr lang="en-GB" sz="2400"/>
          </a:p>
        </p:txBody>
      </p:sp>
      <p:sp>
        <p:nvSpPr>
          <p:cNvPr id="3" name="Rectangle 4"/>
          <p:cNvSpPr>
            <a:spLocks noChangeArrowheads="1"/>
          </p:cNvSpPr>
          <p:nvPr/>
        </p:nvSpPr>
        <p:spPr bwMode="auto">
          <a:xfrm>
            <a:off x="107950" y="115888"/>
            <a:ext cx="4826000" cy="936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r>
              <a:rPr lang="en-GB" sz="3200" dirty="0">
                <a:solidFill>
                  <a:schemeClr val="bg1"/>
                </a:solidFill>
              </a:rPr>
              <a:t>External walls</a:t>
            </a:r>
          </a:p>
        </p:txBody>
      </p:sp>
    </p:spTree>
    <p:extLst>
      <p:ext uri="{BB962C8B-B14F-4D97-AF65-F5344CB8AC3E}">
        <p14:creationId xmlns:p14="http://schemas.microsoft.com/office/powerpoint/2010/main" xmlns="" val="1447031187"/>
      </p:ext>
    </p:extLst>
  </p:cSld>
  <p:clrMapOvr>
    <a:masterClrMapping/>
  </p:clrMapOvr>
  <mc:AlternateContent xmlns:mc="http://schemas.openxmlformats.org/markup-compatibility/2006">
    <mc:Choice xmlns:p14="http://schemas.microsoft.com/office/powerpoint/2010/main" xmlns="" Requires="p14">
      <p:transition spd="slow" p14:dur="2500" advTm="43404">
        <p:checker/>
      </p:transition>
    </mc:Choice>
    <mc:Fallback>
      <p:transition spd="slow" advTm="43404">
        <p:checker/>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0825" y="1268413"/>
            <a:ext cx="6624638" cy="4813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5"/>
          <p:cNvSpPr>
            <a:spLocks noChangeArrowheads="1"/>
          </p:cNvSpPr>
          <p:nvPr/>
        </p:nvSpPr>
        <p:spPr bwMode="auto">
          <a:xfrm>
            <a:off x="107950" y="115888"/>
            <a:ext cx="4826000" cy="936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r>
              <a:rPr lang="en-GB" sz="3200" dirty="0">
                <a:solidFill>
                  <a:schemeClr val="bg1"/>
                </a:solidFill>
              </a:rPr>
              <a:t>Drawing of an external walls</a:t>
            </a:r>
          </a:p>
        </p:txBody>
      </p:sp>
      <p:pic>
        <p:nvPicPr>
          <p:cNvPr id="4" name="Picture 6" descr="http://www.fleminghomes.co.uk/news/images/large/61-5.jpg"/>
          <p:cNvPicPr>
            <a:picLocks noChangeAspect="1" noChangeArrowheads="1"/>
          </p:cNvPicPr>
          <p:nvPr/>
        </p:nvPicPr>
        <p:blipFill>
          <a:blip r:embed="rId3" r:link="rId4">
            <a:extLst>
              <a:ext uri="{28A0092B-C50C-407E-A947-70E740481C1C}">
                <a14:useLocalDpi xmlns:a14="http://schemas.microsoft.com/office/drawing/2010/main" xmlns="" val="0"/>
              </a:ext>
            </a:extLst>
          </a:blip>
          <a:srcRect/>
          <a:stretch>
            <a:fillRect/>
          </a:stretch>
        </p:blipFill>
        <p:spPr bwMode="auto">
          <a:xfrm>
            <a:off x="5940425" y="3860800"/>
            <a:ext cx="2959100" cy="2236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205664902"/>
      </p:ext>
    </p:extLst>
  </p:cSld>
  <p:clrMapOvr>
    <a:masterClrMapping/>
  </p:clrMapOvr>
  <mc:AlternateContent xmlns:mc="http://schemas.openxmlformats.org/markup-compatibility/2006">
    <mc:Choice xmlns:p14="http://schemas.microsoft.com/office/powerpoint/2010/main" xmlns="" Requires="p14">
      <p:transition spd="slow" p14:dur="1100" advTm="15554">
        <p14:switch dir="r"/>
      </p:transition>
    </mc:Choice>
    <mc:Fallback>
      <p:transition spd="slow" advTm="15554">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85863" y="1196975"/>
            <a:ext cx="7058025" cy="4932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52908592"/>
      </p:ext>
    </p:extLst>
  </p:cSld>
  <p:clrMapOvr>
    <a:masterClrMapping/>
  </p:clrMapOvr>
  <mc:AlternateContent xmlns:mc="http://schemas.openxmlformats.org/markup-compatibility/2006">
    <mc:Choice xmlns:p14="http://schemas.microsoft.com/office/powerpoint/2010/main" xmlns="" Requires="p14">
      <p:transition spd="slow" p14:dur="1400" advTm="21561">
        <p14:doors dir="vert"/>
      </p:transition>
    </mc:Choice>
    <mc:Fallback>
      <p:transition spd="slow" advTm="21561">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5|1.5|2.2|1.6|1.8|1.6|1.6"/>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85</TotalTime>
  <Words>107</Words>
  <Application>Microsoft Office PowerPoint</Application>
  <PresentationFormat>On-screen Show (4:3)</PresentationFormat>
  <Paragraphs>70</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Apex</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vishal beladiya</dc:creator>
  <cp:lastModifiedBy>Admin</cp:lastModifiedBy>
  <cp:revision>19</cp:revision>
  <dcterms:created xsi:type="dcterms:W3CDTF">2006-08-16T00:00:00Z</dcterms:created>
  <dcterms:modified xsi:type="dcterms:W3CDTF">2013-12-16T09:01:44Z</dcterms:modified>
</cp:coreProperties>
</file>