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15"/>
  </p:notesMasterIdLst>
  <p:sldIdLst>
    <p:sldId id="266" r:id="rId2"/>
    <p:sldId id="271" r:id="rId3"/>
    <p:sldId id="288" r:id="rId4"/>
    <p:sldId id="278" r:id="rId5"/>
    <p:sldId id="280" r:id="rId6"/>
    <p:sldId id="258" r:id="rId7"/>
    <p:sldId id="259" r:id="rId8"/>
    <p:sldId id="261" r:id="rId9"/>
    <p:sldId id="282" r:id="rId10"/>
    <p:sldId id="284" r:id="rId11"/>
    <p:sldId id="286" r:id="rId12"/>
    <p:sldId id="290" r:id="rId13"/>
    <p:sldId id="2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26" autoAdjust="0"/>
    <p:restoredTop sz="94660"/>
  </p:normalViewPr>
  <p:slideViewPr>
    <p:cSldViewPr snapToGrid="0">
      <p:cViewPr>
        <p:scale>
          <a:sx n="60" d="100"/>
          <a:sy n="60" d="100"/>
        </p:scale>
        <p:origin x="-888" y="-22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A6D0E2-0F77-4456-A784-FE336CFCA345}" type="datetimeFigureOut">
              <a:rPr lang="en-US" smtClean="0"/>
              <a:pPr/>
              <a:t>12/19/2013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8B54EA-9923-4D62-8A40-9223E55DD2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364907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1460166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228891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2992293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2263560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208085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403778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178826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366207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215388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424088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90287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337852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205191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53894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16842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C82D3-817A-46A5-B7EC-0A56A646EA25}" type="datetimeFigureOut">
              <a:rPr lang="en-US" smtClean="0"/>
              <a:pPr/>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336968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D0C82D3-817A-46A5-B7EC-0A56A646EA25}" type="datetimeFigureOut">
              <a:rPr lang="en-US" smtClean="0"/>
              <a:pPr/>
              <a:t>12/19/2013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8AD7CD-5C78-4154-A6AC-D76C5E756D9E}" type="slidenum">
              <a:rPr lang="en-US" smtClean="0"/>
              <a:pPr/>
              <a:t>‹#›</a:t>
            </a:fld>
            <a:endParaRPr lang="en-US"/>
          </a:p>
        </p:txBody>
      </p:sp>
    </p:spTree>
    <p:extLst>
      <p:ext uri="{BB962C8B-B14F-4D97-AF65-F5344CB8AC3E}">
        <p14:creationId xmlns="" xmlns:p14="http://schemas.microsoft.com/office/powerpoint/2010/main" val="1529651699"/>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2"/>
            <a:ext cx="10363200" cy="1897741"/>
          </a:xfrm>
        </p:spPr>
        <p:txBody>
          <a:bodyPr>
            <a:normAutofit fontScale="90000"/>
          </a:bodyPr>
          <a:lstStyle/>
          <a:p>
            <a:pPr algn="ct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GUJARAT TECHNOLOGICAL UNIVERSITY</a:t>
            </a:r>
            <a:br>
              <a:rPr lang="en-US" sz="2400" dirty="0" smtClean="0"/>
            </a:br>
            <a:r>
              <a:rPr lang="en-US" sz="2400" dirty="0" smtClean="0"/>
              <a:t>BIRLA VISWAKARMA MAHAVIDHYALAYA</a:t>
            </a:r>
            <a:br>
              <a:rPr lang="en-US" sz="2400" dirty="0" smtClean="0"/>
            </a:br>
            <a:r>
              <a:rPr lang="en-US" sz="2400" dirty="0" smtClean="0"/>
              <a:t>(</a:t>
            </a:r>
            <a:r>
              <a:rPr lang="en-US" sz="2400" dirty="0"/>
              <a:t>ENGINEERING </a:t>
            </a:r>
            <a:r>
              <a:rPr lang="en-US" sz="2400" dirty="0" smtClean="0"/>
              <a:t>COLLEGE)</a:t>
            </a:r>
            <a:r>
              <a:rPr lang="en-US" sz="2400" dirty="0"/>
              <a:t/>
            </a:r>
            <a:br>
              <a:rPr lang="en-US" sz="2400" dirty="0"/>
            </a:br>
            <a:r>
              <a:rPr lang="en-US" sz="2400" dirty="0"/>
              <a:t>VALLABH VIDYANAGAR</a:t>
            </a:r>
            <a:br>
              <a:rPr lang="en-US" sz="2400" dirty="0"/>
            </a:br>
            <a:endParaRPr lang="en-US" sz="2400" dirty="0"/>
          </a:p>
        </p:txBody>
      </p:sp>
      <p:sp>
        <p:nvSpPr>
          <p:cNvPr id="5" name="TextBox 4"/>
          <p:cNvSpPr txBox="1"/>
          <p:nvPr/>
        </p:nvSpPr>
        <p:spPr>
          <a:xfrm>
            <a:off x="914399" y="2046515"/>
            <a:ext cx="10160000" cy="3354765"/>
          </a:xfrm>
          <a:prstGeom prst="rect">
            <a:avLst/>
          </a:prstGeom>
          <a:noFill/>
        </p:spPr>
        <p:txBody>
          <a:bodyPr wrap="square" rtlCol="0">
            <a:spAutoFit/>
          </a:bodyPr>
          <a:lstStyle/>
          <a:p>
            <a:pPr algn="ctr"/>
            <a:r>
              <a:rPr lang="en-US" sz="2400" dirty="0"/>
              <a:t>SUBJECT: ELEMENTS OF CIVIL ENGINEERING                                          (CODE-2110004)</a:t>
            </a:r>
          </a:p>
          <a:p>
            <a:pPr algn="ctr"/>
            <a:r>
              <a:rPr lang="en-US" sz="2400" dirty="0"/>
              <a:t>BE First Level First Semester (Self Finance</a:t>
            </a:r>
            <a:r>
              <a:rPr lang="en-US" sz="2400" dirty="0" smtClean="0"/>
              <a:t>)</a:t>
            </a:r>
          </a:p>
          <a:p>
            <a:pPr algn="ctr"/>
            <a:r>
              <a:rPr lang="en-US" sz="2000" dirty="0" smtClean="0"/>
              <a:t>PRACTICAL: LEVELLING  </a:t>
            </a:r>
            <a:r>
              <a:rPr lang="en-US" sz="2000" dirty="0" smtClean="0"/>
              <a:t>:  Calculate </a:t>
            </a:r>
            <a:r>
              <a:rPr lang="en-US" sz="2000" dirty="0" smtClean="0"/>
              <a:t>RL by HI and Rise &amp; fall method</a:t>
            </a:r>
          </a:p>
          <a:p>
            <a:pPr algn="ctr"/>
            <a:endParaRPr lang="en-US" sz="2400" b="1" u="sng" dirty="0" smtClean="0"/>
          </a:p>
          <a:p>
            <a:pPr algn="ctr"/>
            <a:endParaRPr lang="en-US" sz="2400" b="1" u="sng" dirty="0" smtClean="0"/>
          </a:p>
          <a:p>
            <a:pPr algn="ctr"/>
            <a:r>
              <a:rPr lang="en-US" sz="2400" b="1" u="sng" dirty="0" smtClean="0"/>
              <a:t>PREPARED BY:</a:t>
            </a:r>
            <a:endParaRPr lang="en-US" sz="2400" u="sng" dirty="0" smtClean="0"/>
          </a:p>
          <a:p>
            <a:pPr algn="ctr"/>
            <a:endParaRPr lang="en-US" sz="2400" dirty="0"/>
          </a:p>
          <a:p>
            <a:pPr algn="ctr"/>
            <a:endParaRPr lang="en-US" sz="2400" dirty="0"/>
          </a:p>
        </p:txBody>
      </p:sp>
      <p:graphicFrame>
        <p:nvGraphicFramePr>
          <p:cNvPr id="6" name="Table 5"/>
          <p:cNvGraphicFramePr>
            <a:graphicFrameLocks noGrp="1"/>
          </p:cNvGraphicFramePr>
          <p:nvPr>
            <p:extLst>
              <p:ext uri="{D42A27DB-BD31-4B8C-83A1-F6EECF244321}">
                <p14:modId xmlns="" xmlns:p14="http://schemas.microsoft.com/office/powerpoint/2010/main" val="1251470815"/>
              </p:ext>
            </p:extLst>
          </p:nvPr>
        </p:nvGraphicFramePr>
        <p:xfrm>
          <a:off x="1672046" y="3978154"/>
          <a:ext cx="7367452" cy="1996976"/>
        </p:xfrm>
        <a:graphic>
          <a:graphicData uri="http://schemas.openxmlformats.org/drawingml/2006/table">
            <a:tbl>
              <a:tblPr firstRow="1" firstCol="1" bandRow="1">
                <a:tableStyleId>{5C22544A-7EE6-4342-B048-85BDC9FD1C3A}</a:tableStyleId>
              </a:tblPr>
              <a:tblGrid>
                <a:gridCol w="2878673"/>
                <a:gridCol w="1951643"/>
                <a:gridCol w="2537136"/>
              </a:tblGrid>
              <a:tr h="435986">
                <a:tc>
                  <a:txBody>
                    <a:bodyPr/>
                    <a:lstStyle/>
                    <a:p>
                      <a:pPr marL="0" marR="0">
                        <a:lnSpc>
                          <a:spcPct val="115000"/>
                        </a:lnSpc>
                        <a:spcBef>
                          <a:spcPts val="0"/>
                        </a:spcBef>
                        <a:spcAft>
                          <a:spcPts val="0"/>
                        </a:spcAft>
                      </a:pPr>
                      <a:r>
                        <a:rPr lang="en-IN" sz="1800" b="0" kern="1800" dirty="0">
                          <a:solidFill>
                            <a:schemeClr val="tx1"/>
                          </a:solidFill>
                          <a:effectLst/>
                        </a:rPr>
                        <a:t>STUDENTS NAME</a:t>
                      </a:r>
                      <a:endParaRPr lang="en-US" sz="1400" b="0" dirty="0">
                        <a:solidFill>
                          <a:schemeClr val="tx1"/>
                        </a:solidFill>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IN" sz="1800" b="0" kern="1800" dirty="0">
                          <a:solidFill>
                            <a:schemeClr val="tx1"/>
                          </a:solidFill>
                          <a:effectLst/>
                        </a:rPr>
                        <a:t>ID.NO. </a:t>
                      </a:r>
                      <a:endParaRPr lang="en-US" sz="1400" b="0" dirty="0">
                        <a:solidFill>
                          <a:schemeClr val="tx1"/>
                        </a:solidFill>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IN" sz="1800" b="0" dirty="0">
                          <a:solidFill>
                            <a:schemeClr val="tx1"/>
                          </a:solidFill>
                          <a:effectLst/>
                        </a:rPr>
                        <a:t>ENROLLMENT NO.</a:t>
                      </a:r>
                      <a:endParaRPr lang="en-US" sz="1400" b="0" dirty="0">
                        <a:solidFill>
                          <a:schemeClr val="tx1"/>
                        </a:solidFill>
                        <a:effectLst/>
                        <a:latin typeface="Calibri"/>
                        <a:ea typeface="Times New Roman"/>
                        <a:cs typeface="Times New Roman"/>
                      </a:endParaRPr>
                    </a:p>
                  </a:txBody>
                  <a:tcPr marT="0" marB="0"/>
                </a:tc>
              </a:tr>
              <a:tr h="499546">
                <a:tc>
                  <a:txBody>
                    <a:bodyPr/>
                    <a:lstStyle/>
                    <a:p>
                      <a:pPr marL="0" marR="0">
                        <a:lnSpc>
                          <a:spcPct val="115000"/>
                        </a:lnSpc>
                        <a:spcBef>
                          <a:spcPts val="0"/>
                        </a:spcBef>
                        <a:spcAft>
                          <a:spcPts val="0"/>
                        </a:spcAft>
                      </a:pPr>
                      <a:r>
                        <a:rPr lang="en-US" sz="2000" b="0" dirty="0" smtClean="0">
                          <a:solidFill>
                            <a:schemeClr val="tx1"/>
                          </a:solidFill>
                          <a:effectLst/>
                          <a:latin typeface="Calibri"/>
                          <a:ea typeface="Times New Roman"/>
                          <a:cs typeface="Times New Roman"/>
                        </a:rPr>
                        <a:t>Lapsiwala Vishal</a:t>
                      </a:r>
                      <a:endParaRPr lang="en-US" sz="2000" b="0" dirty="0">
                        <a:solidFill>
                          <a:schemeClr val="tx1"/>
                        </a:solidFill>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600" b="0" dirty="0" smtClean="0">
                          <a:effectLst/>
                          <a:latin typeface="Calibri"/>
                          <a:ea typeface="Times New Roman"/>
                          <a:cs typeface="Times New Roman"/>
                        </a:rPr>
                        <a:t>13PES22</a:t>
                      </a:r>
                      <a:endParaRPr lang="en-US" sz="1600" b="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800" dirty="0" smtClean="0">
                          <a:effectLst/>
                          <a:latin typeface="Calibri"/>
                          <a:ea typeface="Times New Roman"/>
                          <a:cs typeface="Times New Roman"/>
                        </a:rPr>
                        <a:t>130080125010</a:t>
                      </a:r>
                      <a:endParaRPr lang="en-US" sz="1800" dirty="0">
                        <a:effectLst/>
                        <a:latin typeface="Calibri"/>
                        <a:ea typeface="Times New Roman"/>
                        <a:cs typeface="Times New Roman"/>
                      </a:endParaRPr>
                    </a:p>
                  </a:txBody>
                  <a:tcPr marT="0" marB="0"/>
                </a:tc>
              </a:tr>
              <a:tr h="530722">
                <a:tc>
                  <a:txBody>
                    <a:bodyPr/>
                    <a:lstStyle/>
                    <a:p>
                      <a:pPr marL="0" marR="0">
                        <a:lnSpc>
                          <a:spcPct val="115000"/>
                        </a:lnSpc>
                        <a:spcBef>
                          <a:spcPts val="0"/>
                        </a:spcBef>
                        <a:spcAft>
                          <a:spcPts val="0"/>
                        </a:spcAft>
                      </a:pPr>
                      <a:r>
                        <a:rPr lang="en-US" sz="2000" b="0" dirty="0" smtClean="0">
                          <a:solidFill>
                            <a:schemeClr val="tx1"/>
                          </a:solidFill>
                          <a:effectLst/>
                          <a:latin typeface="Calibri"/>
                          <a:ea typeface="Times New Roman"/>
                          <a:cs typeface="Times New Roman"/>
                        </a:rPr>
                        <a:t>Lathiya Piyush</a:t>
                      </a:r>
                      <a:endParaRPr lang="en-US" sz="2000" b="0" dirty="0">
                        <a:solidFill>
                          <a:schemeClr val="tx1"/>
                        </a:solidFill>
                        <a:effectLst/>
                        <a:latin typeface="Calibri"/>
                        <a:ea typeface="Times New Roman"/>
                        <a:cs typeface="Times New Roman"/>
                      </a:endParaRPr>
                    </a:p>
                  </a:txBody>
                  <a:tcPr marT="0" marB="0"/>
                </a:tc>
                <a:tc>
                  <a:txBody>
                    <a:bodyPr/>
                    <a:lstStyle/>
                    <a:p>
                      <a:pPr marL="0" marR="0">
                        <a:lnSpc>
                          <a:spcPct val="115000"/>
                        </a:lnSpc>
                        <a:spcBef>
                          <a:spcPts val="0"/>
                        </a:spcBef>
                        <a:spcAft>
                          <a:spcPts val="1000"/>
                        </a:spcAft>
                      </a:pPr>
                      <a:r>
                        <a:rPr lang="en-US" sz="1600" dirty="0" smtClean="0">
                          <a:effectLst/>
                          <a:latin typeface="Calibri"/>
                          <a:ea typeface="Times New Roman"/>
                          <a:cs typeface="Times New Roman"/>
                        </a:rPr>
                        <a:t>13PES23</a:t>
                      </a:r>
                      <a:endParaRPr lang="en-US" sz="16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800" dirty="0" smtClean="0">
                          <a:effectLst/>
                          <a:latin typeface="Calibri"/>
                          <a:ea typeface="Times New Roman"/>
                          <a:cs typeface="Times New Roman"/>
                        </a:rPr>
                        <a:t>130080125011</a:t>
                      </a:r>
                      <a:endParaRPr lang="en-US" sz="1800" dirty="0">
                        <a:effectLst/>
                        <a:latin typeface="Calibri"/>
                        <a:ea typeface="Times New Roman"/>
                        <a:cs typeface="Times New Roman"/>
                      </a:endParaRPr>
                    </a:p>
                  </a:txBody>
                  <a:tcPr marT="0" marB="0"/>
                </a:tc>
              </a:tr>
              <a:tr h="530722">
                <a:tc>
                  <a:txBody>
                    <a:bodyPr/>
                    <a:lstStyle/>
                    <a:p>
                      <a:pPr marL="0" marR="0">
                        <a:lnSpc>
                          <a:spcPct val="115000"/>
                        </a:lnSpc>
                        <a:spcBef>
                          <a:spcPts val="0"/>
                        </a:spcBef>
                        <a:spcAft>
                          <a:spcPts val="0"/>
                        </a:spcAft>
                      </a:pPr>
                      <a:r>
                        <a:rPr lang="en-US" sz="2000" b="0" dirty="0" smtClean="0">
                          <a:solidFill>
                            <a:schemeClr val="tx1"/>
                          </a:solidFill>
                          <a:effectLst/>
                          <a:latin typeface="Calibri"/>
                          <a:ea typeface="Times New Roman"/>
                          <a:cs typeface="Times New Roman"/>
                        </a:rPr>
                        <a:t>Choudhary</a:t>
                      </a:r>
                      <a:r>
                        <a:rPr lang="en-US" sz="2000" b="0" baseline="0" dirty="0" smtClean="0">
                          <a:solidFill>
                            <a:schemeClr val="tx1"/>
                          </a:solidFill>
                          <a:effectLst/>
                          <a:latin typeface="Calibri"/>
                          <a:ea typeface="Times New Roman"/>
                          <a:cs typeface="Times New Roman"/>
                        </a:rPr>
                        <a:t> Ritu</a:t>
                      </a:r>
                      <a:endParaRPr lang="en-US" sz="2000" b="0" dirty="0">
                        <a:solidFill>
                          <a:schemeClr val="tx1"/>
                        </a:solidFill>
                        <a:effectLst/>
                        <a:latin typeface="Calibri"/>
                        <a:ea typeface="Times New Roman"/>
                        <a:cs typeface="Times New Roman"/>
                      </a:endParaRPr>
                    </a:p>
                  </a:txBody>
                  <a:tcPr marT="0" marB="0"/>
                </a:tc>
                <a:tc>
                  <a:txBody>
                    <a:bodyPr/>
                    <a:lstStyle/>
                    <a:p>
                      <a:r>
                        <a:rPr lang="en-US" sz="1400" dirty="0" smtClean="0"/>
                        <a:t>13PES25</a:t>
                      </a:r>
                      <a:endParaRPr lang="en-US" sz="1400" dirty="0"/>
                    </a:p>
                  </a:txBody>
                  <a:tcPr marT="0" marB="0"/>
                </a:tc>
                <a:tc>
                  <a:txBody>
                    <a:bodyPr/>
                    <a:lstStyle/>
                    <a:p>
                      <a:r>
                        <a:rPr lang="en-US" sz="1800" dirty="0" smtClean="0">
                          <a:effectLst/>
                          <a:latin typeface="Calibri"/>
                          <a:ea typeface="Times New Roman"/>
                          <a:cs typeface="Times New Roman"/>
                        </a:rPr>
                        <a:t>130080125027</a:t>
                      </a:r>
                      <a:endParaRPr lang="en-US" sz="1800" dirty="0"/>
                    </a:p>
                  </a:txBody>
                  <a:tcPr marT="0" marB="0"/>
                </a:tc>
              </a:tr>
            </a:tbl>
          </a:graphicData>
        </a:graphic>
      </p:graphicFrame>
      <p:pic>
        <p:nvPicPr>
          <p:cNvPr id="7" name="Picture 6" descr="http://www.bvmengineering.ac.in/index_html_4cf3950d.jpg"/>
          <p:cNvPicPr/>
          <p:nvPr/>
        </p:nvPicPr>
        <p:blipFill>
          <a:blip r:embed="rId2"/>
          <a:srcRect/>
          <a:stretch>
            <a:fillRect/>
          </a:stretch>
        </p:blipFill>
        <p:spPr bwMode="auto">
          <a:xfrm>
            <a:off x="9376229" y="188686"/>
            <a:ext cx="2322285" cy="1763486"/>
          </a:xfrm>
          <a:prstGeom prst="rect">
            <a:avLst/>
          </a:prstGeom>
          <a:solidFill>
            <a:srgbClr val="F2DCDB"/>
          </a:solidFill>
          <a:ln w="9525">
            <a:noFill/>
            <a:miter lim="800000"/>
            <a:headEnd/>
            <a:tailEnd/>
          </a:ln>
        </p:spPr>
      </p:pic>
      <p:sp>
        <p:nvSpPr>
          <p:cNvPr id="8" name="TextBox 7"/>
          <p:cNvSpPr txBox="1"/>
          <p:nvPr/>
        </p:nvSpPr>
        <p:spPr>
          <a:xfrm>
            <a:off x="9202057" y="3972911"/>
            <a:ext cx="2090058" cy="646331"/>
          </a:xfrm>
          <a:prstGeom prst="rect">
            <a:avLst/>
          </a:prstGeom>
          <a:noFill/>
        </p:spPr>
        <p:txBody>
          <a:bodyPr wrap="square" rtlCol="0">
            <a:spAutoFit/>
          </a:bodyPr>
          <a:lstStyle/>
          <a:p>
            <a:r>
              <a:rPr lang="en-US" dirty="0" smtClean="0"/>
              <a:t>Prof. C.B. </a:t>
            </a:r>
            <a:r>
              <a:rPr lang="en-US" dirty="0" err="1" smtClean="0"/>
              <a:t>Mishra</a:t>
            </a:r>
            <a:r>
              <a:rPr lang="en-US" dirty="0" smtClean="0"/>
              <a:t>, Civil </a:t>
            </a:r>
            <a:r>
              <a:rPr lang="en-US" dirty="0" err="1" smtClean="0"/>
              <a:t>Engg</a:t>
            </a:r>
            <a:r>
              <a:rPr lang="en-US" dirty="0" smtClean="0"/>
              <a:t>. BVM</a:t>
            </a:r>
            <a:endParaRPr lang="en-US" dirty="0"/>
          </a:p>
        </p:txBody>
      </p:sp>
    </p:spTree>
    <p:extLst>
      <p:ext uri="{BB962C8B-B14F-4D97-AF65-F5344CB8AC3E}">
        <p14:creationId xmlns="" xmlns:p14="http://schemas.microsoft.com/office/powerpoint/2010/main" val="6708914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 by HI method</a:t>
            </a:r>
            <a:endParaRPr lang="en-US" dirty="0"/>
          </a:p>
        </p:txBody>
      </p:sp>
      <p:sp>
        <p:nvSpPr>
          <p:cNvPr id="3" name="Content Placeholder 2"/>
          <p:cNvSpPr>
            <a:spLocks noGrp="1"/>
          </p:cNvSpPr>
          <p:nvPr>
            <p:ph idx="1"/>
          </p:nvPr>
        </p:nvSpPr>
        <p:spPr/>
        <p:txBody>
          <a:bodyPr/>
          <a:lstStyle/>
          <a:p>
            <a:r>
              <a:rPr lang="en-US" dirty="0" smtClean="0"/>
              <a:t>HI = RL(B) + BS = 50.00 + 1.36 = 51.36 m</a:t>
            </a:r>
          </a:p>
          <a:p>
            <a:r>
              <a:rPr lang="en-US" dirty="0" smtClean="0"/>
              <a:t>RL(B) =HI – IS = 51.36 – 1.19 = 50.17m</a:t>
            </a:r>
          </a:p>
          <a:p>
            <a:r>
              <a:rPr lang="en-US" dirty="0" smtClean="0"/>
              <a:t>RL(C) = 51.36 – 1.40 = 50.32m</a:t>
            </a:r>
          </a:p>
          <a:p>
            <a:r>
              <a:rPr lang="en-US" dirty="0" smtClean="0"/>
              <a:t>RL(D)= 51.36 – 0.895 = 50.465m</a:t>
            </a:r>
          </a:p>
          <a:p>
            <a:r>
              <a:rPr lang="en-US" dirty="0" smtClean="0"/>
              <a:t>RL(E) = 51.36 – 0.735 = 50.625m</a:t>
            </a:r>
          </a:p>
          <a:p>
            <a:r>
              <a:rPr lang="en-US" dirty="0" smtClean="0"/>
              <a:t>RL(F) = 51.36- 0.580 = 50.780m</a:t>
            </a:r>
          </a:p>
          <a:p>
            <a:r>
              <a:rPr lang="en-US" dirty="0" smtClean="0"/>
              <a:t>RL(G) = 51.36 – 0.535 = 50.825m</a:t>
            </a:r>
          </a:p>
          <a:p>
            <a:r>
              <a:rPr lang="en-US" dirty="0" smtClean="0"/>
              <a:t>RL(H) = 51.36 – 0.415 = 50.945m</a:t>
            </a:r>
          </a:p>
          <a:p>
            <a:r>
              <a:rPr lang="en-US" dirty="0" smtClean="0"/>
              <a:t>RL(I) = 51.36 – 1.085 = 50.275m</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569" y="-128788"/>
            <a:ext cx="8825657" cy="1104961"/>
          </a:xfrm>
        </p:spPr>
        <p:txBody>
          <a:bodyPr/>
          <a:lstStyle/>
          <a:p>
            <a:pPr algn="ctr"/>
            <a:r>
              <a:rPr lang="en-US" b="1" dirty="0" smtClean="0"/>
              <a:t>The Rise And Fall Method.</a:t>
            </a:r>
            <a:endParaRPr lang="en-US" b="1" dirty="0"/>
          </a:p>
        </p:txBody>
      </p:sp>
      <p:sp>
        <p:nvSpPr>
          <p:cNvPr id="3" name="Text Placeholder 2"/>
          <p:cNvSpPr>
            <a:spLocks noGrp="1"/>
          </p:cNvSpPr>
          <p:nvPr>
            <p:ph type="body" idx="1"/>
          </p:nvPr>
        </p:nvSpPr>
        <p:spPr>
          <a:xfrm>
            <a:off x="1257985" y="1426252"/>
            <a:ext cx="8825658" cy="860400"/>
          </a:xfrm>
        </p:spPr>
        <p:txBody>
          <a:bodyPr>
            <a:noAutofit/>
          </a:bodyPr>
          <a:lstStyle/>
          <a:p>
            <a:pPr marL="342900" indent="-342900">
              <a:buFont typeface="Wingdings" panose="05000000000000000000" pitchFamily="2" charset="2"/>
              <a:buChar char="q"/>
            </a:pPr>
            <a:r>
              <a:rPr lang="en-US" b="1" dirty="0" smtClean="0"/>
              <a:t>In this method the height of the instrument is not at all calculated but the difference of the level between consecutive points is found by comparing the staff readings on the two points for the same setting of the instrument.</a:t>
            </a:r>
          </a:p>
          <a:p>
            <a:pPr marL="342900" indent="-342900">
              <a:buFont typeface="Wingdings" panose="05000000000000000000" pitchFamily="2" charset="2"/>
              <a:buChar char="q"/>
            </a:pPr>
            <a:r>
              <a:rPr lang="en-US" b="1" dirty="0" smtClean="0"/>
              <a:t>If the forward staff reading is smaller than the immediately preceding staff reading, it indicates a rise.</a:t>
            </a:r>
          </a:p>
          <a:p>
            <a:pPr algn="ctr"/>
            <a:r>
              <a:rPr lang="en-US" b="1" dirty="0" err="1" smtClean="0"/>
              <a:t>Rl</a:t>
            </a:r>
            <a:r>
              <a:rPr lang="en-US" b="1" dirty="0" smtClean="0"/>
              <a:t> of point b = </a:t>
            </a:r>
            <a:r>
              <a:rPr lang="en-US" b="1" dirty="0" err="1" smtClean="0"/>
              <a:t>rl</a:t>
            </a:r>
            <a:r>
              <a:rPr lang="en-US" b="1" dirty="0" smtClean="0"/>
              <a:t> of a + rise.</a:t>
            </a:r>
          </a:p>
          <a:p>
            <a:pPr marL="342900" indent="-342900" algn="ctr">
              <a:buFont typeface="Wingdings" panose="05000000000000000000" pitchFamily="2" charset="2"/>
              <a:buChar char="q"/>
            </a:pPr>
            <a:r>
              <a:rPr lang="en-US" b="1" dirty="0" smtClean="0"/>
              <a:t>If the forward staff reading is greater than the immediately preceding staff reading, it indicates a fall.</a:t>
            </a:r>
          </a:p>
          <a:p>
            <a:pPr algn="ctr"/>
            <a:r>
              <a:rPr lang="en-US" b="1" dirty="0" err="1" smtClean="0"/>
              <a:t>Rl</a:t>
            </a:r>
            <a:r>
              <a:rPr lang="en-US" b="1" dirty="0" smtClean="0"/>
              <a:t> of b= </a:t>
            </a:r>
            <a:r>
              <a:rPr lang="en-US" b="1" dirty="0" err="1" smtClean="0"/>
              <a:t>rl</a:t>
            </a:r>
            <a:r>
              <a:rPr lang="en-US" b="1" dirty="0" smtClean="0"/>
              <a:t> of a- fall.</a:t>
            </a:r>
          </a:p>
          <a:p>
            <a:pPr marL="342900" indent="-342900" algn="ctr">
              <a:buFont typeface="Wingdings" panose="05000000000000000000" pitchFamily="2" charset="2"/>
              <a:buChar char="q"/>
            </a:pPr>
            <a:r>
              <a:rPr lang="en-US" b="1" dirty="0" smtClean="0"/>
              <a:t>The rise is added to the </a:t>
            </a:r>
            <a:r>
              <a:rPr lang="en-US" b="1" dirty="0" err="1" smtClean="0"/>
              <a:t>rl</a:t>
            </a:r>
            <a:r>
              <a:rPr lang="en-US" b="1" dirty="0" smtClean="0"/>
              <a:t> of the preceding point to get the </a:t>
            </a:r>
            <a:r>
              <a:rPr lang="en-US" b="1" dirty="0" err="1" smtClean="0"/>
              <a:t>rl</a:t>
            </a:r>
            <a:r>
              <a:rPr lang="en-US" b="1" dirty="0" smtClean="0"/>
              <a:t> of the forward point and the fall is subtracted from the </a:t>
            </a:r>
            <a:r>
              <a:rPr lang="en-US" b="1" dirty="0" err="1" smtClean="0"/>
              <a:t>rl</a:t>
            </a:r>
            <a:r>
              <a:rPr lang="en-US" b="1" dirty="0" smtClean="0"/>
              <a:t> of preceding point to get the forward point.</a:t>
            </a:r>
            <a:endParaRPr lang="en-US" b="1" dirty="0"/>
          </a:p>
        </p:txBody>
      </p:sp>
    </p:spTree>
    <p:extLst>
      <p:ext uri="{BB962C8B-B14F-4D97-AF65-F5344CB8AC3E}">
        <p14:creationId xmlns="" xmlns:p14="http://schemas.microsoft.com/office/powerpoint/2010/main" val="2960935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Observation Table: (BY Rise &amp; Fall Method)</a:t>
            </a:r>
            <a:endParaRPr lang="en-US" sz="3200" dirty="0"/>
          </a:p>
        </p:txBody>
      </p:sp>
      <p:graphicFrame>
        <p:nvGraphicFramePr>
          <p:cNvPr id="4" name="Content Placeholder 3"/>
          <p:cNvGraphicFramePr>
            <a:graphicFrameLocks noGrp="1"/>
          </p:cNvGraphicFramePr>
          <p:nvPr>
            <p:ph idx="1"/>
          </p:nvPr>
        </p:nvGraphicFramePr>
        <p:xfrm>
          <a:off x="204952" y="1373963"/>
          <a:ext cx="11987049" cy="4297680"/>
        </p:xfrm>
        <a:graphic>
          <a:graphicData uri="http://schemas.openxmlformats.org/drawingml/2006/table">
            <a:tbl>
              <a:tblPr firstRow="1" bandRow="1">
                <a:tableStyleId>{5C22544A-7EE6-4342-B048-85BDC9FD1C3A}</a:tableStyleId>
              </a:tblPr>
              <a:tblGrid>
                <a:gridCol w="997850"/>
                <a:gridCol w="518605"/>
                <a:gridCol w="1478837"/>
                <a:gridCol w="842593"/>
                <a:gridCol w="1427250"/>
                <a:gridCol w="1514037"/>
                <a:gridCol w="1677556"/>
                <a:gridCol w="981525"/>
                <a:gridCol w="2548796"/>
              </a:tblGrid>
              <a:tr h="309742">
                <a:tc>
                  <a:txBody>
                    <a:bodyPr/>
                    <a:lstStyle/>
                    <a:p>
                      <a:r>
                        <a:rPr lang="en-US" dirty="0" err="1" smtClean="0"/>
                        <a:t>Sr.No</a:t>
                      </a:r>
                      <a:r>
                        <a:rPr lang="en-US" dirty="0" smtClean="0"/>
                        <a:t>.</a:t>
                      </a:r>
                      <a:endParaRPr lang="en-US" dirty="0"/>
                    </a:p>
                  </a:txBody>
                  <a:tcPr/>
                </a:tc>
                <a:tc>
                  <a:txBody>
                    <a:bodyPr/>
                    <a:lstStyle/>
                    <a:p>
                      <a:r>
                        <a:rPr lang="en-US" dirty="0" smtClean="0"/>
                        <a:t>St.</a:t>
                      </a:r>
                      <a:endParaRPr lang="en-US" dirty="0"/>
                    </a:p>
                  </a:txBody>
                  <a:tcPr/>
                </a:tc>
                <a:tc>
                  <a:txBody>
                    <a:bodyPr/>
                    <a:lstStyle/>
                    <a:p>
                      <a:r>
                        <a:rPr lang="en-US" dirty="0" smtClean="0"/>
                        <a:t>BS</a:t>
                      </a:r>
                      <a:endParaRPr lang="en-US" dirty="0"/>
                    </a:p>
                  </a:txBody>
                  <a:tcPr/>
                </a:tc>
                <a:tc>
                  <a:txBody>
                    <a:bodyPr/>
                    <a:lstStyle/>
                    <a:p>
                      <a:r>
                        <a:rPr lang="en-US" dirty="0" smtClean="0"/>
                        <a:t>IS</a:t>
                      </a:r>
                      <a:endParaRPr lang="en-US" dirty="0"/>
                    </a:p>
                  </a:txBody>
                  <a:tcPr/>
                </a:tc>
                <a:tc>
                  <a:txBody>
                    <a:bodyPr/>
                    <a:lstStyle/>
                    <a:p>
                      <a:r>
                        <a:rPr lang="en-US" dirty="0" smtClean="0"/>
                        <a:t>FS</a:t>
                      </a:r>
                      <a:endParaRPr lang="en-US" dirty="0"/>
                    </a:p>
                  </a:txBody>
                  <a:tcPr/>
                </a:tc>
                <a:tc>
                  <a:txBody>
                    <a:bodyPr/>
                    <a:lstStyle/>
                    <a:p>
                      <a:r>
                        <a:rPr lang="en-US" dirty="0" smtClean="0"/>
                        <a:t>Rise</a:t>
                      </a:r>
                      <a:endParaRPr lang="en-US" dirty="0"/>
                    </a:p>
                  </a:txBody>
                  <a:tcPr/>
                </a:tc>
                <a:tc>
                  <a:txBody>
                    <a:bodyPr/>
                    <a:lstStyle/>
                    <a:p>
                      <a:r>
                        <a:rPr lang="en-US" dirty="0" smtClean="0"/>
                        <a:t>Fall</a:t>
                      </a:r>
                      <a:endParaRPr lang="en-US" dirty="0"/>
                    </a:p>
                  </a:txBody>
                  <a:tcPr/>
                </a:tc>
                <a:tc>
                  <a:txBody>
                    <a:bodyPr/>
                    <a:lstStyle/>
                    <a:p>
                      <a:r>
                        <a:rPr lang="en-US" dirty="0" smtClean="0"/>
                        <a:t>RL</a:t>
                      </a:r>
                      <a:endParaRPr lang="en-US" dirty="0"/>
                    </a:p>
                  </a:txBody>
                  <a:tcPr/>
                </a:tc>
                <a:tc>
                  <a:txBody>
                    <a:bodyPr/>
                    <a:lstStyle/>
                    <a:p>
                      <a:r>
                        <a:rPr lang="en-US" dirty="0" smtClean="0"/>
                        <a:t>Remark</a:t>
                      </a:r>
                      <a:endParaRPr lang="en-US" dirty="0"/>
                    </a:p>
                  </a:txBody>
                  <a:tcPr/>
                </a:tc>
              </a:tr>
              <a:tr h="309742">
                <a:tc>
                  <a:txBody>
                    <a:bodyPr/>
                    <a:lstStyle/>
                    <a:p>
                      <a:r>
                        <a:rPr lang="en-US" dirty="0" smtClean="0"/>
                        <a:t>1</a:t>
                      </a:r>
                      <a:endParaRPr lang="en-US" dirty="0"/>
                    </a:p>
                  </a:txBody>
                  <a:tcPr/>
                </a:tc>
                <a:tc>
                  <a:txBody>
                    <a:bodyPr/>
                    <a:lstStyle/>
                    <a:p>
                      <a:r>
                        <a:rPr lang="en-US" dirty="0" smtClean="0"/>
                        <a:t>A</a:t>
                      </a:r>
                      <a:endParaRPr lang="en-US" dirty="0"/>
                    </a:p>
                  </a:txBody>
                  <a:tcPr/>
                </a:tc>
                <a:tc>
                  <a:txBody>
                    <a:bodyPr/>
                    <a:lstStyle/>
                    <a:p>
                      <a:r>
                        <a:rPr lang="en-US" dirty="0" smtClean="0"/>
                        <a:t>1.36</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50.00</a:t>
                      </a:r>
                      <a:endParaRPr lang="en-US" dirty="0"/>
                    </a:p>
                  </a:txBody>
                  <a:tcPr/>
                </a:tc>
                <a:tc>
                  <a:txBody>
                    <a:bodyPr/>
                    <a:lstStyle/>
                    <a:p>
                      <a:r>
                        <a:rPr lang="en-US" dirty="0" smtClean="0"/>
                        <a:t>RL of BM = 50.0m</a:t>
                      </a:r>
                      <a:endParaRPr lang="en-US" dirty="0"/>
                    </a:p>
                  </a:txBody>
                  <a:tcPr/>
                </a:tc>
              </a:tr>
              <a:tr h="309742">
                <a:tc>
                  <a:txBody>
                    <a:bodyPr/>
                    <a:lstStyle/>
                    <a:p>
                      <a:r>
                        <a:rPr lang="en-US" dirty="0" smtClean="0"/>
                        <a:t>2</a:t>
                      </a:r>
                      <a:endParaRPr lang="en-US" dirty="0"/>
                    </a:p>
                  </a:txBody>
                  <a:tcPr/>
                </a:tc>
                <a:tc>
                  <a:txBody>
                    <a:bodyPr/>
                    <a:lstStyle/>
                    <a:p>
                      <a:r>
                        <a:rPr lang="en-US" dirty="0" smtClean="0"/>
                        <a:t>B</a:t>
                      </a:r>
                      <a:endParaRPr lang="en-US" dirty="0"/>
                    </a:p>
                  </a:txBody>
                  <a:tcPr/>
                </a:tc>
                <a:tc>
                  <a:txBody>
                    <a:bodyPr/>
                    <a:lstStyle/>
                    <a:p>
                      <a:endParaRPr lang="en-US"/>
                    </a:p>
                  </a:txBody>
                  <a:tcPr/>
                </a:tc>
                <a:tc>
                  <a:txBody>
                    <a:bodyPr/>
                    <a:lstStyle/>
                    <a:p>
                      <a:r>
                        <a:rPr lang="en-US" dirty="0" smtClean="0"/>
                        <a:t>1.19</a:t>
                      </a:r>
                      <a:endParaRPr lang="en-US" dirty="0"/>
                    </a:p>
                  </a:txBody>
                  <a:tcPr/>
                </a:tc>
                <a:tc>
                  <a:txBody>
                    <a:bodyPr/>
                    <a:lstStyle/>
                    <a:p>
                      <a:endParaRPr lang="en-US"/>
                    </a:p>
                  </a:txBody>
                  <a:tcPr/>
                </a:tc>
                <a:tc>
                  <a:txBody>
                    <a:bodyPr/>
                    <a:lstStyle/>
                    <a:p>
                      <a:r>
                        <a:rPr lang="en-US" dirty="0" smtClean="0"/>
                        <a:t>0.170</a:t>
                      </a:r>
                      <a:endParaRPr lang="en-US" dirty="0"/>
                    </a:p>
                  </a:txBody>
                  <a:tcPr/>
                </a:tc>
                <a:tc>
                  <a:txBody>
                    <a:bodyPr/>
                    <a:lstStyle/>
                    <a:p>
                      <a:endParaRPr lang="en-US"/>
                    </a:p>
                  </a:txBody>
                  <a:tcPr/>
                </a:tc>
                <a:tc>
                  <a:txBody>
                    <a:bodyPr/>
                    <a:lstStyle/>
                    <a:p>
                      <a:r>
                        <a:rPr lang="en-US" dirty="0" smtClean="0"/>
                        <a:t>50.17</a:t>
                      </a:r>
                      <a:endParaRPr lang="en-US" dirty="0"/>
                    </a:p>
                  </a:txBody>
                  <a:tcPr/>
                </a:tc>
                <a:tc>
                  <a:txBody>
                    <a:bodyPr/>
                    <a:lstStyle/>
                    <a:p>
                      <a:endParaRPr lang="en-US" dirty="0"/>
                    </a:p>
                  </a:txBody>
                  <a:tcPr/>
                </a:tc>
              </a:tr>
              <a:tr h="309742">
                <a:tc>
                  <a:txBody>
                    <a:bodyPr/>
                    <a:lstStyle/>
                    <a:p>
                      <a:r>
                        <a:rPr lang="en-US" dirty="0" smtClean="0"/>
                        <a:t>3</a:t>
                      </a:r>
                      <a:endParaRPr lang="en-US" dirty="0"/>
                    </a:p>
                  </a:txBody>
                  <a:tcPr/>
                </a:tc>
                <a:tc>
                  <a:txBody>
                    <a:bodyPr/>
                    <a:lstStyle/>
                    <a:p>
                      <a:r>
                        <a:rPr lang="en-US" dirty="0" smtClean="0"/>
                        <a:t>C</a:t>
                      </a:r>
                      <a:endParaRPr lang="en-US" dirty="0"/>
                    </a:p>
                  </a:txBody>
                  <a:tcPr/>
                </a:tc>
                <a:tc>
                  <a:txBody>
                    <a:bodyPr/>
                    <a:lstStyle/>
                    <a:p>
                      <a:endParaRPr lang="en-US"/>
                    </a:p>
                  </a:txBody>
                  <a:tcPr/>
                </a:tc>
                <a:tc>
                  <a:txBody>
                    <a:bodyPr/>
                    <a:lstStyle/>
                    <a:p>
                      <a:r>
                        <a:rPr lang="en-US" dirty="0" smtClean="0"/>
                        <a:t>1.04</a:t>
                      </a:r>
                      <a:endParaRPr lang="en-US" dirty="0"/>
                    </a:p>
                  </a:txBody>
                  <a:tcPr/>
                </a:tc>
                <a:tc>
                  <a:txBody>
                    <a:bodyPr/>
                    <a:lstStyle/>
                    <a:p>
                      <a:endParaRPr lang="en-US"/>
                    </a:p>
                  </a:txBody>
                  <a:tcPr/>
                </a:tc>
                <a:tc>
                  <a:txBody>
                    <a:bodyPr/>
                    <a:lstStyle/>
                    <a:p>
                      <a:r>
                        <a:rPr lang="en-US" dirty="0" smtClean="0"/>
                        <a:t>0.150</a:t>
                      </a:r>
                      <a:endParaRPr lang="en-US" dirty="0"/>
                    </a:p>
                  </a:txBody>
                  <a:tcPr/>
                </a:tc>
                <a:tc>
                  <a:txBody>
                    <a:bodyPr/>
                    <a:lstStyle/>
                    <a:p>
                      <a:endParaRPr lang="en-US"/>
                    </a:p>
                  </a:txBody>
                  <a:tcPr/>
                </a:tc>
                <a:tc>
                  <a:txBody>
                    <a:bodyPr/>
                    <a:lstStyle/>
                    <a:p>
                      <a:r>
                        <a:rPr lang="en-US" dirty="0" smtClean="0"/>
                        <a:t>50.32</a:t>
                      </a:r>
                      <a:endParaRPr lang="en-US" dirty="0"/>
                    </a:p>
                  </a:txBody>
                  <a:tcPr/>
                </a:tc>
                <a:tc>
                  <a:txBody>
                    <a:bodyPr/>
                    <a:lstStyle/>
                    <a:p>
                      <a:endParaRPr lang="en-US" dirty="0"/>
                    </a:p>
                  </a:txBody>
                  <a:tcPr/>
                </a:tc>
              </a:tr>
              <a:tr h="309742">
                <a:tc>
                  <a:txBody>
                    <a:bodyPr/>
                    <a:lstStyle/>
                    <a:p>
                      <a:r>
                        <a:rPr lang="en-US" dirty="0" smtClean="0"/>
                        <a:t>4</a:t>
                      </a:r>
                      <a:endParaRPr lang="en-US" dirty="0"/>
                    </a:p>
                  </a:txBody>
                  <a:tcPr/>
                </a:tc>
                <a:tc>
                  <a:txBody>
                    <a:bodyPr/>
                    <a:lstStyle/>
                    <a:p>
                      <a:r>
                        <a:rPr lang="en-US" dirty="0" smtClean="0"/>
                        <a:t>D</a:t>
                      </a:r>
                      <a:endParaRPr lang="en-US" dirty="0"/>
                    </a:p>
                  </a:txBody>
                  <a:tcPr/>
                </a:tc>
                <a:tc>
                  <a:txBody>
                    <a:bodyPr/>
                    <a:lstStyle/>
                    <a:p>
                      <a:endParaRPr lang="en-US"/>
                    </a:p>
                  </a:txBody>
                  <a:tcPr/>
                </a:tc>
                <a:tc>
                  <a:txBody>
                    <a:bodyPr/>
                    <a:lstStyle/>
                    <a:p>
                      <a:r>
                        <a:rPr lang="en-US" dirty="0" smtClean="0"/>
                        <a:t>0.895</a:t>
                      </a:r>
                      <a:endParaRPr lang="en-US" dirty="0"/>
                    </a:p>
                  </a:txBody>
                  <a:tcPr/>
                </a:tc>
                <a:tc>
                  <a:txBody>
                    <a:bodyPr/>
                    <a:lstStyle/>
                    <a:p>
                      <a:endParaRPr lang="en-US"/>
                    </a:p>
                  </a:txBody>
                  <a:tcPr/>
                </a:tc>
                <a:tc>
                  <a:txBody>
                    <a:bodyPr/>
                    <a:lstStyle/>
                    <a:p>
                      <a:r>
                        <a:rPr lang="en-US" dirty="0" smtClean="0"/>
                        <a:t>0.145</a:t>
                      </a:r>
                      <a:endParaRPr lang="en-US" dirty="0"/>
                    </a:p>
                  </a:txBody>
                  <a:tcPr/>
                </a:tc>
                <a:tc>
                  <a:txBody>
                    <a:bodyPr/>
                    <a:lstStyle/>
                    <a:p>
                      <a:endParaRPr lang="en-US" dirty="0"/>
                    </a:p>
                  </a:txBody>
                  <a:tcPr/>
                </a:tc>
                <a:tc>
                  <a:txBody>
                    <a:bodyPr/>
                    <a:lstStyle/>
                    <a:p>
                      <a:r>
                        <a:rPr lang="en-US" dirty="0" smtClean="0"/>
                        <a:t>50.465</a:t>
                      </a:r>
                      <a:endParaRPr lang="en-US" dirty="0"/>
                    </a:p>
                  </a:txBody>
                  <a:tcPr/>
                </a:tc>
                <a:tc>
                  <a:txBody>
                    <a:bodyPr/>
                    <a:lstStyle/>
                    <a:p>
                      <a:endParaRPr lang="en-US" dirty="0"/>
                    </a:p>
                  </a:txBody>
                  <a:tcPr/>
                </a:tc>
              </a:tr>
              <a:tr h="309742">
                <a:tc>
                  <a:txBody>
                    <a:bodyPr/>
                    <a:lstStyle/>
                    <a:p>
                      <a:r>
                        <a:rPr lang="en-US" dirty="0" smtClean="0"/>
                        <a:t>5</a:t>
                      </a:r>
                      <a:endParaRPr lang="en-US" dirty="0"/>
                    </a:p>
                  </a:txBody>
                  <a:tcPr/>
                </a:tc>
                <a:tc>
                  <a:txBody>
                    <a:bodyPr/>
                    <a:lstStyle/>
                    <a:p>
                      <a:r>
                        <a:rPr lang="en-US" dirty="0" smtClean="0"/>
                        <a:t>E</a:t>
                      </a:r>
                      <a:endParaRPr lang="en-US" dirty="0"/>
                    </a:p>
                  </a:txBody>
                  <a:tcPr/>
                </a:tc>
                <a:tc>
                  <a:txBody>
                    <a:bodyPr/>
                    <a:lstStyle/>
                    <a:p>
                      <a:endParaRPr lang="en-US"/>
                    </a:p>
                  </a:txBody>
                  <a:tcPr/>
                </a:tc>
                <a:tc>
                  <a:txBody>
                    <a:bodyPr/>
                    <a:lstStyle/>
                    <a:p>
                      <a:r>
                        <a:rPr lang="en-US" dirty="0" smtClean="0"/>
                        <a:t>0.735</a:t>
                      </a:r>
                      <a:endParaRPr lang="en-US" dirty="0"/>
                    </a:p>
                  </a:txBody>
                  <a:tcPr/>
                </a:tc>
                <a:tc>
                  <a:txBody>
                    <a:bodyPr/>
                    <a:lstStyle/>
                    <a:p>
                      <a:endParaRPr lang="en-US"/>
                    </a:p>
                  </a:txBody>
                  <a:tcPr/>
                </a:tc>
                <a:tc>
                  <a:txBody>
                    <a:bodyPr/>
                    <a:lstStyle/>
                    <a:p>
                      <a:r>
                        <a:rPr lang="en-US" dirty="0" smtClean="0"/>
                        <a:t>0.160</a:t>
                      </a:r>
                      <a:endParaRPr lang="en-US" dirty="0"/>
                    </a:p>
                  </a:txBody>
                  <a:tcPr/>
                </a:tc>
                <a:tc>
                  <a:txBody>
                    <a:bodyPr/>
                    <a:lstStyle/>
                    <a:p>
                      <a:endParaRPr lang="en-US"/>
                    </a:p>
                  </a:txBody>
                  <a:tcPr/>
                </a:tc>
                <a:tc>
                  <a:txBody>
                    <a:bodyPr/>
                    <a:lstStyle/>
                    <a:p>
                      <a:r>
                        <a:rPr lang="en-US" dirty="0" smtClean="0"/>
                        <a:t>50.625</a:t>
                      </a:r>
                      <a:endParaRPr lang="en-US" dirty="0"/>
                    </a:p>
                  </a:txBody>
                  <a:tcPr/>
                </a:tc>
                <a:tc>
                  <a:txBody>
                    <a:bodyPr/>
                    <a:lstStyle/>
                    <a:p>
                      <a:endParaRPr lang="en-US" dirty="0"/>
                    </a:p>
                  </a:txBody>
                  <a:tcPr/>
                </a:tc>
              </a:tr>
              <a:tr h="309742">
                <a:tc>
                  <a:txBody>
                    <a:bodyPr/>
                    <a:lstStyle/>
                    <a:p>
                      <a:r>
                        <a:rPr lang="en-US" dirty="0" smtClean="0"/>
                        <a:t>6</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0.580</a:t>
                      </a:r>
                      <a:endParaRPr lang="en-US" dirty="0"/>
                    </a:p>
                  </a:txBody>
                  <a:tcPr/>
                </a:tc>
                <a:tc>
                  <a:txBody>
                    <a:bodyPr/>
                    <a:lstStyle/>
                    <a:p>
                      <a:endParaRPr lang="en-US"/>
                    </a:p>
                  </a:txBody>
                  <a:tcPr/>
                </a:tc>
                <a:tc>
                  <a:txBody>
                    <a:bodyPr/>
                    <a:lstStyle/>
                    <a:p>
                      <a:r>
                        <a:rPr lang="en-US" dirty="0" smtClean="0"/>
                        <a:t>0.155</a:t>
                      </a:r>
                      <a:endParaRPr lang="en-US" dirty="0"/>
                    </a:p>
                  </a:txBody>
                  <a:tcPr/>
                </a:tc>
                <a:tc>
                  <a:txBody>
                    <a:bodyPr/>
                    <a:lstStyle/>
                    <a:p>
                      <a:endParaRPr lang="en-US" dirty="0"/>
                    </a:p>
                  </a:txBody>
                  <a:tcPr/>
                </a:tc>
                <a:tc>
                  <a:txBody>
                    <a:bodyPr/>
                    <a:lstStyle/>
                    <a:p>
                      <a:r>
                        <a:rPr lang="en-US" dirty="0" smtClean="0"/>
                        <a:t>50.780</a:t>
                      </a:r>
                      <a:endParaRPr lang="en-US" dirty="0"/>
                    </a:p>
                  </a:txBody>
                  <a:tcPr/>
                </a:tc>
                <a:tc>
                  <a:txBody>
                    <a:bodyPr/>
                    <a:lstStyle/>
                    <a:p>
                      <a:endParaRPr lang="en-US" dirty="0"/>
                    </a:p>
                  </a:txBody>
                  <a:tcPr/>
                </a:tc>
              </a:tr>
              <a:tr h="309742">
                <a:tc>
                  <a:txBody>
                    <a:bodyPr/>
                    <a:lstStyle/>
                    <a:p>
                      <a:r>
                        <a:rPr lang="en-US" dirty="0" smtClean="0"/>
                        <a:t>7</a:t>
                      </a:r>
                      <a:endParaRPr lang="en-US" dirty="0"/>
                    </a:p>
                  </a:txBody>
                  <a:tcPr/>
                </a:tc>
                <a:tc>
                  <a:txBody>
                    <a:bodyPr/>
                    <a:lstStyle/>
                    <a:p>
                      <a:r>
                        <a:rPr lang="en-US" dirty="0" smtClean="0"/>
                        <a:t>G</a:t>
                      </a:r>
                      <a:endParaRPr lang="en-US" dirty="0"/>
                    </a:p>
                  </a:txBody>
                  <a:tcPr/>
                </a:tc>
                <a:tc>
                  <a:txBody>
                    <a:bodyPr/>
                    <a:lstStyle/>
                    <a:p>
                      <a:endParaRPr lang="en-US"/>
                    </a:p>
                  </a:txBody>
                  <a:tcPr/>
                </a:tc>
                <a:tc>
                  <a:txBody>
                    <a:bodyPr/>
                    <a:lstStyle/>
                    <a:p>
                      <a:r>
                        <a:rPr lang="en-US" dirty="0" smtClean="0"/>
                        <a:t>0.535</a:t>
                      </a:r>
                      <a:endParaRPr lang="en-US" dirty="0"/>
                    </a:p>
                  </a:txBody>
                  <a:tcPr/>
                </a:tc>
                <a:tc>
                  <a:txBody>
                    <a:bodyPr/>
                    <a:lstStyle/>
                    <a:p>
                      <a:endParaRPr lang="en-US"/>
                    </a:p>
                  </a:txBody>
                  <a:tcPr/>
                </a:tc>
                <a:tc>
                  <a:txBody>
                    <a:bodyPr/>
                    <a:lstStyle/>
                    <a:p>
                      <a:r>
                        <a:rPr lang="en-US" dirty="0" smtClean="0"/>
                        <a:t>0.045</a:t>
                      </a:r>
                      <a:endParaRPr lang="en-US" dirty="0"/>
                    </a:p>
                  </a:txBody>
                  <a:tcPr/>
                </a:tc>
                <a:tc>
                  <a:txBody>
                    <a:bodyPr/>
                    <a:lstStyle/>
                    <a:p>
                      <a:endParaRPr lang="en-US"/>
                    </a:p>
                  </a:txBody>
                  <a:tcPr/>
                </a:tc>
                <a:tc>
                  <a:txBody>
                    <a:bodyPr/>
                    <a:lstStyle/>
                    <a:p>
                      <a:r>
                        <a:rPr lang="en-US" dirty="0" smtClean="0"/>
                        <a:t>50.825</a:t>
                      </a:r>
                      <a:endParaRPr lang="en-US" dirty="0"/>
                    </a:p>
                  </a:txBody>
                  <a:tcPr/>
                </a:tc>
                <a:tc>
                  <a:txBody>
                    <a:bodyPr/>
                    <a:lstStyle/>
                    <a:p>
                      <a:endParaRPr lang="en-US" dirty="0"/>
                    </a:p>
                  </a:txBody>
                  <a:tcPr/>
                </a:tc>
              </a:tr>
              <a:tr h="309742">
                <a:tc>
                  <a:txBody>
                    <a:bodyPr/>
                    <a:lstStyle/>
                    <a:p>
                      <a:r>
                        <a:rPr lang="en-US" dirty="0" smtClean="0"/>
                        <a:t>8</a:t>
                      </a:r>
                      <a:endParaRPr lang="en-US" dirty="0"/>
                    </a:p>
                  </a:txBody>
                  <a:tcPr/>
                </a:tc>
                <a:tc>
                  <a:txBody>
                    <a:bodyPr/>
                    <a:lstStyle/>
                    <a:p>
                      <a:r>
                        <a:rPr lang="en-US" dirty="0" smtClean="0"/>
                        <a:t>H</a:t>
                      </a:r>
                      <a:endParaRPr lang="en-US" dirty="0"/>
                    </a:p>
                  </a:txBody>
                  <a:tcPr/>
                </a:tc>
                <a:tc>
                  <a:txBody>
                    <a:bodyPr/>
                    <a:lstStyle/>
                    <a:p>
                      <a:endParaRPr lang="en-US"/>
                    </a:p>
                  </a:txBody>
                  <a:tcPr/>
                </a:tc>
                <a:tc>
                  <a:txBody>
                    <a:bodyPr/>
                    <a:lstStyle/>
                    <a:p>
                      <a:r>
                        <a:rPr lang="en-US" dirty="0" smtClean="0"/>
                        <a:t>0.415</a:t>
                      </a:r>
                      <a:endParaRPr lang="en-US" dirty="0"/>
                    </a:p>
                  </a:txBody>
                  <a:tcPr/>
                </a:tc>
                <a:tc>
                  <a:txBody>
                    <a:bodyPr/>
                    <a:lstStyle/>
                    <a:p>
                      <a:endParaRPr lang="en-US"/>
                    </a:p>
                  </a:txBody>
                  <a:tcPr/>
                </a:tc>
                <a:tc>
                  <a:txBody>
                    <a:bodyPr/>
                    <a:lstStyle/>
                    <a:p>
                      <a:r>
                        <a:rPr lang="en-US" dirty="0" smtClean="0"/>
                        <a:t>0.12</a:t>
                      </a:r>
                      <a:endParaRPr lang="en-US" dirty="0"/>
                    </a:p>
                  </a:txBody>
                  <a:tcPr/>
                </a:tc>
                <a:tc>
                  <a:txBody>
                    <a:bodyPr/>
                    <a:lstStyle/>
                    <a:p>
                      <a:endParaRPr lang="en-US" dirty="0"/>
                    </a:p>
                  </a:txBody>
                  <a:tcPr/>
                </a:tc>
                <a:tc>
                  <a:txBody>
                    <a:bodyPr/>
                    <a:lstStyle/>
                    <a:p>
                      <a:r>
                        <a:rPr lang="en-US" dirty="0" smtClean="0"/>
                        <a:t>50.945</a:t>
                      </a:r>
                      <a:endParaRPr lang="en-US" dirty="0"/>
                    </a:p>
                  </a:txBody>
                  <a:tcPr/>
                </a:tc>
                <a:tc>
                  <a:txBody>
                    <a:bodyPr/>
                    <a:lstStyle/>
                    <a:p>
                      <a:endParaRPr lang="en-US" dirty="0"/>
                    </a:p>
                  </a:txBody>
                  <a:tcPr/>
                </a:tc>
              </a:tr>
              <a:tr h="309742">
                <a:tc>
                  <a:txBody>
                    <a:bodyPr/>
                    <a:lstStyle/>
                    <a:p>
                      <a:r>
                        <a:rPr lang="en-US" dirty="0" smtClean="0"/>
                        <a:t>9</a:t>
                      </a:r>
                      <a:endParaRPr lang="en-US" dirty="0"/>
                    </a:p>
                  </a:txBody>
                  <a:tcPr/>
                </a:tc>
                <a:tc>
                  <a:txBody>
                    <a:bodyPr/>
                    <a:lstStyle/>
                    <a:p>
                      <a:r>
                        <a:rPr lang="en-US" dirty="0" smtClean="0"/>
                        <a:t>I</a:t>
                      </a:r>
                      <a:endParaRPr lang="en-US" dirty="0"/>
                    </a:p>
                  </a:txBody>
                  <a:tcPr/>
                </a:tc>
                <a:tc>
                  <a:txBody>
                    <a:bodyPr/>
                    <a:lstStyle/>
                    <a:p>
                      <a:endParaRPr lang="en-US"/>
                    </a:p>
                  </a:txBody>
                  <a:tcPr/>
                </a:tc>
                <a:tc>
                  <a:txBody>
                    <a:bodyPr/>
                    <a:lstStyle/>
                    <a:p>
                      <a:endParaRPr lang="en-US"/>
                    </a:p>
                  </a:txBody>
                  <a:tcPr/>
                </a:tc>
                <a:tc>
                  <a:txBody>
                    <a:bodyPr/>
                    <a:lstStyle/>
                    <a:p>
                      <a:r>
                        <a:rPr lang="en-US" dirty="0" smtClean="0"/>
                        <a:t>1.085</a:t>
                      </a:r>
                      <a:endParaRPr lang="en-US" dirty="0"/>
                    </a:p>
                  </a:txBody>
                  <a:tcPr/>
                </a:tc>
                <a:tc>
                  <a:txBody>
                    <a:bodyPr/>
                    <a:lstStyle/>
                    <a:p>
                      <a:endParaRPr lang="en-US" dirty="0"/>
                    </a:p>
                  </a:txBody>
                  <a:tcPr/>
                </a:tc>
                <a:tc>
                  <a:txBody>
                    <a:bodyPr/>
                    <a:lstStyle/>
                    <a:p>
                      <a:r>
                        <a:rPr lang="en-US" dirty="0" smtClean="0"/>
                        <a:t>0.67</a:t>
                      </a:r>
                      <a:endParaRPr lang="en-US" dirty="0"/>
                    </a:p>
                  </a:txBody>
                  <a:tcPr/>
                </a:tc>
                <a:tc>
                  <a:txBody>
                    <a:bodyPr/>
                    <a:lstStyle/>
                    <a:p>
                      <a:r>
                        <a:rPr lang="en-US" dirty="0" smtClean="0"/>
                        <a:t>50.275</a:t>
                      </a:r>
                      <a:endParaRPr lang="en-US" dirty="0"/>
                    </a:p>
                  </a:txBody>
                  <a:tcPr/>
                </a:tc>
                <a:tc>
                  <a:txBody>
                    <a:bodyPr/>
                    <a:lstStyle/>
                    <a:p>
                      <a:endParaRPr lang="en-US" dirty="0"/>
                    </a:p>
                  </a:txBody>
                  <a:tcPr/>
                </a:tc>
              </a:tr>
              <a:tr h="542049">
                <a:tc>
                  <a:txBody>
                    <a:bodyPr/>
                    <a:lstStyle/>
                    <a:p>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∑BS=1.36</a:t>
                      </a:r>
                    </a:p>
                    <a:p>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∑FS=1.085</a:t>
                      </a: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∑Rise=0.945</a:t>
                      </a: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∑Fall=0.67</a:t>
                      </a:r>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99886" y="5761665"/>
            <a:ext cx="9724571" cy="923330"/>
          </a:xfrm>
          <a:prstGeom prst="rect">
            <a:avLst/>
          </a:prstGeom>
          <a:noFill/>
        </p:spPr>
        <p:txBody>
          <a:bodyPr wrap="square" rtlCol="0">
            <a:spAutoFit/>
          </a:bodyPr>
          <a:lstStyle/>
          <a:p>
            <a:r>
              <a:rPr lang="en-US" dirty="0" smtClean="0"/>
              <a:t>Arithmetic Check: ∑BS−∑FS = LRL − FRL = ∑Rise - ∑Fall</a:t>
            </a:r>
          </a:p>
          <a:p>
            <a:r>
              <a:rPr lang="en-US" dirty="0" smtClean="0"/>
              <a:t>                                 1.36 – 1.085 = 50.275 – 50.00 = 0.945 – 0.67</a:t>
            </a:r>
          </a:p>
          <a:p>
            <a:r>
              <a:rPr lang="en-US" dirty="0" smtClean="0"/>
              <a:t>                                            0.275 = 0.275 = 0.275 (Checked)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4304" y="452438"/>
            <a:ext cx="9096704" cy="1400175"/>
          </a:xfrm>
        </p:spPr>
        <p:txBody>
          <a:bodyPr/>
          <a:lstStyle/>
          <a:p>
            <a:r>
              <a:rPr lang="en-US" dirty="0" smtClean="0"/>
              <a:t>Calculations by Rise &amp; Fall Method</a:t>
            </a:r>
            <a:endParaRPr lang="en-US" dirty="0"/>
          </a:p>
        </p:txBody>
      </p:sp>
      <p:graphicFrame>
        <p:nvGraphicFramePr>
          <p:cNvPr id="4" name="Table 3"/>
          <p:cNvGraphicFramePr>
            <a:graphicFrameLocks noGrp="1"/>
          </p:cNvGraphicFramePr>
          <p:nvPr/>
        </p:nvGraphicFramePr>
        <p:xfrm>
          <a:off x="346841" y="1355829"/>
          <a:ext cx="11493062" cy="3895661"/>
        </p:xfrm>
        <a:graphic>
          <a:graphicData uri="http://schemas.openxmlformats.org/drawingml/2006/table">
            <a:tbl>
              <a:tblPr firstRow="1" bandRow="1">
                <a:tableStyleId>{5C22544A-7EE6-4342-B048-85BDC9FD1C3A}</a:tableStyleId>
              </a:tblPr>
              <a:tblGrid>
                <a:gridCol w="5432412"/>
                <a:gridCol w="6060650"/>
              </a:tblGrid>
              <a:tr h="465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∑BS(a)−∑IS(b) = 1.36 -1.19 = 0.170 ( Rise of b )</a:t>
                      </a:r>
                      <a:endParaRPr lang="en-US" dirty="0"/>
                    </a:p>
                  </a:txBody>
                  <a:tcPr/>
                </a:tc>
                <a:tc>
                  <a:txBody>
                    <a:bodyPr/>
                    <a:lstStyle/>
                    <a:p>
                      <a:r>
                        <a:rPr lang="en-US" dirty="0" smtClean="0"/>
                        <a:t>RL(b) = RL(a) + Rise (b)= 50.00 + .170 = 50.17</a:t>
                      </a:r>
                      <a:endParaRPr lang="en-US" dirty="0"/>
                    </a:p>
                  </a:txBody>
                  <a:tcPr/>
                </a:tc>
              </a:tr>
              <a:tr h="465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∑IS(b)−∑IS(c) =1.19 – 1.04 = +0.150 ( Rise of c )</a:t>
                      </a:r>
                      <a:endParaRPr lang="en-US" dirty="0"/>
                    </a:p>
                  </a:txBody>
                  <a:tcPr/>
                </a:tc>
                <a:tc>
                  <a:txBody>
                    <a:bodyPr/>
                    <a:lstStyle/>
                    <a:p>
                      <a:r>
                        <a:rPr lang="en-US" dirty="0" smtClean="0"/>
                        <a:t>RL(c) = RL(b) + Rise(c) = 50.17 + 0.150 =50.32 </a:t>
                      </a:r>
                      <a:endParaRPr lang="en-US" dirty="0"/>
                    </a:p>
                  </a:txBody>
                  <a:tcPr/>
                </a:tc>
              </a:tr>
              <a:tr h="465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∑IS(c)−∑IS(d) =1.04 – 0.895 = +0.145 ( Rise of d)</a:t>
                      </a:r>
                      <a:endParaRPr lang="en-US" dirty="0"/>
                    </a:p>
                  </a:txBody>
                  <a:tcPr/>
                </a:tc>
                <a:tc>
                  <a:txBody>
                    <a:bodyPr/>
                    <a:lstStyle/>
                    <a:p>
                      <a:r>
                        <a:rPr lang="en-US" dirty="0" smtClean="0"/>
                        <a:t>RL(d) = RL(c) + Rise(d) = 50.32+ 0.145 = 50.465 </a:t>
                      </a:r>
                      <a:endParaRPr lang="en-US" dirty="0"/>
                    </a:p>
                  </a:txBody>
                  <a:tcPr/>
                </a:tc>
              </a:tr>
              <a:tr h="465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∑IS(d)−∑IS(e) =0.895 – 0.735 =+0.160 (Rise of e )</a:t>
                      </a:r>
                      <a:endParaRPr lang="en-US" dirty="0"/>
                    </a:p>
                  </a:txBody>
                  <a:tcPr/>
                </a:tc>
                <a:tc>
                  <a:txBody>
                    <a:bodyPr/>
                    <a:lstStyle/>
                    <a:p>
                      <a:r>
                        <a:rPr lang="en-US" dirty="0" smtClean="0"/>
                        <a:t>RL(e) = RL(d) + Rise(e) = 50.465 + 0.160 = 50.625</a:t>
                      </a:r>
                      <a:endParaRPr lang="en-US" dirty="0"/>
                    </a:p>
                  </a:txBody>
                  <a:tcPr/>
                </a:tc>
              </a:tr>
              <a:tr h="465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∑IS(e)−∑IS(f) =0.735 – 0.580 =+0.155 ( Rise of f )</a:t>
                      </a:r>
                      <a:endParaRPr lang="en-US" dirty="0"/>
                    </a:p>
                  </a:txBody>
                  <a:tcPr/>
                </a:tc>
                <a:tc>
                  <a:txBody>
                    <a:bodyPr/>
                    <a:lstStyle/>
                    <a:p>
                      <a:r>
                        <a:rPr lang="en-US" dirty="0" smtClean="0"/>
                        <a:t>RL(f) = RL(e) + Rise(f) = 50.625 + 0.580 = 50.780</a:t>
                      </a:r>
                      <a:endParaRPr lang="en-US" dirty="0"/>
                    </a:p>
                  </a:txBody>
                  <a:tcPr/>
                </a:tc>
              </a:tr>
              <a:tr h="465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∑IS(f)−∑IS(g) =0.580 – 0.535 =+0.045 ( Rise of g )</a:t>
                      </a:r>
                    </a:p>
                  </a:txBody>
                  <a:tcPr/>
                </a:tc>
                <a:tc>
                  <a:txBody>
                    <a:bodyPr/>
                    <a:lstStyle/>
                    <a:p>
                      <a:r>
                        <a:rPr lang="en-US" dirty="0" smtClean="0"/>
                        <a:t>RL(g) = RL(f) + Rise(g) = 50.780 + 0.535 = 50.825</a:t>
                      </a:r>
                      <a:endParaRPr lang="en-US" dirty="0"/>
                    </a:p>
                  </a:txBody>
                  <a:tcPr/>
                </a:tc>
              </a:tr>
              <a:tr h="465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∑IS(g)−∑IS(h) =0.535 – 0.415 =+0.12 ( Rise of h )</a:t>
                      </a:r>
                      <a:endParaRPr lang="en-US" dirty="0"/>
                    </a:p>
                  </a:txBody>
                  <a:tcPr/>
                </a:tc>
                <a:tc>
                  <a:txBody>
                    <a:bodyPr/>
                    <a:lstStyle/>
                    <a:p>
                      <a:r>
                        <a:rPr lang="en-US" dirty="0" smtClean="0"/>
                        <a:t>RL(h) = RL(g) + Rise(h) = 50.825 + 0.415 = 50.945</a:t>
                      </a:r>
                      <a:endParaRPr lang="en-US" dirty="0"/>
                    </a:p>
                  </a:txBody>
                  <a:tcPr/>
                </a:tc>
              </a:tr>
              <a:tr h="4650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∑IS(h) −∑FS(</a:t>
                      </a:r>
                      <a:r>
                        <a:rPr lang="en-US" dirty="0" err="1" smtClean="0"/>
                        <a:t>i</a:t>
                      </a:r>
                      <a:r>
                        <a:rPr lang="en-US" dirty="0" smtClean="0"/>
                        <a:t>) =0.415 – 1.085 =  - 0.67 ( Fall of </a:t>
                      </a:r>
                      <a:r>
                        <a:rPr lang="en-US" dirty="0" err="1" smtClean="0"/>
                        <a:t>i</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smtClean="0"/>
                        <a:t>RL(</a:t>
                      </a:r>
                      <a:r>
                        <a:rPr lang="en-US" dirty="0" err="1" smtClean="0"/>
                        <a:t>i</a:t>
                      </a:r>
                      <a:r>
                        <a:rPr lang="en-US" dirty="0" smtClean="0"/>
                        <a:t>) = RL(h) -  Fall(</a:t>
                      </a:r>
                      <a:r>
                        <a:rPr lang="en-US" dirty="0" err="1" smtClean="0"/>
                        <a:t>i</a:t>
                      </a:r>
                      <a:r>
                        <a:rPr lang="en-US" dirty="0" smtClean="0"/>
                        <a:t>) = 50.945 – 1.085 = 50.275</a:t>
                      </a:r>
                      <a:endParaRPr 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08529" y="299544"/>
            <a:ext cx="8694059" cy="5722883"/>
          </a:xfrm>
        </p:spPr>
        <p:txBody>
          <a:bodyPr>
            <a:noAutofit/>
          </a:bodyPr>
          <a:lstStyle/>
          <a:p>
            <a:r>
              <a:rPr lang="en-US" sz="1500" dirty="0" smtClean="0"/>
              <a:t>Aim: To determine reduced levels of staff station</a:t>
            </a:r>
          </a:p>
          <a:p>
            <a:r>
              <a:rPr lang="en-US" sz="1500" dirty="0" smtClean="0"/>
              <a:t>Apparatus: Dumpy level, </a:t>
            </a:r>
            <a:r>
              <a:rPr lang="en-US" sz="1500" dirty="0" err="1" smtClean="0"/>
              <a:t>levelling</a:t>
            </a:r>
            <a:r>
              <a:rPr lang="en-US" sz="1500" dirty="0" smtClean="0"/>
              <a:t> staff, tripod stand</a:t>
            </a:r>
          </a:p>
          <a:p>
            <a:r>
              <a:rPr lang="en-US" sz="1500" dirty="0" smtClean="0"/>
              <a:t>Procedure: </a:t>
            </a:r>
          </a:p>
          <a:p>
            <a:pPr marL="457200" indent="-457200">
              <a:buFont typeface="+mj-lt"/>
              <a:buAutoNum type="alphaUcPeriod"/>
            </a:pPr>
            <a:r>
              <a:rPr lang="en-US" sz="1500" dirty="0" smtClean="0"/>
              <a:t>Check the position of </a:t>
            </a:r>
            <a:r>
              <a:rPr lang="en-US" sz="1500" dirty="0" err="1" smtClean="0"/>
              <a:t>levelling</a:t>
            </a:r>
            <a:r>
              <a:rPr lang="en-US" sz="1500" dirty="0" smtClean="0"/>
              <a:t> instruments in the box.</a:t>
            </a:r>
          </a:p>
          <a:p>
            <a:pPr marL="457200" indent="-457200">
              <a:buFont typeface="+mj-lt"/>
              <a:buAutoNum type="alphaUcPeriod"/>
            </a:pPr>
            <a:r>
              <a:rPr lang="en-US" sz="1500" dirty="0" smtClean="0"/>
              <a:t>Set the tripod stand firmly fixed in the ground at required height  of the surveyor and mount the dumpy level on it.</a:t>
            </a:r>
          </a:p>
          <a:p>
            <a:pPr marL="457200" indent="-457200">
              <a:buFont typeface="+mj-lt"/>
              <a:buAutoNum type="alphaUcPeriod"/>
            </a:pPr>
            <a:r>
              <a:rPr lang="en-US" sz="1500" dirty="0" smtClean="0"/>
              <a:t>Perform temporary adjustments of a level by the steps shown:</a:t>
            </a:r>
          </a:p>
          <a:p>
            <a:pPr marL="457200" indent="-457200">
              <a:buFont typeface="Wingdings" pitchFamily="2" charset="2"/>
              <a:buChar char="§"/>
            </a:pPr>
            <a:r>
              <a:rPr lang="en-US" sz="1500" dirty="0" smtClean="0"/>
              <a:t> All the three foot screws of the  dumpy level are first of all brought at the center of its run.</a:t>
            </a:r>
          </a:p>
          <a:p>
            <a:pPr marL="457200" indent="-457200">
              <a:buFont typeface="Wingdings" pitchFamily="2" charset="2"/>
              <a:buChar char="§"/>
            </a:pPr>
            <a:r>
              <a:rPr lang="en-US" sz="1500" dirty="0" smtClean="0"/>
              <a:t>Telescope should be made parallel to two foot screws and bubble should be brought in the center by moving the screws either inward or outward till the bubble comes in the center of run.</a:t>
            </a:r>
          </a:p>
          <a:p>
            <a:pPr marL="457200" indent="-457200">
              <a:buFont typeface="Wingdings" pitchFamily="2" charset="2"/>
              <a:buChar char="§"/>
            </a:pPr>
            <a:r>
              <a:rPr lang="en-US" sz="1500" dirty="0" smtClean="0"/>
              <a:t>Telescope is made perpendicular to  two foot screws and third screw is adjusted either clockwise or anticlockwise  in such a way that bubble is in the centre of its run.</a:t>
            </a:r>
          </a:p>
          <a:p>
            <a:pPr marL="457200" indent="-457200">
              <a:buFont typeface="Wingdings" pitchFamily="2" charset="2"/>
              <a:buChar char="§"/>
            </a:pPr>
            <a:r>
              <a:rPr lang="en-US" sz="1500" dirty="0" smtClean="0"/>
              <a:t>Repeat the process of centering till the bubble remains in the center  for all positions of the telescope.</a:t>
            </a:r>
          </a:p>
          <a:p>
            <a:pPr marL="457200" indent="-457200">
              <a:buAutoNum type="alphaUcPeriod" startAt="4"/>
            </a:pPr>
            <a:r>
              <a:rPr lang="en-US" sz="1500" dirty="0" smtClean="0"/>
              <a:t>Focusing the eyepiece  till cross hairs are visible.</a:t>
            </a:r>
          </a:p>
          <a:p>
            <a:pPr marL="457200" indent="-457200">
              <a:buAutoNum type="alphaUcPeriod" startAt="4"/>
            </a:pPr>
            <a:r>
              <a:rPr lang="en-US" sz="1500" dirty="0" smtClean="0"/>
              <a:t>Focusing the object glass till the image of staff is clear, distinct &amp; sharp.   </a:t>
            </a:r>
          </a:p>
          <a:p>
            <a:pPr marL="457200" indent="-457200">
              <a:buAutoNum type="alphaUcPeriod" startAt="4"/>
            </a:pPr>
            <a:r>
              <a:rPr lang="en-US" sz="1500" dirty="0" smtClean="0"/>
              <a:t> Observe the readings of each station and enter the readings in observation table.</a:t>
            </a:r>
          </a:p>
          <a:p>
            <a:pPr marL="457200" indent="-457200">
              <a:buAutoNum type="alphaUcPeriod" startAt="4"/>
            </a:pPr>
            <a:r>
              <a:rPr lang="en-US" sz="1500" dirty="0" smtClean="0"/>
              <a:t>Compute the Reduced Levels of each station by HI &amp; Rise and Fall method.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8760915" y="3426919"/>
            <a:ext cx="3689133" cy="317303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12191999" cy="315532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94441" y="3071610"/>
            <a:ext cx="3702676" cy="387010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5400000">
            <a:off x="4611413" y="2467304"/>
            <a:ext cx="3720662" cy="5060731"/>
          </a:xfrm>
          <a:prstGeom prst="rect">
            <a:avLst/>
          </a:prstGeom>
        </p:spPr>
      </p:pic>
    </p:spTree>
    <p:extLst>
      <p:ext uri="{BB962C8B-B14F-4D97-AF65-F5344CB8AC3E}">
        <p14:creationId xmlns="" xmlns:p14="http://schemas.microsoft.com/office/powerpoint/2010/main" val="125687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of Dumpy Level</a:t>
            </a:r>
            <a:endParaRPr lang="en-US" dirty="0"/>
          </a:p>
        </p:txBody>
      </p:sp>
      <p:pic>
        <p:nvPicPr>
          <p:cNvPr id="1026" name="Picture 2" descr="C:\Users\admin\Desktop\2434_Level.png"/>
          <p:cNvPicPr>
            <a:picLocks noGrp="1" noChangeAspect="1" noChangeArrowheads="1"/>
          </p:cNvPicPr>
          <p:nvPr>
            <p:ph idx="1"/>
          </p:nvPr>
        </p:nvPicPr>
        <p:blipFill>
          <a:blip r:embed="rId2"/>
          <a:srcRect/>
          <a:stretch>
            <a:fillRect/>
          </a:stretch>
        </p:blipFill>
        <p:spPr bwMode="auto">
          <a:xfrm>
            <a:off x="614856" y="2112579"/>
            <a:ext cx="9348952" cy="45089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171450"/>
            <a:ext cx="7955334" cy="685800"/>
          </a:xfrm>
        </p:spPr>
        <p:txBody>
          <a:bodyPr/>
          <a:lstStyle/>
          <a:p>
            <a:r>
              <a:rPr lang="en-US" sz="4000" dirty="0" smtClean="0"/>
              <a:t>Definition</a:t>
            </a:r>
            <a:endParaRPr lang="en-US" sz="4000" dirty="0"/>
          </a:p>
        </p:txBody>
      </p:sp>
      <p:sp>
        <p:nvSpPr>
          <p:cNvPr id="3" name="Content Placeholder 2"/>
          <p:cNvSpPr>
            <a:spLocks noGrp="1"/>
          </p:cNvSpPr>
          <p:nvPr>
            <p:ph idx="1"/>
          </p:nvPr>
        </p:nvSpPr>
        <p:spPr>
          <a:xfrm>
            <a:off x="2019301" y="904875"/>
            <a:ext cx="7467600" cy="5676899"/>
          </a:xfrm>
        </p:spPr>
        <p:txBody>
          <a:bodyPr>
            <a:noAutofit/>
          </a:bodyPr>
          <a:lstStyle/>
          <a:p>
            <a:pPr>
              <a:buNone/>
            </a:pPr>
            <a:r>
              <a:rPr lang="en-US" sz="1200" dirty="0" smtClean="0">
                <a:latin typeface="Arial Black" pitchFamily="34" charset="0"/>
              </a:rPr>
              <a:t>A level surface is a surface which is everywhere perpendicular to the direction of the force  of gravity. An example is the surface of a completely still lake. For ordinary </a:t>
            </a:r>
            <a:r>
              <a:rPr lang="en-US" sz="1200" dirty="0" err="1" smtClean="0">
                <a:latin typeface="Arial Black" pitchFamily="34" charset="0"/>
              </a:rPr>
              <a:t>levelling</a:t>
            </a:r>
            <a:r>
              <a:rPr lang="en-US" sz="1200" dirty="0" smtClean="0">
                <a:latin typeface="Arial Black" pitchFamily="34" charset="0"/>
              </a:rPr>
              <a:t>, level surfaces at different elevations can be considered to be parallel.</a:t>
            </a:r>
          </a:p>
          <a:p>
            <a:pPr>
              <a:buNone/>
            </a:pPr>
            <a:r>
              <a:rPr lang="en-US" sz="1200" dirty="0" smtClean="0">
                <a:latin typeface="Arial Black" pitchFamily="34" charset="0"/>
              </a:rPr>
              <a:t>A level datum is an arbitrary level surface to which elevations are referred. The most common surveying datum is mean sea-level (MSL).</a:t>
            </a:r>
          </a:p>
          <a:p>
            <a:pPr>
              <a:buNone/>
            </a:pPr>
            <a:r>
              <a:rPr lang="en-US" sz="1200" dirty="0" smtClean="0">
                <a:latin typeface="Arial Black" pitchFamily="34" charset="0"/>
              </a:rPr>
              <a:t>An assumed datum, which is established by giving a benchmark an assumed value (e.g. 100.000 m) to which all levels in the local area will be reduced. It is not good practice to assume a level which is close to the actual MSL value, as it creates potential for confusion.</a:t>
            </a:r>
          </a:p>
          <a:p>
            <a:pPr>
              <a:buNone/>
            </a:pPr>
            <a:r>
              <a:rPr lang="en-US" sz="1200" dirty="0" smtClean="0">
                <a:latin typeface="Arial Black" pitchFamily="34" charset="0"/>
              </a:rPr>
              <a:t>A reduced level is the vertical distance between a survey point and the adopted level datum.</a:t>
            </a:r>
          </a:p>
          <a:p>
            <a:pPr>
              <a:buNone/>
            </a:pPr>
            <a:r>
              <a:rPr lang="en-US" sz="1200" dirty="0" smtClean="0">
                <a:latin typeface="Arial Black" pitchFamily="34" charset="0"/>
              </a:rPr>
              <a:t>A bench mark (BM) is the term given to a definite, permanent accessible point of known height above a datum to which the height of other points can be referred.</a:t>
            </a:r>
          </a:p>
          <a:p>
            <a:pPr>
              <a:buNone/>
            </a:pPr>
            <a:r>
              <a:rPr lang="en-US" sz="1200" dirty="0" smtClean="0">
                <a:latin typeface="Arial Black" pitchFamily="34" charset="0"/>
              </a:rPr>
              <a:t> Back Sight:  The first observation is made to the known point.</a:t>
            </a:r>
          </a:p>
          <a:p>
            <a:pPr>
              <a:buNone/>
            </a:pPr>
            <a:r>
              <a:rPr lang="en-US" sz="1200" dirty="0" smtClean="0">
                <a:latin typeface="Arial Black" pitchFamily="34" charset="0"/>
              </a:rPr>
              <a:t>Intermediate Sight: Staff readings between BS and FS.</a:t>
            </a:r>
          </a:p>
          <a:p>
            <a:pPr>
              <a:buNone/>
            </a:pPr>
            <a:r>
              <a:rPr lang="en-US" sz="1200" dirty="0" smtClean="0">
                <a:latin typeface="Arial Black" pitchFamily="34" charset="0"/>
              </a:rPr>
              <a:t> Fore Sight : The last observation is to the final point before shifting the instrument.</a:t>
            </a:r>
          </a:p>
          <a:p>
            <a:pPr>
              <a:buNone/>
            </a:pPr>
            <a:r>
              <a:rPr lang="en-US" sz="1200" dirty="0" smtClean="0">
                <a:latin typeface="Arial Black" pitchFamily="34" charset="0"/>
              </a:rPr>
              <a:t>Change points: They are points of measurement which are used to carry the measurements forward in a run. Each one will be read first as a foresight, the instrument position is changed, and then it will be read as a back sight. </a:t>
            </a:r>
          </a:p>
          <a:p>
            <a:pPr>
              <a:buNone/>
            </a:pPr>
            <a:r>
              <a:rPr lang="en-US" sz="1200" dirty="0" smtClean="0">
                <a:latin typeface="Arial Black" pitchFamily="34" charset="0"/>
              </a:rPr>
              <a:t>Height of Collimation is the elevation of the optical axis of the telescope at the time of the setup. The line of collimation is the imaginary line at the elevation.</a:t>
            </a:r>
          </a:p>
          <a:p>
            <a:pPr>
              <a:buNone/>
            </a:pPr>
            <a:r>
              <a:rPr lang="en-US" sz="1200" dirty="0" smtClean="0">
                <a:latin typeface="Arial Black" pitchFamily="34" charset="0"/>
              </a:rPr>
              <a:t>Axis of Telescope: Imaginary line passing through optical center of eye piece and object glass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352" y="914399"/>
            <a:ext cx="8954814" cy="1453123"/>
          </a:xfrm>
        </p:spPr>
        <p:txBody>
          <a:bodyPr>
            <a:normAutofit/>
          </a:bodyPr>
          <a:lstStyle/>
          <a:p>
            <a:pPr algn="ctr"/>
            <a:r>
              <a:rPr lang="en-US" sz="3200" b="1" dirty="0" smtClean="0"/>
              <a:t>Methods to calculate  reduced level.</a:t>
            </a:r>
            <a:endParaRPr lang="en-US" sz="3200" b="1" dirty="0"/>
          </a:p>
        </p:txBody>
      </p:sp>
      <p:sp>
        <p:nvSpPr>
          <p:cNvPr id="3" name="Text Placeholder 2"/>
          <p:cNvSpPr>
            <a:spLocks noGrp="1"/>
          </p:cNvSpPr>
          <p:nvPr>
            <p:ph type="body" idx="1"/>
          </p:nvPr>
        </p:nvSpPr>
        <p:spPr>
          <a:xfrm>
            <a:off x="1058644" y="2791753"/>
            <a:ext cx="10058400" cy="1143000"/>
          </a:xfrm>
        </p:spPr>
        <p:txBody>
          <a:bodyPr>
            <a:noAutofit/>
          </a:bodyPr>
          <a:lstStyle/>
          <a:p>
            <a:pPr marL="342900" indent="-342900">
              <a:buFont typeface="Wingdings" panose="05000000000000000000" pitchFamily="2" charset="2"/>
              <a:buChar char="Ø"/>
            </a:pPr>
            <a:r>
              <a:rPr lang="en-US" sz="2800" dirty="0" smtClean="0"/>
              <a:t>Height of instrument method [hi].</a:t>
            </a:r>
          </a:p>
          <a:p>
            <a:pPr marL="342900" indent="-342900">
              <a:buFont typeface="Wingdings" panose="05000000000000000000" pitchFamily="2" charset="2"/>
              <a:buChar char="Ø"/>
            </a:pPr>
            <a:endParaRPr lang="en-US" sz="2800" dirty="0" smtClean="0"/>
          </a:p>
          <a:p>
            <a:pPr marL="342900" indent="-342900">
              <a:buFont typeface="Wingdings" panose="05000000000000000000" pitchFamily="2" charset="2"/>
              <a:buChar char="Ø"/>
            </a:pPr>
            <a:r>
              <a:rPr lang="en-US" sz="2800" dirty="0" smtClean="0"/>
              <a:t>The rise and fall method.</a:t>
            </a:r>
          </a:p>
          <a:p>
            <a:pPr marL="342900" indent="-342900">
              <a:buFont typeface="Wingdings" panose="05000000000000000000" pitchFamily="2" charset="2"/>
              <a:buChar char="Ø"/>
            </a:pPr>
            <a:endParaRPr lang="en-US" sz="2800" dirty="0"/>
          </a:p>
        </p:txBody>
      </p:sp>
    </p:spTree>
    <p:extLst>
      <p:ext uri="{BB962C8B-B14F-4D97-AF65-F5344CB8AC3E}">
        <p14:creationId xmlns="" xmlns:p14="http://schemas.microsoft.com/office/powerpoint/2010/main" val="2126376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0730" y="725214"/>
            <a:ext cx="8348085" cy="882870"/>
          </a:xfrm>
        </p:spPr>
        <p:txBody>
          <a:bodyPr>
            <a:normAutofit/>
          </a:bodyPr>
          <a:lstStyle/>
          <a:p>
            <a:pPr algn="ctr"/>
            <a:r>
              <a:rPr lang="en-US" b="1" dirty="0" smtClean="0"/>
              <a:t>The Height Of Instrument Method.</a:t>
            </a:r>
            <a:endParaRPr lang="en-US" b="1" dirty="0"/>
          </a:p>
        </p:txBody>
      </p:sp>
      <p:sp>
        <p:nvSpPr>
          <p:cNvPr id="3" name="Text Placeholder 2"/>
          <p:cNvSpPr>
            <a:spLocks noGrp="1"/>
          </p:cNvSpPr>
          <p:nvPr>
            <p:ph type="body" idx="1"/>
          </p:nvPr>
        </p:nvSpPr>
        <p:spPr>
          <a:xfrm>
            <a:off x="1660730" y="2279561"/>
            <a:ext cx="8527746" cy="599123"/>
          </a:xfrm>
        </p:spPr>
        <p:txBody>
          <a:bodyPr>
            <a:noAutofit/>
          </a:bodyPr>
          <a:lstStyle/>
          <a:p>
            <a:pPr algn="just"/>
            <a:r>
              <a:rPr lang="en-US" dirty="0" smtClean="0"/>
              <a:t>the height of instrument is calculated by adding the </a:t>
            </a:r>
            <a:r>
              <a:rPr lang="en-US" dirty="0" err="1" smtClean="0"/>
              <a:t>backsight</a:t>
            </a:r>
            <a:r>
              <a:rPr lang="en-US" dirty="0" smtClean="0"/>
              <a:t> reading (</a:t>
            </a:r>
            <a:r>
              <a:rPr lang="en-US" dirty="0" err="1" smtClean="0"/>
              <a:t>bs</a:t>
            </a:r>
            <a:r>
              <a:rPr lang="en-US" dirty="0" smtClean="0"/>
              <a:t>) to the </a:t>
            </a:r>
            <a:r>
              <a:rPr lang="en-US" dirty="0" err="1" smtClean="0"/>
              <a:t>rl</a:t>
            </a:r>
            <a:r>
              <a:rPr lang="en-US" dirty="0" smtClean="0"/>
              <a:t> of the </a:t>
            </a:r>
            <a:r>
              <a:rPr lang="en-US" dirty="0" err="1" smtClean="0"/>
              <a:t>bm</a:t>
            </a:r>
            <a:r>
              <a:rPr lang="en-US" dirty="0" smtClean="0"/>
              <a:t> (first method).</a:t>
            </a:r>
          </a:p>
          <a:p>
            <a:pPr algn="just"/>
            <a:r>
              <a:rPr lang="en-US" dirty="0" smtClean="0"/>
              <a:t>                          </a:t>
            </a:r>
            <a:r>
              <a:rPr lang="en-US" dirty="0" err="1" smtClean="0"/>
              <a:t>Rl</a:t>
            </a:r>
            <a:r>
              <a:rPr lang="en-US" dirty="0" smtClean="0"/>
              <a:t> of hi = </a:t>
            </a:r>
            <a:r>
              <a:rPr lang="en-US" dirty="0" err="1" smtClean="0"/>
              <a:t>rl</a:t>
            </a:r>
            <a:r>
              <a:rPr lang="en-US" dirty="0" smtClean="0"/>
              <a:t> of </a:t>
            </a:r>
            <a:r>
              <a:rPr lang="en-US" dirty="0" err="1" smtClean="0"/>
              <a:t>bm</a:t>
            </a:r>
            <a:r>
              <a:rPr lang="en-US" dirty="0" smtClean="0"/>
              <a:t> +</a:t>
            </a:r>
            <a:r>
              <a:rPr lang="en-US" dirty="0" err="1" smtClean="0"/>
              <a:t>bs</a:t>
            </a:r>
            <a:endParaRPr lang="en-US" dirty="0" smtClean="0"/>
          </a:p>
          <a:p>
            <a:pPr marL="342900" indent="-342900" algn="just">
              <a:buFont typeface="Wingdings" panose="05000000000000000000" pitchFamily="2" charset="2"/>
              <a:buChar char="Ø"/>
            </a:pPr>
            <a:r>
              <a:rPr lang="en-US" dirty="0" smtClean="0"/>
              <a:t>Before shifting the instrument ,the </a:t>
            </a:r>
            <a:r>
              <a:rPr lang="en-US" dirty="0" err="1" smtClean="0"/>
              <a:t>rl</a:t>
            </a:r>
            <a:r>
              <a:rPr lang="en-US" dirty="0" smtClean="0"/>
              <a:t> of the intermediate points and changing point(CP) are obtained by    subtracting the respective staff readings(IS or </a:t>
            </a:r>
            <a:r>
              <a:rPr lang="en-US" dirty="0" err="1" smtClean="0"/>
              <a:t>fs</a:t>
            </a:r>
            <a:r>
              <a:rPr lang="en-US" dirty="0" smtClean="0"/>
              <a:t>) from the </a:t>
            </a:r>
            <a:r>
              <a:rPr lang="en-US" dirty="0" err="1" smtClean="0"/>
              <a:t>rl</a:t>
            </a:r>
            <a:r>
              <a:rPr lang="en-US" dirty="0" smtClean="0"/>
              <a:t> of hi.</a:t>
            </a:r>
          </a:p>
          <a:p>
            <a:pPr marL="342900" indent="-342900" algn="just">
              <a:buFont typeface="Wingdings" panose="05000000000000000000" pitchFamily="2" charset="2"/>
              <a:buChar char="Ø"/>
            </a:pPr>
            <a:r>
              <a:rPr lang="en-US" dirty="0" smtClean="0"/>
              <a:t>(1)</a:t>
            </a:r>
            <a:r>
              <a:rPr lang="en-US" dirty="0" err="1" smtClean="0"/>
              <a:t>Rl</a:t>
            </a:r>
            <a:r>
              <a:rPr lang="en-US" dirty="0" smtClean="0"/>
              <a:t> of intermediate point =</a:t>
            </a:r>
            <a:r>
              <a:rPr lang="en-US" dirty="0" err="1" smtClean="0"/>
              <a:t>rl</a:t>
            </a:r>
            <a:r>
              <a:rPr lang="en-US" dirty="0" smtClean="0"/>
              <a:t> of hi – is</a:t>
            </a:r>
          </a:p>
          <a:p>
            <a:pPr marL="342900" indent="-342900" algn="just">
              <a:buFont typeface="Wingdings" panose="05000000000000000000" pitchFamily="2" charset="2"/>
              <a:buChar char="Ø"/>
            </a:pPr>
            <a:r>
              <a:rPr lang="en-US" dirty="0" smtClean="0"/>
              <a:t>(2)</a:t>
            </a:r>
            <a:r>
              <a:rPr lang="en-US" dirty="0" err="1" smtClean="0"/>
              <a:t>Rl</a:t>
            </a:r>
            <a:r>
              <a:rPr lang="en-US" dirty="0" smtClean="0"/>
              <a:t> of change point=</a:t>
            </a:r>
            <a:r>
              <a:rPr lang="en-US" dirty="0" err="1" smtClean="0"/>
              <a:t>rl</a:t>
            </a:r>
            <a:r>
              <a:rPr lang="en-US" dirty="0" smtClean="0"/>
              <a:t> of hi –</a:t>
            </a:r>
            <a:r>
              <a:rPr lang="en-US" dirty="0" err="1" smtClean="0"/>
              <a:t>fs</a:t>
            </a:r>
            <a:r>
              <a:rPr lang="en-US" dirty="0" smtClean="0"/>
              <a:t>.</a:t>
            </a:r>
          </a:p>
          <a:p>
            <a:pPr algn="ctr"/>
            <a:endParaRPr lang="en-US" dirty="0"/>
          </a:p>
        </p:txBody>
      </p:sp>
    </p:spTree>
    <p:extLst>
      <p:ext uri="{BB962C8B-B14F-4D97-AF65-F5344CB8AC3E}">
        <p14:creationId xmlns="" xmlns:p14="http://schemas.microsoft.com/office/powerpoint/2010/main" val="2910260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1781" y="256023"/>
            <a:ext cx="6096000" cy="4524315"/>
          </a:xfrm>
          <a:prstGeom prst="rect">
            <a:avLst/>
          </a:prstGeom>
        </p:spPr>
        <p:txBody>
          <a:bodyPr>
            <a:spAutoFit/>
          </a:bodyPr>
          <a:lstStyle/>
          <a:p>
            <a:pPr marL="285750" indent="-285750" algn="just">
              <a:buFont typeface="Wingdings" panose="05000000000000000000" pitchFamily="2" charset="2"/>
              <a:buChar char="Ø"/>
            </a:pPr>
            <a:r>
              <a:rPr lang="en-US" sz="2400" dirty="0" smtClean="0"/>
              <a:t>Then the level is shifted for the next set up and again the new height of the instrument is obtained by adding the back sight reading to the </a:t>
            </a:r>
            <a:r>
              <a:rPr lang="en-US" sz="2400" dirty="0" err="1" smtClean="0"/>
              <a:t>Rl</a:t>
            </a:r>
            <a:r>
              <a:rPr lang="en-US" sz="2400" dirty="0" smtClean="0"/>
              <a:t> of CP.</a:t>
            </a:r>
          </a:p>
          <a:p>
            <a:pPr marL="285750" indent="-285750" algn="just">
              <a:buFont typeface="Wingdings" panose="05000000000000000000" pitchFamily="2" charset="2"/>
              <a:buChar char="Ø"/>
            </a:pPr>
            <a:r>
              <a:rPr lang="en-US" sz="2400" dirty="0" err="1" smtClean="0"/>
              <a:t>Rl</a:t>
            </a:r>
            <a:r>
              <a:rPr lang="en-US" sz="2400" dirty="0" smtClean="0"/>
              <a:t> of Hi = </a:t>
            </a:r>
            <a:r>
              <a:rPr lang="en-US" sz="2400" dirty="0" err="1" smtClean="0"/>
              <a:t>Rl</a:t>
            </a:r>
            <a:r>
              <a:rPr lang="en-US" sz="2400" dirty="0" smtClean="0"/>
              <a:t> of CP + BS.</a:t>
            </a:r>
          </a:p>
          <a:p>
            <a:pPr marL="285750" indent="-285750" algn="just">
              <a:buFont typeface="Wingdings" panose="05000000000000000000" pitchFamily="2" charset="2"/>
              <a:buChar char="Ø"/>
            </a:pPr>
            <a:r>
              <a:rPr lang="en-US" sz="2400" dirty="0" smtClean="0"/>
              <a:t>The height of instrument is different in different set ups of the level.</a:t>
            </a:r>
          </a:p>
          <a:p>
            <a:pPr marL="285750" indent="-285750" algn="just">
              <a:buFont typeface="Wingdings" panose="05000000000000000000" pitchFamily="2" charset="2"/>
              <a:buChar char="Ø"/>
            </a:pPr>
            <a:r>
              <a:rPr lang="en-US" sz="2400" dirty="0" smtClean="0"/>
              <a:t>For a change point FS reading is taken before shifting the instrument and BS reading is taken on the same staff position after shifting the instrument</a:t>
            </a:r>
            <a:endParaRPr lang="en-US" sz="24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0006" y="4411007"/>
            <a:ext cx="10058400" cy="2224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38109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Table: (BY HI Method)</a:t>
            </a:r>
            <a:endParaRPr lang="en-US" dirty="0"/>
          </a:p>
        </p:txBody>
      </p:sp>
      <p:graphicFrame>
        <p:nvGraphicFramePr>
          <p:cNvPr id="4" name="Content Placeholder 3"/>
          <p:cNvGraphicFramePr>
            <a:graphicFrameLocks noGrp="1"/>
          </p:cNvGraphicFramePr>
          <p:nvPr>
            <p:ph idx="1"/>
          </p:nvPr>
        </p:nvGraphicFramePr>
        <p:xfrm>
          <a:off x="942975" y="1349834"/>
          <a:ext cx="9681481" cy="4586508"/>
        </p:xfrm>
        <a:graphic>
          <a:graphicData uri="http://schemas.openxmlformats.org/drawingml/2006/table">
            <a:tbl>
              <a:tblPr firstRow="1" bandRow="1">
                <a:tableStyleId>{5C22544A-7EE6-4342-B048-85BDC9FD1C3A}</a:tableStyleId>
              </a:tblPr>
              <a:tblGrid>
                <a:gridCol w="914853"/>
                <a:gridCol w="986972"/>
                <a:gridCol w="1291771"/>
                <a:gridCol w="899886"/>
                <a:gridCol w="1393371"/>
                <a:gridCol w="957943"/>
                <a:gridCol w="899886"/>
                <a:gridCol w="2336799"/>
              </a:tblGrid>
              <a:tr h="390341">
                <a:tc>
                  <a:txBody>
                    <a:bodyPr/>
                    <a:lstStyle/>
                    <a:p>
                      <a:r>
                        <a:rPr lang="en-US" dirty="0" err="1" smtClean="0"/>
                        <a:t>Sr.No</a:t>
                      </a:r>
                      <a:r>
                        <a:rPr lang="en-US" dirty="0" smtClean="0"/>
                        <a:t>.</a:t>
                      </a:r>
                      <a:endParaRPr lang="en-US" dirty="0"/>
                    </a:p>
                  </a:txBody>
                  <a:tcPr/>
                </a:tc>
                <a:tc>
                  <a:txBody>
                    <a:bodyPr/>
                    <a:lstStyle/>
                    <a:p>
                      <a:r>
                        <a:rPr lang="en-US" dirty="0" smtClean="0"/>
                        <a:t>Station</a:t>
                      </a:r>
                      <a:endParaRPr lang="en-US" dirty="0"/>
                    </a:p>
                  </a:txBody>
                  <a:tcPr/>
                </a:tc>
                <a:tc>
                  <a:txBody>
                    <a:bodyPr/>
                    <a:lstStyle/>
                    <a:p>
                      <a:r>
                        <a:rPr lang="en-US" dirty="0" smtClean="0"/>
                        <a:t>BS</a:t>
                      </a:r>
                      <a:endParaRPr lang="en-US" dirty="0"/>
                    </a:p>
                  </a:txBody>
                  <a:tcPr/>
                </a:tc>
                <a:tc>
                  <a:txBody>
                    <a:bodyPr/>
                    <a:lstStyle/>
                    <a:p>
                      <a:r>
                        <a:rPr lang="en-US" dirty="0" smtClean="0"/>
                        <a:t>IS</a:t>
                      </a:r>
                      <a:endParaRPr lang="en-US" dirty="0"/>
                    </a:p>
                  </a:txBody>
                  <a:tcPr/>
                </a:tc>
                <a:tc>
                  <a:txBody>
                    <a:bodyPr/>
                    <a:lstStyle/>
                    <a:p>
                      <a:r>
                        <a:rPr lang="en-US" dirty="0" smtClean="0"/>
                        <a:t>FS</a:t>
                      </a:r>
                      <a:endParaRPr lang="en-US" dirty="0"/>
                    </a:p>
                  </a:txBody>
                  <a:tcPr/>
                </a:tc>
                <a:tc>
                  <a:txBody>
                    <a:bodyPr/>
                    <a:lstStyle/>
                    <a:p>
                      <a:r>
                        <a:rPr lang="en-US" dirty="0" smtClean="0"/>
                        <a:t>HI</a:t>
                      </a:r>
                      <a:endParaRPr lang="en-US" dirty="0"/>
                    </a:p>
                  </a:txBody>
                  <a:tcPr/>
                </a:tc>
                <a:tc>
                  <a:txBody>
                    <a:bodyPr/>
                    <a:lstStyle/>
                    <a:p>
                      <a:r>
                        <a:rPr lang="en-US" dirty="0" smtClean="0"/>
                        <a:t>RL</a:t>
                      </a:r>
                      <a:endParaRPr lang="en-US" dirty="0"/>
                    </a:p>
                  </a:txBody>
                  <a:tcPr/>
                </a:tc>
                <a:tc>
                  <a:txBody>
                    <a:bodyPr/>
                    <a:lstStyle/>
                    <a:p>
                      <a:r>
                        <a:rPr lang="en-US" dirty="0" smtClean="0"/>
                        <a:t>Remark</a:t>
                      </a:r>
                      <a:endParaRPr lang="en-US" dirty="0"/>
                    </a:p>
                  </a:txBody>
                  <a:tcPr/>
                </a:tc>
              </a:tr>
              <a:tr h="390341">
                <a:tc>
                  <a:txBody>
                    <a:bodyPr/>
                    <a:lstStyle/>
                    <a:p>
                      <a:r>
                        <a:rPr lang="en-US" dirty="0" smtClean="0"/>
                        <a:t>1</a:t>
                      </a:r>
                      <a:endParaRPr lang="en-US" dirty="0"/>
                    </a:p>
                  </a:txBody>
                  <a:tcPr/>
                </a:tc>
                <a:tc>
                  <a:txBody>
                    <a:bodyPr/>
                    <a:lstStyle/>
                    <a:p>
                      <a:r>
                        <a:rPr lang="en-US" dirty="0" smtClean="0"/>
                        <a:t>A</a:t>
                      </a:r>
                      <a:endParaRPr lang="en-US" dirty="0"/>
                    </a:p>
                  </a:txBody>
                  <a:tcPr/>
                </a:tc>
                <a:tc>
                  <a:txBody>
                    <a:bodyPr/>
                    <a:lstStyle/>
                    <a:p>
                      <a:r>
                        <a:rPr lang="en-US" dirty="0" smtClean="0"/>
                        <a:t>1.36</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51.360</a:t>
                      </a:r>
                      <a:endParaRPr lang="en-US" dirty="0"/>
                    </a:p>
                  </a:txBody>
                  <a:tcPr/>
                </a:tc>
                <a:tc>
                  <a:txBody>
                    <a:bodyPr/>
                    <a:lstStyle/>
                    <a:p>
                      <a:r>
                        <a:rPr lang="en-US" dirty="0" smtClean="0"/>
                        <a:t>50.00</a:t>
                      </a:r>
                      <a:endParaRPr lang="en-US" dirty="0"/>
                    </a:p>
                  </a:txBody>
                  <a:tcPr/>
                </a:tc>
                <a:tc>
                  <a:txBody>
                    <a:bodyPr/>
                    <a:lstStyle/>
                    <a:p>
                      <a:r>
                        <a:rPr lang="en-US" dirty="0" smtClean="0"/>
                        <a:t>RL of BM = 50.0m</a:t>
                      </a:r>
                      <a:endParaRPr lang="en-US" dirty="0"/>
                    </a:p>
                  </a:txBody>
                  <a:tcPr/>
                </a:tc>
              </a:tr>
              <a:tr h="390341">
                <a:tc>
                  <a:txBody>
                    <a:bodyPr/>
                    <a:lstStyle/>
                    <a:p>
                      <a:r>
                        <a:rPr lang="en-US" dirty="0" smtClean="0"/>
                        <a:t>2</a:t>
                      </a:r>
                      <a:endParaRPr lang="en-US" dirty="0"/>
                    </a:p>
                  </a:txBody>
                  <a:tcPr/>
                </a:tc>
                <a:tc>
                  <a:txBody>
                    <a:bodyPr/>
                    <a:lstStyle/>
                    <a:p>
                      <a:r>
                        <a:rPr lang="en-US" dirty="0" smtClean="0"/>
                        <a:t>B</a:t>
                      </a:r>
                      <a:endParaRPr lang="en-US" dirty="0"/>
                    </a:p>
                  </a:txBody>
                  <a:tcPr/>
                </a:tc>
                <a:tc>
                  <a:txBody>
                    <a:bodyPr/>
                    <a:lstStyle/>
                    <a:p>
                      <a:endParaRPr lang="en-US"/>
                    </a:p>
                  </a:txBody>
                  <a:tcPr/>
                </a:tc>
                <a:tc>
                  <a:txBody>
                    <a:bodyPr/>
                    <a:lstStyle/>
                    <a:p>
                      <a:r>
                        <a:rPr lang="en-US" dirty="0" smtClean="0"/>
                        <a:t>1.19</a:t>
                      </a:r>
                      <a:endParaRPr lang="en-US" dirty="0"/>
                    </a:p>
                  </a:txBody>
                  <a:tcPr/>
                </a:tc>
                <a:tc>
                  <a:txBody>
                    <a:bodyPr/>
                    <a:lstStyle/>
                    <a:p>
                      <a:endParaRPr lang="en-US"/>
                    </a:p>
                  </a:txBody>
                  <a:tcPr/>
                </a:tc>
                <a:tc>
                  <a:txBody>
                    <a:bodyPr/>
                    <a:lstStyle/>
                    <a:p>
                      <a:endParaRPr lang="en-US"/>
                    </a:p>
                  </a:txBody>
                  <a:tcPr/>
                </a:tc>
                <a:tc>
                  <a:txBody>
                    <a:bodyPr/>
                    <a:lstStyle/>
                    <a:p>
                      <a:r>
                        <a:rPr lang="en-US" dirty="0" smtClean="0"/>
                        <a:t>50.17</a:t>
                      </a:r>
                      <a:endParaRPr lang="en-US" dirty="0"/>
                    </a:p>
                  </a:txBody>
                  <a:tcPr/>
                </a:tc>
                <a:tc>
                  <a:txBody>
                    <a:bodyPr/>
                    <a:lstStyle/>
                    <a:p>
                      <a:endParaRPr lang="en-US" dirty="0"/>
                    </a:p>
                  </a:txBody>
                  <a:tcPr/>
                </a:tc>
              </a:tr>
              <a:tr h="390341">
                <a:tc>
                  <a:txBody>
                    <a:bodyPr/>
                    <a:lstStyle/>
                    <a:p>
                      <a:r>
                        <a:rPr lang="en-US" dirty="0" smtClean="0"/>
                        <a:t>3</a:t>
                      </a:r>
                      <a:endParaRPr lang="en-US" dirty="0"/>
                    </a:p>
                  </a:txBody>
                  <a:tcPr/>
                </a:tc>
                <a:tc>
                  <a:txBody>
                    <a:bodyPr/>
                    <a:lstStyle/>
                    <a:p>
                      <a:r>
                        <a:rPr lang="en-US" dirty="0" smtClean="0"/>
                        <a:t>C</a:t>
                      </a:r>
                      <a:endParaRPr lang="en-US" dirty="0"/>
                    </a:p>
                  </a:txBody>
                  <a:tcPr/>
                </a:tc>
                <a:tc>
                  <a:txBody>
                    <a:bodyPr/>
                    <a:lstStyle/>
                    <a:p>
                      <a:endParaRPr lang="en-US"/>
                    </a:p>
                  </a:txBody>
                  <a:tcPr/>
                </a:tc>
                <a:tc>
                  <a:txBody>
                    <a:bodyPr/>
                    <a:lstStyle/>
                    <a:p>
                      <a:r>
                        <a:rPr lang="en-US" dirty="0" smtClean="0"/>
                        <a:t>1.04</a:t>
                      </a:r>
                      <a:endParaRPr lang="en-US" dirty="0"/>
                    </a:p>
                  </a:txBody>
                  <a:tcPr/>
                </a:tc>
                <a:tc>
                  <a:txBody>
                    <a:bodyPr/>
                    <a:lstStyle/>
                    <a:p>
                      <a:endParaRPr lang="en-US"/>
                    </a:p>
                  </a:txBody>
                  <a:tcPr/>
                </a:tc>
                <a:tc>
                  <a:txBody>
                    <a:bodyPr/>
                    <a:lstStyle/>
                    <a:p>
                      <a:endParaRPr lang="en-US"/>
                    </a:p>
                  </a:txBody>
                  <a:tcPr/>
                </a:tc>
                <a:tc>
                  <a:txBody>
                    <a:bodyPr/>
                    <a:lstStyle/>
                    <a:p>
                      <a:r>
                        <a:rPr lang="en-US" dirty="0" smtClean="0"/>
                        <a:t>50.32</a:t>
                      </a:r>
                      <a:endParaRPr lang="en-US" dirty="0"/>
                    </a:p>
                  </a:txBody>
                  <a:tcPr/>
                </a:tc>
                <a:tc>
                  <a:txBody>
                    <a:bodyPr/>
                    <a:lstStyle/>
                    <a:p>
                      <a:endParaRPr lang="en-US" dirty="0"/>
                    </a:p>
                  </a:txBody>
                  <a:tcPr/>
                </a:tc>
              </a:tr>
              <a:tr h="390341">
                <a:tc>
                  <a:txBody>
                    <a:bodyPr/>
                    <a:lstStyle/>
                    <a:p>
                      <a:r>
                        <a:rPr lang="en-US" dirty="0" smtClean="0"/>
                        <a:t>4</a:t>
                      </a:r>
                      <a:endParaRPr lang="en-US" dirty="0"/>
                    </a:p>
                  </a:txBody>
                  <a:tcPr/>
                </a:tc>
                <a:tc>
                  <a:txBody>
                    <a:bodyPr/>
                    <a:lstStyle/>
                    <a:p>
                      <a:r>
                        <a:rPr lang="en-US" dirty="0" smtClean="0"/>
                        <a:t>D</a:t>
                      </a:r>
                      <a:endParaRPr lang="en-US" dirty="0"/>
                    </a:p>
                  </a:txBody>
                  <a:tcPr/>
                </a:tc>
                <a:tc>
                  <a:txBody>
                    <a:bodyPr/>
                    <a:lstStyle/>
                    <a:p>
                      <a:endParaRPr lang="en-US"/>
                    </a:p>
                  </a:txBody>
                  <a:tcPr/>
                </a:tc>
                <a:tc>
                  <a:txBody>
                    <a:bodyPr/>
                    <a:lstStyle/>
                    <a:p>
                      <a:r>
                        <a:rPr lang="en-US" dirty="0" smtClean="0"/>
                        <a:t>0.895</a:t>
                      </a:r>
                      <a:endParaRPr lang="en-US" dirty="0"/>
                    </a:p>
                  </a:txBody>
                  <a:tcPr/>
                </a:tc>
                <a:tc>
                  <a:txBody>
                    <a:bodyPr/>
                    <a:lstStyle/>
                    <a:p>
                      <a:endParaRPr lang="en-US"/>
                    </a:p>
                  </a:txBody>
                  <a:tcPr/>
                </a:tc>
                <a:tc>
                  <a:txBody>
                    <a:bodyPr/>
                    <a:lstStyle/>
                    <a:p>
                      <a:endParaRPr lang="en-US"/>
                    </a:p>
                  </a:txBody>
                  <a:tcPr/>
                </a:tc>
                <a:tc>
                  <a:txBody>
                    <a:bodyPr/>
                    <a:lstStyle/>
                    <a:p>
                      <a:r>
                        <a:rPr lang="en-US" dirty="0" smtClean="0"/>
                        <a:t>50.465</a:t>
                      </a:r>
                      <a:endParaRPr lang="en-US" dirty="0"/>
                    </a:p>
                  </a:txBody>
                  <a:tcPr/>
                </a:tc>
                <a:tc>
                  <a:txBody>
                    <a:bodyPr/>
                    <a:lstStyle/>
                    <a:p>
                      <a:endParaRPr lang="en-US" dirty="0"/>
                    </a:p>
                  </a:txBody>
                  <a:tcPr/>
                </a:tc>
              </a:tr>
              <a:tr h="390341">
                <a:tc>
                  <a:txBody>
                    <a:bodyPr/>
                    <a:lstStyle/>
                    <a:p>
                      <a:r>
                        <a:rPr lang="en-US" dirty="0" smtClean="0"/>
                        <a:t>5</a:t>
                      </a:r>
                      <a:endParaRPr lang="en-US" dirty="0"/>
                    </a:p>
                  </a:txBody>
                  <a:tcPr/>
                </a:tc>
                <a:tc>
                  <a:txBody>
                    <a:bodyPr/>
                    <a:lstStyle/>
                    <a:p>
                      <a:r>
                        <a:rPr lang="en-US" dirty="0" smtClean="0"/>
                        <a:t>E</a:t>
                      </a:r>
                      <a:endParaRPr lang="en-US" dirty="0"/>
                    </a:p>
                  </a:txBody>
                  <a:tcPr/>
                </a:tc>
                <a:tc>
                  <a:txBody>
                    <a:bodyPr/>
                    <a:lstStyle/>
                    <a:p>
                      <a:endParaRPr lang="en-US"/>
                    </a:p>
                  </a:txBody>
                  <a:tcPr/>
                </a:tc>
                <a:tc>
                  <a:txBody>
                    <a:bodyPr/>
                    <a:lstStyle/>
                    <a:p>
                      <a:r>
                        <a:rPr lang="en-US" dirty="0" smtClean="0"/>
                        <a:t>0.735</a:t>
                      </a:r>
                      <a:endParaRPr lang="en-US" dirty="0"/>
                    </a:p>
                  </a:txBody>
                  <a:tcPr/>
                </a:tc>
                <a:tc>
                  <a:txBody>
                    <a:bodyPr/>
                    <a:lstStyle/>
                    <a:p>
                      <a:endParaRPr lang="en-US"/>
                    </a:p>
                  </a:txBody>
                  <a:tcPr/>
                </a:tc>
                <a:tc>
                  <a:txBody>
                    <a:bodyPr/>
                    <a:lstStyle/>
                    <a:p>
                      <a:endParaRPr lang="en-US"/>
                    </a:p>
                  </a:txBody>
                  <a:tcPr/>
                </a:tc>
                <a:tc>
                  <a:txBody>
                    <a:bodyPr/>
                    <a:lstStyle/>
                    <a:p>
                      <a:r>
                        <a:rPr lang="en-US" dirty="0" smtClean="0"/>
                        <a:t>50.625</a:t>
                      </a:r>
                      <a:endParaRPr lang="en-US" dirty="0"/>
                    </a:p>
                  </a:txBody>
                  <a:tcPr/>
                </a:tc>
                <a:tc>
                  <a:txBody>
                    <a:bodyPr/>
                    <a:lstStyle/>
                    <a:p>
                      <a:endParaRPr lang="en-US" dirty="0"/>
                    </a:p>
                  </a:txBody>
                  <a:tcPr/>
                </a:tc>
              </a:tr>
              <a:tr h="390341">
                <a:tc>
                  <a:txBody>
                    <a:bodyPr/>
                    <a:lstStyle/>
                    <a:p>
                      <a:r>
                        <a:rPr lang="en-US" dirty="0" smtClean="0"/>
                        <a:t>6</a:t>
                      </a:r>
                      <a:endParaRPr lang="en-US" dirty="0"/>
                    </a:p>
                  </a:txBody>
                  <a:tcPr/>
                </a:tc>
                <a:tc>
                  <a:txBody>
                    <a:bodyPr/>
                    <a:lstStyle/>
                    <a:p>
                      <a:r>
                        <a:rPr lang="en-US" dirty="0" smtClean="0"/>
                        <a:t>F</a:t>
                      </a:r>
                      <a:endParaRPr lang="en-US" dirty="0"/>
                    </a:p>
                  </a:txBody>
                  <a:tcPr/>
                </a:tc>
                <a:tc>
                  <a:txBody>
                    <a:bodyPr/>
                    <a:lstStyle/>
                    <a:p>
                      <a:endParaRPr lang="en-US"/>
                    </a:p>
                  </a:txBody>
                  <a:tcPr/>
                </a:tc>
                <a:tc>
                  <a:txBody>
                    <a:bodyPr/>
                    <a:lstStyle/>
                    <a:p>
                      <a:r>
                        <a:rPr lang="en-US" dirty="0" smtClean="0"/>
                        <a:t>0.580</a:t>
                      </a:r>
                      <a:endParaRPr lang="en-US" dirty="0"/>
                    </a:p>
                  </a:txBody>
                  <a:tcPr/>
                </a:tc>
                <a:tc>
                  <a:txBody>
                    <a:bodyPr/>
                    <a:lstStyle/>
                    <a:p>
                      <a:endParaRPr lang="en-US"/>
                    </a:p>
                  </a:txBody>
                  <a:tcPr/>
                </a:tc>
                <a:tc>
                  <a:txBody>
                    <a:bodyPr/>
                    <a:lstStyle/>
                    <a:p>
                      <a:endParaRPr lang="en-US"/>
                    </a:p>
                  </a:txBody>
                  <a:tcPr/>
                </a:tc>
                <a:tc>
                  <a:txBody>
                    <a:bodyPr/>
                    <a:lstStyle/>
                    <a:p>
                      <a:r>
                        <a:rPr lang="en-US" dirty="0" smtClean="0"/>
                        <a:t>50.780</a:t>
                      </a:r>
                      <a:endParaRPr lang="en-US" dirty="0"/>
                    </a:p>
                  </a:txBody>
                  <a:tcPr/>
                </a:tc>
                <a:tc>
                  <a:txBody>
                    <a:bodyPr/>
                    <a:lstStyle/>
                    <a:p>
                      <a:endParaRPr lang="en-US" dirty="0"/>
                    </a:p>
                  </a:txBody>
                  <a:tcPr/>
                </a:tc>
              </a:tr>
              <a:tr h="390341">
                <a:tc>
                  <a:txBody>
                    <a:bodyPr/>
                    <a:lstStyle/>
                    <a:p>
                      <a:r>
                        <a:rPr lang="en-US" dirty="0" smtClean="0"/>
                        <a:t>7</a:t>
                      </a:r>
                      <a:endParaRPr lang="en-US" dirty="0"/>
                    </a:p>
                  </a:txBody>
                  <a:tcPr/>
                </a:tc>
                <a:tc>
                  <a:txBody>
                    <a:bodyPr/>
                    <a:lstStyle/>
                    <a:p>
                      <a:r>
                        <a:rPr lang="en-US" dirty="0" smtClean="0"/>
                        <a:t>G</a:t>
                      </a:r>
                      <a:endParaRPr lang="en-US" dirty="0"/>
                    </a:p>
                  </a:txBody>
                  <a:tcPr/>
                </a:tc>
                <a:tc>
                  <a:txBody>
                    <a:bodyPr/>
                    <a:lstStyle/>
                    <a:p>
                      <a:endParaRPr lang="en-US"/>
                    </a:p>
                  </a:txBody>
                  <a:tcPr/>
                </a:tc>
                <a:tc>
                  <a:txBody>
                    <a:bodyPr/>
                    <a:lstStyle/>
                    <a:p>
                      <a:r>
                        <a:rPr lang="en-US" dirty="0" smtClean="0"/>
                        <a:t>0.535</a:t>
                      </a:r>
                      <a:endParaRPr lang="en-US" dirty="0"/>
                    </a:p>
                  </a:txBody>
                  <a:tcPr/>
                </a:tc>
                <a:tc>
                  <a:txBody>
                    <a:bodyPr/>
                    <a:lstStyle/>
                    <a:p>
                      <a:endParaRPr lang="en-US"/>
                    </a:p>
                  </a:txBody>
                  <a:tcPr/>
                </a:tc>
                <a:tc>
                  <a:txBody>
                    <a:bodyPr/>
                    <a:lstStyle/>
                    <a:p>
                      <a:endParaRPr lang="en-US"/>
                    </a:p>
                  </a:txBody>
                  <a:tcPr/>
                </a:tc>
                <a:tc>
                  <a:txBody>
                    <a:bodyPr/>
                    <a:lstStyle/>
                    <a:p>
                      <a:r>
                        <a:rPr lang="en-US" dirty="0" smtClean="0"/>
                        <a:t>50.825</a:t>
                      </a:r>
                      <a:endParaRPr lang="en-US" dirty="0"/>
                    </a:p>
                  </a:txBody>
                  <a:tcPr/>
                </a:tc>
                <a:tc>
                  <a:txBody>
                    <a:bodyPr/>
                    <a:lstStyle/>
                    <a:p>
                      <a:endParaRPr lang="en-US" dirty="0"/>
                    </a:p>
                  </a:txBody>
                  <a:tcPr/>
                </a:tc>
              </a:tr>
              <a:tr h="390341">
                <a:tc>
                  <a:txBody>
                    <a:bodyPr/>
                    <a:lstStyle/>
                    <a:p>
                      <a:r>
                        <a:rPr lang="en-US" dirty="0" smtClean="0"/>
                        <a:t>8</a:t>
                      </a:r>
                      <a:endParaRPr lang="en-US" dirty="0"/>
                    </a:p>
                  </a:txBody>
                  <a:tcPr/>
                </a:tc>
                <a:tc>
                  <a:txBody>
                    <a:bodyPr/>
                    <a:lstStyle/>
                    <a:p>
                      <a:r>
                        <a:rPr lang="en-US" dirty="0" smtClean="0"/>
                        <a:t>H</a:t>
                      </a:r>
                      <a:endParaRPr lang="en-US" dirty="0"/>
                    </a:p>
                  </a:txBody>
                  <a:tcPr/>
                </a:tc>
                <a:tc>
                  <a:txBody>
                    <a:bodyPr/>
                    <a:lstStyle/>
                    <a:p>
                      <a:endParaRPr lang="en-US"/>
                    </a:p>
                  </a:txBody>
                  <a:tcPr/>
                </a:tc>
                <a:tc>
                  <a:txBody>
                    <a:bodyPr/>
                    <a:lstStyle/>
                    <a:p>
                      <a:r>
                        <a:rPr lang="en-US" dirty="0" smtClean="0"/>
                        <a:t>0.415</a:t>
                      </a:r>
                      <a:endParaRPr lang="en-US" dirty="0"/>
                    </a:p>
                  </a:txBody>
                  <a:tcPr/>
                </a:tc>
                <a:tc>
                  <a:txBody>
                    <a:bodyPr/>
                    <a:lstStyle/>
                    <a:p>
                      <a:endParaRPr lang="en-US"/>
                    </a:p>
                  </a:txBody>
                  <a:tcPr/>
                </a:tc>
                <a:tc>
                  <a:txBody>
                    <a:bodyPr/>
                    <a:lstStyle/>
                    <a:p>
                      <a:endParaRPr lang="en-US"/>
                    </a:p>
                  </a:txBody>
                  <a:tcPr/>
                </a:tc>
                <a:tc>
                  <a:txBody>
                    <a:bodyPr/>
                    <a:lstStyle/>
                    <a:p>
                      <a:r>
                        <a:rPr lang="en-US" dirty="0" smtClean="0"/>
                        <a:t>50.945</a:t>
                      </a:r>
                      <a:endParaRPr lang="en-US" dirty="0"/>
                    </a:p>
                  </a:txBody>
                  <a:tcPr/>
                </a:tc>
                <a:tc>
                  <a:txBody>
                    <a:bodyPr/>
                    <a:lstStyle/>
                    <a:p>
                      <a:endParaRPr lang="en-US" dirty="0"/>
                    </a:p>
                  </a:txBody>
                  <a:tcPr/>
                </a:tc>
              </a:tr>
              <a:tr h="390341">
                <a:tc>
                  <a:txBody>
                    <a:bodyPr/>
                    <a:lstStyle/>
                    <a:p>
                      <a:r>
                        <a:rPr lang="en-US" dirty="0" smtClean="0"/>
                        <a:t>9</a:t>
                      </a:r>
                      <a:endParaRPr lang="en-US" dirty="0"/>
                    </a:p>
                  </a:txBody>
                  <a:tcPr/>
                </a:tc>
                <a:tc>
                  <a:txBody>
                    <a:bodyPr/>
                    <a:lstStyle/>
                    <a:p>
                      <a:r>
                        <a:rPr lang="en-US" dirty="0" smtClean="0"/>
                        <a:t>I</a:t>
                      </a:r>
                      <a:endParaRPr lang="en-US" dirty="0"/>
                    </a:p>
                  </a:txBody>
                  <a:tcPr/>
                </a:tc>
                <a:tc>
                  <a:txBody>
                    <a:bodyPr/>
                    <a:lstStyle/>
                    <a:p>
                      <a:endParaRPr lang="en-US"/>
                    </a:p>
                  </a:txBody>
                  <a:tcPr/>
                </a:tc>
                <a:tc>
                  <a:txBody>
                    <a:bodyPr/>
                    <a:lstStyle/>
                    <a:p>
                      <a:endParaRPr lang="en-US"/>
                    </a:p>
                  </a:txBody>
                  <a:tcPr/>
                </a:tc>
                <a:tc>
                  <a:txBody>
                    <a:bodyPr/>
                    <a:lstStyle/>
                    <a:p>
                      <a:r>
                        <a:rPr lang="en-US" dirty="0" smtClean="0"/>
                        <a:t>1.085</a:t>
                      </a:r>
                      <a:endParaRPr lang="en-US" dirty="0"/>
                    </a:p>
                  </a:txBody>
                  <a:tcPr/>
                </a:tc>
                <a:tc>
                  <a:txBody>
                    <a:bodyPr/>
                    <a:lstStyle/>
                    <a:p>
                      <a:endParaRPr lang="en-US"/>
                    </a:p>
                  </a:txBody>
                  <a:tcPr/>
                </a:tc>
                <a:tc>
                  <a:txBody>
                    <a:bodyPr/>
                    <a:lstStyle/>
                    <a:p>
                      <a:r>
                        <a:rPr lang="en-US" dirty="0" smtClean="0"/>
                        <a:t>50.275</a:t>
                      </a:r>
                      <a:endParaRPr lang="en-US" dirty="0"/>
                    </a:p>
                  </a:txBody>
                  <a:tcPr/>
                </a:tc>
                <a:tc>
                  <a:txBody>
                    <a:bodyPr/>
                    <a:lstStyle/>
                    <a:p>
                      <a:endParaRPr lang="en-US" dirty="0"/>
                    </a:p>
                  </a:txBody>
                  <a:tcPr/>
                </a:tc>
              </a:tr>
              <a:tr h="683098">
                <a:tc>
                  <a:txBody>
                    <a:bodyPr/>
                    <a:lstStyle/>
                    <a:p>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∑BS=1.36</a:t>
                      </a:r>
                    </a:p>
                    <a:p>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∑FS=1.085</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899886" y="5950857"/>
            <a:ext cx="9724571" cy="923330"/>
          </a:xfrm>
          <a:prstGeom prst="rect">
            <a:avLst/>
          </a:prstGeom>
          <a:noFill/>
        </p:spPr>
        <p:txBody>
          <a:bodyPr wrap="square" rtlCol="0">
            <a:spAutoFit/>
          </a:bodyPr>
          <a:lstStyle/>
          <a:p>
            <a:r>
              <a:rPr lang="en-US" dirty="0" smtClean="0"/>
              <a:t>Arithmetic Check: ∑BS−∑FS = LRL − FRL</a:t>
            </a:r>
          </a:p>
          <a:p>
            <a:r>
              <a:rPr lang="en-US" dirty="0" smtClean="0"/>
              <a:t>                                 1.36 – 1.085 = 50.275 – 50.00</a:t>
            </a:r>
          </a:p>
          <a:p>
            <a:r>
              <a:rPr lang="en-US" dirty="0" smtClean="0"/>
              <a:t>                                            0.275 = 0.275 (Checked)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287</TotalTime>
  <Words>1492</Words>
  <Application>Microsoft Office PowerPoint</Application>
  <PresentationFormat>Custom</PresentationFormat>
  <Paragraphs>209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Ion</vt:lpstr>
      <vt:lpstr>          GUJARAT TECHNOLOGICAL UNIVERSITY BIRLA VISWAKARMA MAHAVIDHYALAYA (ENGINEERING COLLEGE) VALLABH VIDYANAGAR </vt:lpstr>
      <vt:lpstr>Slide 2</vt:lpstr>
      <vt:lpstr>Slide 3</vt:lpstr>
      <vt:lpstr>Figure of Dumpy Level</vt:lpstr>
      <vt:lpstr>Definition</vt:lpstr>
      <vt:lpstr>Methods to calculate  reduced level.</vt:lpstr>
      <vt:lpstr>The Height Of Instrument Method.</vt:lpstr>
      <vt:lpstr>Slide 8</vt:lpstr>
      <vt:lpstr>Observation Table: (BY HI Method)</vt:lpstr>
      <vt:lpstr>Calculations by HI method</vt:lpstr>
      <vt:lpstr>The Rise And Fall Method.</vt:lpstr>
      <vt:lpstr>Observation Table: (BY Rise &amp; Fall Method)</vt:lpstr>
      <vt:lpstr>Calculations by Rise &amp; Fall Method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BHAVIK</dc:creator>
  <cp:lastModifiedBy>admin</cp:lastModifiedBy>
  <cp:revision>70</cp:revision>
  <dcterms:created xsi:type="dcterms:W3CDTF">2013-11-30T18:14:50Z</dcterms:created>
  <dcterms:modified xsi:type="dcterms:W3CDTF">2013-12-19T11:35:22Z</dcterms:modified>
</cp:coreProperties>
</file>